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1" userDrawn="1">
          <p15:clr>
            <a:srgbClr val="A4A3A4"/>
          </p15:clr>
        </p15:guide>
        <p15:guide id="2" pos="20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CB00"/>
    <a:srgbClr val="FCE1BE"/>
    <a:srgbClr val="FADAB3"/>
    <a:srgbClr val="FEE7C9"/>
    <a:srgbClr val="E47823"/>
    <a:srgbClr val="005857"/>
    <a:srgbClr val="027077"/>
    <a:srgbClr val="FFEED6"/>
    <a:srgbClr val="0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37" autoAdjust="0"/>
    <p:restoredTop sz="50000" autoAdjust="0"/>
  </p:normalViewPr>
  <p:slideViewPr>
    <p:cSldViewPr snapToObjects="1">
      <p:cViewPr varScale="1">
        <p:scale>
          <a:sx n="30" d="100"/>
          <a:sy n="30" d="100"/>
        </p:scale>
        <p:origin x="912" y="53"/>
      </p:cViewPr>
      <p:guideLst>
        <p:guide orient="horz" pos="3441"/>
        <p:guide pos="20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29B4-9606-2A42-8BE7-C95716C4B49D}" type="datetimeFigureOut">
              <a:rPr lang="nl-NL" smtClean="0"/>
              <a:t>26-2-2025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1A27-1440-C343-B73A-EDC558E67D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9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81A27-1440-C343-B73A-EDC558E67D2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0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1645922" y="20340324"/>
            <a:ext cx="7680961" cy="1168400"/>
          </a:xfrm>
          <a:prstGeom prst="rect">
            <a:avLst/>
          </a:prstGeom>
        </p:spPr>
        <p:txBody>
          <a:bodyPr/>
          <a:lstStyle/>
          <a:p>
            <a:fld id="{C28BEF97-4A46-C940-8C59-2C42CB4C4E51}" type="datetimeFigureOut">
              <a:rPr lang="nl-NL" smtClean="0"/>
              <a:t>26-2-2025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11247124" y="20340324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23591521" y="20340324"/>
            <a:ext cx="7680961" cy="1168400"/>
          </a:xfrm>
          <a:prstGeom prst="rect">
            <a:avLst/>
          </a:prstGeom>
        </p:spPr>
        <p:txBody>
          <a:bodyPr/>
          <a:lstStyle/>
          <a:p>
            <a:fld id="{83473042-6688-F148-AA6B-B0D6893584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DC6BDAC-A25B-AD43-ABA0-429F1CC5F10D}"/>
              </a:ext>
            </a:extLst>
          </p:cNvPr>
          <p:cNvSpPr/>
          <p:nvPr userDrawn="1"/>
        </p:nvSpPr>
        <p:spPr>
          <a:xfrm>
            <a:off x="0" y="21012821"/>
            <a:ext cx="32910201" cy="932779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7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1C312BF-6FB3-A291-F5EE-1FAFC9B62F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44" y="834"/>
            <a:ext cx="7918958" cy="31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2468268" rtl="0" eaLnBrk="1" latinLnBrk="0" hangingPunct="1">
        <a:spcBef>
          <a:spcPct val="0"/>
        </a:spcBef>
        <a:buNone/>
        <a:defRPr sz="5668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2468268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2468268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4319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28819" indent="-728819" algn="l" defTabSz="2468268" rtl="0" eaLnBrk="1" latinLnBrk="0" hangingPunct="1">
        <a:lnSpc>
          <a:spcPct val="110000"/>
        </a:lnSpc>
        <a:spcBef>
          <a:spcPts val="5668"/>
        </a:spcBef>
        <a:buFont typeface="Verdana" pitchFamily="34" charset="0"/>
        <a:buChar char="•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28819" indent="-728819" algn="l" defTabSz="2468268" rtl="0" eaLnBrk="1" latinLnBrk="0" hangingPunct="1">
        <a:lnSpc>
          <a:spcPct val="110000"/>
        </a:lnSpc>
        <a:spcBef>
          <a:spcPts val="5668"/>
        </a:spcBef>
        <a:buFont typeface="Verdana" pitchFamily="34" charset="0"/>
        <a:buChar char="•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186458" indent="-728819" algn="l" defTabSz="2468268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6787738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8021872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256005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90140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1pPr>
      <a:lvl2pPr marL="1234134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2pPr>
      <a:lvl3pPr marL="2468268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3pPr>
      <a:lvl4pPr marL="3702402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4pPr>
      <a:lvl5pPr marL="4936537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5pPr>
      <a:lvl6pPr marL="6170671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6pPr>
      <a:lvl7pPr marL="7404804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7pPr>
      <a:lvl8pPr marL="8638939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8pPr>
      <a:lvl9pPr marL="9873073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D6346248-1B8C-95BE-E721-AA5632BE96FD}"/>
              </a:ext>
            </a:extLst>
          </p:cNvPr>
          <p:cNvSpPr/>
          <p:nvPr/>
        </p:nvSpPr>
        <p:spPr>
          <a:xfrm>
            <a:off x="7924502" y="0"/>
            <a:ext cx="7804686" cy="16745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trike="sngStrike"/>
          </a:p>
        </p:txBody>
      </p:sp>
      <p:pic>
        <p:nvPicPr>
          <p:cNvPr id="74" name="Afbeelding 73" descr="Schermafbeelding 2013-07-19 om 15.32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744" y="20332077"/>
            <a:ext cx="616226" cy="639049"/>
          </a:xfrm>
          <a:prstGeom prst="rect">
            <a:avLst/>
          </a:prstGeom>
        </p:spPr>
      </p:pic>
      <p:sp>
        <p:nvSpPr>
          <p:cNvPr id="37" name="Rechthoek 36">
            <a:extLst>
              <a:ext uri="{FF2B5EF4-FFF2-40B4-BE49-F238E27FC236}">
                <a16:creationId xmlns:a16="http://schemas.microsoft.com/office/drawing/2014/main" id="{F8C3F9D3-1532-C847-AECD-704DD7C78961}"/>
              </a:ext>
            </a:extLst>
          </p:cNvPr>
          <p:cNvSpPr/>
          <p:nvPr/>
        </p:nvSpPr>
        <p:spPr>
          <a:xfrm>
            <a:off x="1659353" y="13965776"/>
            <a:ext cx="19375781" cy="5399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957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722A7C8-C6E5-3F4D-92B6-754BC81CDDC5}"/>
              </a:ext>
            </a:extLst>
          </p:cNvPr>
          <p:cNvSpPr txBox="1">
            <a:spLocks/>
          </p:cNvSpPr>
          <p:nvPr/>
        </p:nvSpPr>
        <p:spPr>
          <a:xfrm>
            <a:off x="15811128" y="184002"/>
            <a:ext cx="17059701" cy="11397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5000" b="1" dirty="0">
                <a:solidFill>
                  <a:schemeClr val="tx2"/>
                </a:solidFill>
                <a:latin typeface="Merriweather" pitchFamily="2" charset="77"/>
                <a:cs typeface="Verdana"/>
              </a:rPr>
              <a:t>  Explainable AI  in a Radiology Scenario</a:t>
            </a:r>
            <a:r>
              <a:rPr lang="he-IL" sz="5000" b="1" dirty="0">
                <a:solidFill>
                  <a:schemeClr val="tx2"/>
                </a:solidFill>
                <a:latin typeface="Merriweather" pitchFamily="2" charset="77"/>
                <a:cs typeface="Verdana"/>
              </a:rPr>
              <a:t> </a:t>
            </a:r>
            <a:r>
              <a:rPr lang="he-IL" sz="5400" b="1" dirty="0">
                <a:solidFill>
                  <a:srgbClr val="000000"/>
                </a:solidFill>
                <a:latin typeface="Book Antiqua" panose="02040602050305030304" pitchFamily="18" charset="0"/>
                <a:ea typeface="Open Sans SemiBold" panose="020B0606030504020204" pitchFamily="34" charset="0"/>
              </a:rPr>
              <a:t>- </a:t>
            </a:r>
            <a:r>
              <a:rPr lang="en-US" sz="4400" b="1" dirty="0">
                <a:solidFill>
                  <a:srgbClr val="000000"/>
                </a:solidFill>
                <a:latin typeface="Book Antiqua" panose="02040602050305030304" pitchFamily="18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INFOMXAI</a:t>
            </a:r>
            <a:endParaRPr lang="en-US" sz="5400" b="1" dirty="0">
              <a:solidFill>
                <a:schemeClr val="tx2"/>
              </a:solidFill>
              <a:latin typeface="Book Antiqua" panose="02040602050305030304" pitchFamily="18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101778CA-EE18-3F4C-959A-801EFE65841A}"/>
              </a:ext>
            </a:extLst>
          </p:cNvPr>
          <p:cNvCxnSpPr/>
          <p:nvPr/>
        </p:nvCxnSpPr>
        <p:spPr>
          <a:xfrm flipV="1">
            <a:off x="1583213" y="2475855"/>
            <a:ext cx="29986861" cy="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ubtitel 2">
            <a:extLst>
              <a:ext uri="{FF2B5EF4-FFF2-40B4-BE49-F238E27FC236}">
                <a16:creationId xmlns:a16="http://schemas.microsoft.com/office/drawing/2014/main" id="{1803F8D0-7ED6-C94E-97E9-09A775915736}"/>
              </a:ext>
            </a:extLst>
          </p:cNvPr>
          <p:cNvSpPr txBox="1">
            <a:spLocks/>
          </p:cNvSpPr>
          <p:nvPr/>
        </p:nvSpPr>
        <p:spPr>
          <a:xfrm>
            <a:off x="1583212" y="19984118"/>
            <a:ext cx="13147796" cy="99877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372835" indent="-372835" algn="l">
              <a:buAutoNum type="arabicPeriod"/>
            </a:pP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Analytics Vidhya. (2022, March). X-ray classification using pretrained stacked model. Analytics Vidhya. https://www.analyticsvidhya.com/blog/2022/03/x-ray-classification-using-pretrained-stacked-model/</a:t>
            </a:r>
            <a:r>
              <a:rPr lang="en-GB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  <a:p>
            <a:pPr marL="372835" indent="-372835" algn="l">
              <a:buAutoNum type="arabicPeriod"/>
            </a:pP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Sandler, M., Howard, A., Zhu, M., </a:t>
            </a:r>
            <a:r>
              <a:rPr lang="en-US" sz="1200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Zhmoginov</a:t>
            </a: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A., &amp; Chen, L. C. (2018). Mobilenetv2: Inverted residuals and linear bottlenecks. In Proceedings of the IEEE conference on computer vision and pattern recognition (pp. 4510-4520).</a:t>
            </a:r>
          </a:p>
          <a:p>
            <a:pPr marL="372835" indent="-372835" algn="l">
              <a:buAutoNum type="arabicPeriod"/>
            </a:pP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Huang, G., Liu, Z., Van Der </a:t>
            </a:r>
            <a:r>
              <a:rPr lang="en-US" sz="1200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Maaten</a:t>
            </a:r>
            <a:r>
              <a:rPr lang="en-US" sz="12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L., &amp; Weinberger, K. Q. (2017). Densely connected convolutional networks. In Proceedings of the IEEE conference on computer vision and pattern recognition (pp. 4700-4708).</a:t>
            </a:r>
            <a:endParaRPr lang="en-GB" sz="1200" b="1" dirty="0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D905E6AD-FEA8-E048-8813-F3F8148C30C8}"/>
              </a:ext>
            </a:extLst>
          </p:cNvPr>
          <p:cNvCxnSpPr/>
          <p:nvPr/>
        </p:nvCxnSpPr>
        <p:spPr>
          <a:xfrm>
            <a:off x="1583213" y="19829784"/>
            <a:ext cx="2983027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ubtitel 2">
            <a:extLst>
              <a:ext uri="{FF2B5EF4-FFF2-40B4-BE49-F238E27FC236}">
                <a16:creationId xmlns:a16="http://schemas.microsoft.com/office/drawing/2014/main" id="{E413B28D-43DF-E242-A76E-453F30AB6AC8}"/>
              </a:ext>
            </a:extLst>
          </p:cNvPr>
          <p:cNvSpPr txBox="1">
            <a:spLocks/>
          </p:cNvSpPr>
          <p:nvPr/>
        </p:nvSpPr>
        <p:spPr>
          <a:xfrm>
            <a:off x="7458200" y="14941654"/>
            <a:ext cx="6107659" cy="350807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88"/>
              </a:lnSpc>
              <a:spcBef>
                <a:spcPts val="0"/>
              </a:spcBef>
            </a:pPr>
            <a:r>
              <a:rPr lang="en-GB" sz="2392" b="1" dirty="0">
                <a:solidFill>
                  <a:srgbClr val="C1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</a:t>
            </a:r>
          </a:p>
          <a:p>
            <a:pPr algn="l">
              <a:lnSpc>
                <a:spcPts val="3044"/>
              </a:lnSpc>
              <a:spcBef>
                <a:spcPts val="0"/>
              </a:spcBef>
            </a:pP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Od qui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as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moditaquiae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qui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adit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periatent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liquossequi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con re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doluptium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et quos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repere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pera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pa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volorit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omnihit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etus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ium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imoluptate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ilictamus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rempe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denisti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onsequo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esti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optatia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alit ped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volupta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simus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plaut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expel mi,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tem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simolor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estemostia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volupta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quo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quat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que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quas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andelia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tinihicatus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molore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prorem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quossequas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voluptaes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dolorat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15C782D-310C-0D46-8239-DB6C828F7FD6}"/>
              </a:ext>
            </a:extLst>
          </p:cNvPr>
          <p:cNvSpPr/>
          <p:nvPr/>
        </p:nvSpPr>
        <p:spPr>
          <a:xfrm>
            <a:off x="21865155" y="13965776"/>
            <a:ext cx="9532555" cy="539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7" dirty="0"/>
          </a:p>
        </p:txBody>
      </p:sp>
      <p:sp>
        <p:nvSpPr>
          <p:cNvPr id="50" name="Subtitel 2">
            <a:extLst>
              <a:ext uri="{FF2B5EF4-FFF2-40B4-BE49-F238E27FC236}">
                <a16:creationId xmlns:a16="http://schemas.microsoft.com/office/drawing/2014/main" id="{BF037705-1347-1544-BA93-DB2FBECB43FF}"/>
              </a:ext>
            </a:extLst>
          </p:cNvPr>
          <p:cNvSpPr txBox="1">
            <a:spLocks/>
          </p:cNvSpPr>
          <p:nvPr/>
        </p:nvSpPr>
        <p:spPr>
          <a:xfrm>
            <a:off x="28239484" y="14692372"/>
            <a:ext cx="2993956" cy="273863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88"/>
              </a:lnSpc>
              <a:spcBef>
                <a:spcPts val="0"/>
              </a:spcBef>
            </a:pPr>
            <a:r>
              <a:rPr lang="en-GB" sz="2392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1</a:t>
            </a:r>
          </a:p>
          <a:p>
            <a:pPr algn="l">
              <a:lnSpc>
                <a:spcPts val="3044"/>
              </a:lnSpc>
              <a:spcBef>
                <a:spcPts val="0"/>
              </a:spcBef>
            </a:pP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Od qui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as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moditaquiae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qui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adit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periatent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liquossequi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con re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doluptium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aut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et quos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repere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pera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pa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volorit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r>
              <a:rPr lang="en-GB" sz="1957" b="1" dirty="0" err="1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omnihit</a:t>
            </a:r>
            <a:endParaRPr lang="en-GB" sz="1957" b="1" dirty="0">
              <a:solidFill>
                <a:srgbClr val="0F1012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2E342441-D5FD-5545-AF7B-F8CD4E455EFA}"/>
              </a:ext>
            </a:extLst>
          </p:cNvPr>
          <p:cNvSpPr txBox="1"/>
          <p:nvPr/>
        </p:nvSpPr>
        <p:spPr>
          <a:xfrm>
            <a:off x="1508774" y="2691880"/>
            <a:ext cx="9313209" cy="1166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GB" sz="3600" b="1" dirty="0">
                <a:solidFill>
                  <a:srgbClr val="C10033"/>
                </a:solidFill>
                <a:latin typeface="Merriweather" pitchFamily="2" charset="77"/>
              </a:rPr>
              <a:t>Chosen Model - </a:t>
            </a:r>
            <a:r>
              <a:rPr lang="en-US" sz="2800" b="1" dirty="0"/>
              <a:t>A Hybrid Deep Learning Approach</a:t>
            </a:r>
            <a:endParaRPr lang="en-GB" sz="2800" b="1" dirty="0">
              <a:solidFill>
                <a:srgbClr val="C10033"/>
              </a:solidFill>
              <a:latin typeface="Merriweather" pitchFamily="2" charset="77"/>
            </a:endParaRPr>
          </a:p>
          <a:p>
            <a:pPr>
              <a:spcAft>
                <a:spcPts val="600"/>
              </a:spcAft>
            </a:pPr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Model Overview</a:t>
            </a:r>
          </a:p>
          <a:p>
            <a:r>
              <a:rPr lang="en-US" sz="2000" dirty="0"/>
              <a:t>Inspired by an article by Abhishek Jaiswal [1] our </a:t>
            </a:r>
            <a:r>
              <a:rPr lang="en-US" sz="2000" b="1" dirty="0"/>
              <a:t>Model</a:t>
            </a:r>
            <a:r>
              <a:rPr lang="en-US" sz="2000" dirty="0"/>
              <a:t> combines </a:t>
            </a:r>
            <a:r>
              <a:rPr lang="en-US" sz="2000" b="1" dirty="0"/>
              <a:t>MobileNetV2</a:t>
            </a:r>
            <a:r>
              <a:rPr lang="en-US" sz="2000" dirty="0"/>
              <a:t> [2] and </a:t>
            </a:r>
            <a:r>
              <a:rPr lang="en-US" sz="2000" b="1" dirty="0"/>
              <a:t>DenseNet169</a:t>
            </a:r>
            <a:r>
              <a:rPr lang="en-US" sz="2000" dirty="0"/>
              <a:t> [3] to leverage their strengths for enhanced feature extraction. Both models are modified to accept single-channel inputs, making them adaptable to grayscale image processing. The extracted features from both networks are concatenated and passed through a fully connected network for classification.</a:t>
            </a:r>
            <a:endParaRPr lang="he-IL" sz="2000" dirty="0"/>
          </a:p>
          <a:p>
            <a:endParaRPr lang="en-US" sz="2000" dirty="0"/>
          </a:p>
          <a:p>
            <a:r>
              <a:rPr lang="en-US" sz="2000" b="1" dirty="0"/>
              <a:t>Key 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Uses </a:t>
            </a:r>
            <a:r>
              <a:rPr lang="en-US" sz="2000" b="1" dirty="0"/>
              <a:t>MobileNetV2</a:t>
            </a:r>
            <a:r>
              <a:rPr lang="en-US" sz="2000" dirty="0"/>
              <a:t> for lightweight, efficient feature extraction.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Incorporates </a:t>
            </a:r>
            <a:r>
              <a:rPr lang="en-US" sz="2000" b="1" dirty="0"/>
              <a:t>DenseNet169</a:t>
            </a:r>
            <a:r>
              <a:rPr lang="en-US" sz="2000" dirty="0"/>
              <a:t> for deep feature representation.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Merges outputs from both models for a more robust classification.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Fully connected layers refine the features, leading to precise predictions.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Option to </a:t>
            </a:r>
            <a:r>
              <a:rPr lang="en-US" sz="2000" b="1" dirty="0"/>
              <a:t>freeze</a:t>
            </a:r>
            <a:r>
              <a:rPr lang="en-US" sz="2000" dirty="0"/>
              <a:t> base model layers for transfer learning.</a:t>
            </a:r>
            <a:endParaRPr lang="en-GB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Model Training</a:t>
            </a:r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r>
              <a:rPr lang="en-US" sz="2000" b="1" dirty="0"/>
              <a:t>Data Preprocessing and Augmentation: </a:t>
            </a:r>
            <a:r>
              <a:rPr lang="en-US" sz="2000" dirty="0"/>
              <a:t>Dataset Filtering: We</a:t>
            </a:r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en-GB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Model Evolution</a:t>
            </a:r>
            <a:endParaRPr lang="en-GB" sz="3600" b="1" dirty="0">
              <a:solidFill>
                <a:srgbClr val="C10033"/>
              </a:solidFill>
              <a:latin typeface="Merriweather" pitchFamily="2" charset="77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4964323-808B-1345-AC7D-222A69D20FB3}"/>
              </a:ext>
            </a:extLst>
          </p:cNvPr>
          <p:cNvSpPr txBox="1">
            <a:spLocks/>
          </p:cNvSpPr>
          <p:nvPr/>
        </p:nvSpPr>
        <p:spPr>
          <a:xfrm>
            <a:off x="16313097" y="1352378"/>
            <a:ext cx="13467583" cy="835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914"/>
              </a:lnSpc>
            </a:pPr>
            <a:r>
              <a:rPr lang="en-GB" sz="28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Nikita </a:t>
            </a:r>
            <a:r>
              <a:rPr lang="en-GB" sz="2800" b="1" dirty="0" err="1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Aksjonov</a:t>
            </a:r>
            <a:r>
              <a:rPr lang="en-GB" sz="28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Abhinav </a:t>
            </a:r>
            <a:r>
              <a:rPr lang="en-GB" sz="2800" b="1" dirty="0" err="1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Atmuri</a:t>
            </a:r>
            <a:r>
              <a:rPr lang="en-GB" sz="28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, Bar Melinarskiy, and Konstantinos </a:t>
            </a:r>
            <a:r>
              <a:rPr lang="en-GB" sz="2800" b="1" dirty="0" err="1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Zavantias</a:t>
            </a:r>
            <a:endParaRPr lang="en-GB" sz="2800" b="1" dirty="0">
              <a:solidFill>
                <a:srgbClr val="000000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6" name="Subtitel 2">
            <a:extLst>
              <a:ext uri="{FF2B5EF4-FFF2-40B4-BE49-F238E27FC236}">
                <a16:creationId xmlns:a16="http://schemas.microsoft.com/office/drawing/2014/main" id="{105E345D-E29F-9A49-9A3A-4039A1C01D09}"/>
              </a:ext>
            </a:extLst>
          </p:cNvPr>
          <p:cNvSpPr txBox="1">
            <a:spLocks/>
          </p:cNvSpPr>
          <p:nvPr/>
        </p:nvSpPr>
        <p:spPr>
          <a:xfrm>
            <a:off x="16630889" y="19984117"/>
            <a:ext cx="9443388" cy="99877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372835" indent="-372835" algn="l">
              <a:buAutoNum type="arabicPeriod"/>
            </a:pPr>
            <a:r>
              <a:rPr lang="en-GB" sz="14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  <a:p>
            <a:pPr marL="372835" indent="-372835" algn="l">
              <a:buAutoNum type="arabicPeriod"/>
            </a:pPr>
            <a:r>
              <a:rPr lang="en-GB" sz="14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108BEF3-1FAD-CD47-AD10-993910657BF9}"/>
              </a:ext>
            </a:extLst>
          </p:cNvPr>
          <p:cNvSpPr txBox="1"/>
          <p:nvPr/>
        </p:nvSpPr>
        <p:spPr>
          <a:xfrm>
            <a:off x="11882819" y="2691880"/>
            <a:ext cx="9313209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10033"/>
                </a:solidFill>
                <a:latin typeface="Merriweather" pitchFamily="2" charset="77"/>
              </a:rPr>
              <a:t>Explanations</a:t>
            </a:r>
            <a:endParaRPr lang="en-GB" sz="3600" b="1" dirty="0">
              <a:solidFill>
                <a:srgbClr val="C10033"/>
              </a:solidFill>
              <a:latin typeface="Merriweather" pitchFamily="2" charset="77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Saliency Map-based</a:t>
            </a:r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he-IL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en-GB" sz="3200" b="1" dirty="0">
              <a:solidFill>
                <a:schemeClr val="accent5"/>
              </a:solidFill>
              <a:latin typeface="Merriweather" pitchFamily="2" charset="77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3200" b="1" dirty="0">
                <a:solidFill>
                  <a:schemeClr val="accent5"/>
                </a:solidFill>
                <a:latin typeface="Merriweather" pitchFamily="2" charset="77"/>
              </a:rPr>
              <a:t>Example-based</a:t>
            </a:r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DF414639-8C4C-2A40-A67A-A34FAFC652C3}"/>
              </a:ext>
            </a:extLst>
          </p:cNvPr>
          <p:cNvSpPr txBox="1"/>
          <p:nvPr/>
        </p:nvSpPr>
        <p:spPr>
          <a:xfrm>
            <a:off x="22256864" y="2691880"/>
            <a:ext cx="931320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10033"/>
                </a:solidFill>
                <a:latin typeface="Merriweather" pitchFamily="2" charset="77"/>
              </a:rPr>
              <a:t>Evaluate Explanations</a:t>
            </a:r>
            <a:endParaRPr lang="en-GB" sz="3600" b="1" dirty="0">
              <a:solidFill>
                <a:srgbClr val="C10033"/>
              </a:solidFill>
              <a:latin typeface="Merriweather" pitchFamily="2" charset="77"/>
            </a:endParaRPr>
          </a:p>
          <a:p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 </a:t>
            </a:r>
            <a:r>
              <a:rPr lang="en-GB" sz="2000" dirty="0" err="1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GB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GB" sz="2000" dirty="0" err="1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volupta</a:t>
            </a:r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kstvak 53">
            <a:extLst>
              <a:ext uri="{FF2B5EF4-FFF2-40B4-BE49-F238E27FC236}">
                <a16:creationId xmlns:a16="http://schemas.microsoft.com/office/drawing/2014/main" id="{E43A8FF4-9144-115E-6A67-6299F1FAF648}"/>
              </a:ext>
            </a:extLst>
          </p:cNvPr>
          <p:cNvSpPr txBox="1"/>
          <p:nvPr/>
        </p:nvSpPr>
        <p:spPr>
          <a:xfrm>
            <a:off x="7890248" y="173341"/>
            <a:ext cx="78621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Graduate School of Natural Sciences</a:t>
            </a:r>
            <a:endParaRPr lang="en-GB" sz="3600" dirty="0">
              <a:latin typeface="Book Antiqua" panose="020406020503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vak 53">
            <a:extLst>
              <a:ext uri="{FF2B5EF4-FFF2-40B4-BE49-F238E27FC236}">
                <a16:creationId xmlns:a16="http://schemas.microsoft.com/office/drawing/2014/main" id="{B4856299-7FF8-59C4-4E17-4FABB9D0A031}"/>
              </a:ext>
            </a:extLst>
          </p:cNvPr>
          <p:cNvSpPr txBox="1"/>
          <p:nvPr/>
        </p:nvSpPr>
        <p:spPr>
          <a:xfrm>
            <a:off x="7818240" y="891680"/>
            <a:ext cx="78621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2025</a:t>
            </a:r>
            <a:endParaRPr lang="en-GB" sz="3600" dirty="0">
              <a:latin typeface="Book Antiqua" panose="020406020503050303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7EDF6D81-1B5D-3E99-CD95-E19FEEA4D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76" y="15009571"/>
            <a:ext cx="5285242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12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a_UU">
  <a:themeElements>
    <a:clrScheme name="UU_Kleurenpalet voor MS Office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Lettertype U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hema_UU" id="{69539A96-05D9-9F44-937C-76FDE5EEAA32}" vid="{C9683E3C-EB62-FC4E-89BA-4F8478459A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Thema_UU</Template>
  <TotalTime>2624</TotalTime>
  <Words>397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Book Antiqua</vt:lpstr>
      <vt:lpstr>Calibri</vt:lpstr>
      <vt:lpstr>Merriweather</vt:lpstr>
      <vt:lpstr>Merriweather Regular</vt:lpstr>
      <vt:lpstr>Open Sans</vt:lpstr>
      <vt:lpstr>Open Sans SemiBold</vt:lpstr>
      <vt:lpstr>Verdana</vt:lpstr>
      <vt:lpstr>Wingdings</vt:lpstr>
      <vt:lpstr>Thema_UU</vt:lpstr>
      <vt:lpstr>PowerPoint Presentation</vt:lpstr>
    </vt:vector>
  </TitlesOfParts>
  <Company>UU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Frouke</dc:creator>
  <cp:lastModifiedBy>Melinarskiy, B. (Bar)</cp:lastModifiedBy>
  <cp:revision>305</cp:revision>
  <cp:lastPrinted>2015-10-14T14:40:41Z</cp:lastPrinted>
  <dcterms:created xsi:type="dcterms:W3CDTF">2013-01-24T08:51:25Z</dcterms:created>
  <dcterms:modified xsi:type="dcterms:W3CDTF">2025-02-26T14:20:20Z</dcterms:modified>
</cp:coreProperties>
</file>