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5" r:id="rId3"/>
    <p:sldId id="286" r:id="rId4"/>
    <p:sldId id="288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310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87" r:id="rId28"/>
    <p:sldId id="311" r:id="rId29"/>
    <p:sldId id="312" r:id="rId30"/>
    <p:sldId id="313" r:id="rId31"/>
    <p:sldId id="314" r:id="rId32"/>
    <p:sldId id="315" r:id="rId33"/>
    <p:sldId id="316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54E"/>
    <a:srgbClr val="DBE5F1"/>
    <a:srgbClr val="F9F2F4"/>
    <a:srgbClr val="CFD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6237312"/>
            <a:ext cx="609441" cy="620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6237312"/>
            <a:ext cx="304721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ltGray">
          <a:xfrm>
            <a:off x="688560" y="0"/>
            <a:ext cx="53134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69381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0" y="6237312"/>
            <a:ext cx="12188825" cy="620688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6237312"/>
            <a:ext cx="1216152" cy="62068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69381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6223865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5EE233-2B03-4A8C-B7C0-CB1F049FD596}"/>
              </a:ext>
            </a:extLst>
          </p:cNvPr>
          <p:cNvGrpSpPr/>
          <p:nvPr userDrawn="1"/>
        </p:nvGrpSpPr>
        <p:grpSpPr>
          <a:xfrm>
            <a:off x="176511" y="6248925"/>
            <a:ext cx="723342" cy="492443"/>
            <a:chOff x="4658643" y="3224589"/>
            <a:chExt cx="723342" cy="4924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3172D8-E6EF-419D-A1F1-93E8D9809E39}"/>
                </a:ext>
              </a:extLst>
            </p:cNvPr>
            <p:cNvSpPr>
              <a:spLocks noChangeAspect="1"/>
            </p:cNvSpPr>
            <p:nvPr userDrawn="1"/>
          </p:nvSpPr>
          <p:spPr>
            <a:xfrm rot="20515546">
              <a:off x="4658643" y="3348811"/>
              <a:ext cx="309600" cy="3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455C45-9DCA-4BDC-8491-2F04192BB6A5}"/>
                </a:ext>
              </a:extLst>
            </p:cNvPr>
            <p:cNvSpPr txBox="1"/>
            <p:nvPr userDrawn="1"/>
          </p:nvSpPr>
          <p:spPr>
            <a:xfrm>
              <a:off x="4748606" y="3224589"/>
              <a:ext cx="63337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32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ro-RO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6248398"/>
            <a:ext cx="609441" cy="60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6241720"/>
            <a:ext cx="304721" cy="6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6237312"/>
            <a:ext cx="609441" cy="620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0" y="6240232"/>
            <a:ext cx="12188825" cy="620688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white">
          <a:xfrm>
            <a:off x="11567021" y="6253678"/>
            <a:ext cx="6272" cy="6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2" y="-535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0" y="-7328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62180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B5C1E0-6D25-43E8-B0B2-C4AFF4382D50}"/>
              </a:ext>
            </a:extLst>
          </p:cNvPr>
          <p:cNvCxnSpPr/>
          <p:nvPr userDrawn="1"/>
        </p:nvCxnSpPr>
        <p:spPr bwMode="white">
          <a:xfrm>
            <a:off x="121615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BBBFA1-255B-409E-ADEA-1563797B3250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15084" y="6237312"/>
            <a:ext cx="0" cy="6206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4981A4-C710-453B-BF97-C8C1D29DB5B3}"/>
              </a:ext>
            </a:extLst>
          </p:cNvPr>
          <p:cNvSpPr/>
          <p:nvPr userDrawn="1"/>
        </p:nvSpPr>
        <p:spPr>
          <a:xfrm>
            <a:off x="-2" y="6248329"/>
            <a:ext cx="1218883" cy="6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black">
          <a:xfrm>
            <a:off x="-1" y="6237312"/>
            <a:ext cx="619200" cy="62068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white">
          <a:xfrm>
            <a:off x="1216152" y="6237312"/>
            <a:ext cx="0" cy="6206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3A3F73-8C7B-4355-B57E-813E29F798DC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19199" y="6237312"/>
            <a:ext cx="0" cy="6206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764704"/>
            <a:ext cx="4814586" cy="5407496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764704"/>
            <a:ext cx="4814586" cy="5407496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764704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1836664"/>
            <a:ext cx="4814586" cy="4335535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764704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1836915"/>
            <a:ext cx="4818888" cy="433325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1256586" y="0"/>
            <a:ext cx="612000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black">
          <a:xfrm>
            <a:off x="6783" y="-2920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-6664" y="596224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03696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586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764704"/>
            <a:ext cx="9782801" cy="540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C6F8EA-316C-41DE-B9A4-EDCC3A85ED9A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D805EE-AFFD-440A-8CA1-48E217578A4B}"/>
              </a:ext>
            </a:extLst>
          </p:cNvPr>
          <p:cNvGrpSpPr/>
          <p:nvPr userDrawn="1"/>
        </p:nvGrpSpPr>
        <p:grpSpPr>
          <a:xfrm>
            <a:off x="109276" y="15261"/>
            <a:ext cx="701308" cy="492443"/>
            <a:chOff x="4658643" y="3224589"/>
            <a:chExt cx="701308" cy="4924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E4E623-63EF-4B6C-9E6D-ABB73779F0CF}"/>
                </a:ext>
              </a:extLst>
            </p:cNvPr>
            <p:cNvSpPr>
              <a:spLocks noChangeAspect="1"/>
            </p:cNvSpPr>
            <p:nvPr userDrawn="1"/>
          </p:nvSpPr>
          <p:spPr>
            <a:xfrm rot="20515546">
              <a:off x="4658643" y="3348811"/>
              <a:ext cx="309600" cy="3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A9D0CB-7EC8-406C-91D5-33EDE432F162}"/>
                </a:ext>
              </a:extLst>
            </p:cNvPr>
            <p:cNvSpPr txBox="1"/>
            <p:nvPr userDrawn="1"/>
          </p:nvSpPr>
          <p:spPr>
            <a:xfrm>
              <a:off x="4726572" y="3224589"/>
              <a:ext cx="63337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32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ro-RO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7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info.ro/articole/5/aritmetica-numerelor-mari" TargetMode="External"/><Relationship Id="rId7" Type="http://schemas.openxmlformats.org/officeDocument/2006/relationships/hyperlink" Target="http://en.wikipedia.org/wiki/Toom%E2%80%93Cook_multiplication" TargetMode="External"/><Relationship Id="rId2" Type="http://schemas.openxmlformats.org/officeDocument/2006/relationships/hyperlink" Target="https://tutoriale-pe.net/operatii-lucrul-cu-numere-mari-in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Karatsuba_algorithm" TargetMode="External"/><Relationship Id="rId5" Type="http://schemas.openxmlformats.org/officeDocument/2006/relationships/hyperlink" Target="https://www.youtube.com/watch?v=3rEeT9mjadk" TargetMode="External"/><Relationship Id="rId4" Type="http://schemas.openxmlformats.org/officeDocument/2006/relationships/hyperlink" Target="https://www.infoarena.ro/lucrul-cu-nr-mari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834A-BDA7-45EF-A92D-3A2C35041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Operații cu numere mari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EDCBE-3579-47F9-AAFB-B69E7CBA1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Aritmetica numerelor mari</a:t>
            </a:r>
          </a:p>
        </p:txBody>
      </p:sp>
    </p:spTree>
    <p:extLst>
      <p:ext uri="{BB962C8B-B14F-4D97-AF65-F5344CB8AC3E}">
        <p14:creationId xmlns:p14="http://schemas.microsoft.com/office/powerpoint/2010/main" val="33525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AD39-5C38-4BC7-A7C3-0241DD91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Compararea a două numere mari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290A8-65A1-499E-9CEF-82FC6BDD3799}"/>
              </a:ext>
            </a:extLst>
          </p:cNvPr>
          <p:cNvSpPr txBox="1"/>
          <p:nvPr/>
        </p:nvSpPr>
        <p:spPr>
          <a:xfrm>
            <a:off x="1593435" y="767924"/>
            <a:ext cx="9782801" cy="4801314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b="1" spc="-3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comparare(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b="1" spc="-2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</a:t>
            </a:r>
            <a:r>
              <a:rPr lang="ro-RO" spc="-3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b="1" spc="-3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ro-RO" spc="-3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b="1" spc="-3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b[],</a:t>
            </a:r>
            <a:r>
              <a:rPr lang="ro-RO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b="1" spc="-3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pc="-2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</a:t>
            </a:r>
            <a:r>
              <a:rPr lang="ro-RO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i;</a:t>
            </a:r>
          </a:p>
          <a:p>
            <a:r>
              <a:rPr lang="ro-RO" spc="-25" dirty="0"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ro-RO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&lt; </a:t>
            </a:r>
            <a:r>
              <a:rPr lang="ro-RO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daca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are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mai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putine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cifre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decat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ro-RO" b="1" spc="-4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o-RO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1;</a:t>
            </a:r>
          </a:p>
          <a:p>
            <a:r>
              <a:rPr lang="ro-RO" spc="-35" dirty="0"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ro-RO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&lt; </a:t>
            </a:r>
            <a:r>
              <a:rPr lang="ro-RO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daca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are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mai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putine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cifre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decat</a:t>
            </a:r>
            <a:r>
              <a:rPr lang="ro-RO" i="1" spc="-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ro-RO" b="1" spc="-3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daca</a:t>
            </a:r>
            <a:r>
              <a:rPr lang="ro-RO" i="1" spc="-2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au</a:t>
            </a:r>
            <a:r>
              <a:rPr lang="ro-RO" i="1" spc="-2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acelasi</a:t>
            </a:r>
            <a:r>
              <a:rPr lang="ro-RO" i="1" spc="-2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numar</a:t>
            </a:r>
            <a:r>
              <a:rPr lang="ro-RO" i="1" spc="-2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</a:t>
            </a:r>
            <a:r>
              <a:rPr lang="ro-RO" i="1" spc="-2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cifre,</a:t>
            </a:r>
            <a:r>
              <a:rPr lang="ro-RO" i="1" spc="-2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incep</a:t>
            </a:r>
            <a:r>
              <a:rPr lang="ro-RO" i="1" spc="-2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</a:t>
            </a:r>
            <a:r>
              <a:rPr lang="ro-RO" i="1" spc="-2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le</a:t>
            </a:r>
            <a:r>
              <a:rPr lang="ro-RO" i="1" spc="-2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compar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(i=lga-1; i&gt;=0; --i)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ro-RO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(a[i]</a:t>
            </a:r>
            <a:r>
              <a:rPr lang="ro-RO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ro-RO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b[i])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ro-RO" b="1" spc="-4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o-RO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b="1" spc="-2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ro-RO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(a[i]</a:t>
            </a:r>
            <a:r>
              <a:rPr lang="ro-RO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ro-RO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b[i])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ro-RO" b="1" spc="-4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daca</a:t>
            </a:r>
            <a:r>
              <a:rPr lang="ro-RO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</a:t>
            </a:r>
            <a:r>
              <a:rPr lang="ro-RO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am</a:t>
            </a:r>
            <a:r>
              <a:rPr lang="ro-RO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gasit</a:t>
            </a:r>
            <a:r>
              <a:rPr lang="ro-RO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nicio</a:t>
            </a:r>
            <a:r>
              <a:rPr lang="ro-RO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cifra</a:t>
            </a:r>
            <a:r>
              <a:rPr lang="ro-RO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diferita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ro-RO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8CEB-2892-47DD-A2F7-E6178FF1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 numerelor mari </a:t>
            </a:r>
            <a:r>
              <a:rPr lang="ro-RO" dirty="0" err="1"/>
              <a:t>a+b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AF7F-A7DB-4A55-95A8-2F606036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/>
              <a:t>Pentru calcularea sumei a două numere mari trebuie să parcurgem simultan cele două numere, începând de la unități (indicele 0 al vectorilor).</a:t>
            </a:r>
          </a:p>
          <a:p>
            <a:pPr algn="just"/>
            <a:r>
              <a:rPr lang="ro-RO" dirty="0"/>
              <a:t>Vom aduna cele două cifre de pe aceleași poziții și vom lua în calcul și eventuala </a:t>
            </a:r>
            <a:r>
              <a:rPr lang="ro-RO" i="1" dirty="0">
                <a:solidFill>
                  <a:srgbClr val="0070C0"/>
                </a:solidFill>
              </a:rPr>
              <a:t>cifră de transport </a:t>
            </a:r>
            <a:r>
              <a:rPr lang="ro-RO" dirty="0"/>
              <a:t>care s-a obținut de la adunarea precedentă.</a:t>
            </a:r>
          </a:p>
          <a:p>
            <a:pPr algn="just"/>
            <a:r>
              <a:rPr lang="ro-RO" dirty="0"/>
              <a:t>Reținem în sumă cifra obținută prin adunare (restul împărțirii rezultatului adunării celor două cifre și a transportului la 10) și recalculăm transportul (câtul împărțirii rezultatului adunării celor două cifre și a transportului la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10</a:t>
            </a:r>
            <a:r>
              <a:rPr lang="ro-RO" dirty="0"/>
              <a:t>).</a:t>
            </a:r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218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B18A-DAF6-45CB-A906-A34A40E9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 numerelor mari </a:t>
            </a:r>
            <a:r>
              <a:rPr lang="ro-RO" dirty="0" err="1"/>
              <a:t>a+b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BDA-0BBD-427D-BD4B-356C018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/>
              <a:t>Funcția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adunare()</a:t>
            </a:r>
            <a:r>
              <a:rPr lang="ro-RO" dirty="0"/>
              <a:t> va avea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6</a:t>
            </a:r>
            <a:r>
              <a:rPr lang="ro-RO" dirty="0"/>
              <a:t> parametri:</a:t>
            </a:r>
          </a:p>
          <a:p>
            <a:pPr algn="just"/>
            <a:r>
              <a:rPr lang="ro-RO" dirty="0"/>
              <a:t>Cei doi vectori în care au fost memorate </a:t>
            </a:r>
            <a:r>
              <a:rPr lang="ro-RO" i="1" dirty="0"/>
              <a:t>cifrele celor două numere </a:t>
            </a:r>
            <a:r>
              <a:rPr lang="ro-RO" dirty="0"/>
              <a:t>pe care vrem să le adunăm și </a:t>
            </a:r>
            <a:r>
              <a:rPr lang="ro-RO" i="1" dirty="0"/>
              <a:t>numărul lor de cifre</a:t>
            </a:r>
            <a:r>
              <a:rPr lang="ro-RO" dirty="0"/>
              <a:t>.</a:t>
            </a:r>
          </a:p>
          <a:p>
            <a:pPr algn="just"/>
            <a:r>
              <a:rPr lang="ro-RO" dirty="0"/>
              <a:t>Vectorul în care reținem rezultatul adunării (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char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suma[]</a:t>
            </a:r>
            <a:r>
              <a:rPr lang="ro-RO" dirty="0"/>
              <a:t> )</a:t>
            </a:r>
          </a:p>
          <a:p>
            <a:pPr algn="just"/>
            <a:r>
              <a:rPr lang="ro-RO" dirty="0"/>
              <a:t>Numărul de cifre al sumei (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&amp;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lgsuma</a:t>
            </a:r>
            <a:r>
              <a:rPr lang="ro-RO" dirty="0"/>
              <a:t>) care va fi transmis prin referință.</a:t>
            </a:r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282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08DA-F0DB-4144-B751-DB0B2053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 numerelor mari </a:t>
            </a:r>
            <a:r>
              <a:rPr lang="ro-RO" dirty="0" err="1"/>
              <a:t>a+b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2A4C5-2F01-412E-8A90-D965352D37CC}"/>
              </a:ext>
            </a:extLst>
          </p:cNvPr>
          <p:cNvSpPr txBox="1"/>
          <p:nvPr/>
        </p:nvSpPr>
        <p:spPr>
          <a:xfrm>
            <a:off x="1593435" y="836712"/>
            <a:ext cx="9782801" cy="4524315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sz="18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adunare(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spc="-1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b[],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suma[],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lgsuma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spc="-1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i,</a:t>
            </a:r>
            <a:r>
              <a:rPr lang="ro-RO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o-RO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lungimea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vectorului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suma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maximul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dintre lungimile celor doua numere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lgsuma</a:t>
            </a:r>
            <a:r>
              <a:rPr lang="ro-RO" sz="1800" spc="-4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z="1800" spc="-3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ro-RO" sz="1800" spc="-3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spc="-1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</a:t>
            </a:r>
            <a:r>
              <a:rPr lang="ro-RO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parcurgem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numerele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cifra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cifra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si</a:t>
            </a:r>
            <a:r>
              <a:rPr lang="ro-RO" sz="18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adunam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(i=0; i&lt;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lgsuma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++i)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suma[i]</a:t>
            </a:r>
            <a:r>
              <a:rPr lang="ro-RO" sz="1800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z="1800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 + a[i] + b[i];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 = suma</a:t>
            </a:r>
            <a:r>
              <a:rPr lang="ro-RO" dirty="0">
                <a:latin typeface="Consolas" panose="020B0609020204030204" pitchFamily="49" charset="0"/>
              </a:rPr>
              <a:t>[i]/10;</a:t>
            </a: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suma[i]</a:t>
            </a:r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suma[i]</a:t>
            </a:r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</a:t>
            </a:r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10;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daca</a:t>
            </a:r>
            <a:r>
              <a:rPr lang="ro-RO" sz="1800" i="1" spc="-2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</a:t>
            </a:r>
            <a:r>
              <a:rPr lang="ro-RO" sz="1800" i="1" spc="-2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sfarsit</a:t>
            </a:r>
            <a:r>
              <a:rPr lang="ro-RO" sz="1800" i="1" spc="-2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obtinem</a:t>
            </a:r>
            <a:r>
              <a:rPr lang="ro-RO" sz="1800" i="1" spc="-2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un</a:t>
            </a:r>
            <a:r>
              <a:rPr lang="ro-RO" sz="1800" i="1" spc="-2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transport</a:t>
            </a:r>
            <a:r>
              <a:rPr lang="ro-RO" sz="1800" i="1" spc="-2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nenul,</a:t>
            </a:r>
            <a:r>
              <a:rPr lang="ro-RO" sz="1800" i="1" spc="-2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</a:t>
            </a:r>
            <a:r>
              <a:rPr lang="ro-RO" sz="1800" i="1" spc="-2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avem</a:t>
            </a:r>
            <a:r>
              <a:rPr lang="ro-RO" sz="1800" i="1" spc="-2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</a:t>
            </a:r>
            <a:r>
              <a:rPr lang="ro-RO" sz="1800" i="1" spc="-1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cifra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suma[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lgsuma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++]</a:t>
            </a:r>
            <a:r>
              <a:rPr lang="ro-RO" sz="1800" spc="-5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z="1800" spc="-4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689D-C8A5-4114-AAE0-BEF29208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Observații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E095-20A2-4843-B926-21E7363D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764704"/>
            <a:ext cx="9782801" cy="5688632"/>
          </a:xfrm>
        </p:spPr>
        <p:txBody>
          <a:bodyPr>
            <a:normAutofit/>
          </a:bodyPr>
          <a:lstStyle/>
          <a:p>
            <a:pPr algn="just"/>
            <a:r>
              <a:rPr lang="ro-RO" sz="2400" dirty="0"/>
              <a:t>Suma ar putea avea o cifră în plus față de cel mai mare dintre numere (dacă la sfârșitul adunării cifra de transport este nenulă).</a:t>
            </a:r>
          </a:p>
          <a:p>
            <a:pPr algn="just"/>
            <a:r>
              <a:rPr lang="ro-RO" sz="2400" dirty="0"/>
              <a:t>Din această cauză, trebuie să declarăm vectorul </a:t>
            </a:r>
            <a:r>
              <a:rPr lang="ro-RO" sz="2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suma</a:t>
            </a:r>
            <a:r>
              <a:rPr lang="ro-RO" sz="2400" dirty="0"/>
              <a:t> cu un element în plus fata de maximul dintre numărul de elemente ale numerelor pe care vrem să le adunăm (dacă vectorii </a:t>
            </a:r>
            <a:r>
              <a:rPr lang="ro-RO" sz="24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sz="2400" dirty="0"/>
              <a:t> și </a:t>
            </a:r>
            <a:r>
              <a:rPr lang="ro-RO" sz="24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sz="2400" dirty="0"/>
              <a:t> au fost declarați ca având </a:t>
            </a:r>
            <a:r>
              <a:rPr lang="ro-RO" sz="2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DIMMAX</a:t>
            </a:r>
            <a:r>
              <a:rPr lang="ro-RO" sz="2400" dirty="0"/>
              <a:t> elemente, atunci vectorul </a:t>
            </a:r>
            <a:r>
              <a:rPr lang="ro-RO" sz="2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suma</a:t>
            </a:r>
            <a:r>
              <a:rPr lang="ro-RO" sz="2400" dirty="0"/>
              <a:t> trebuie să aibă </a:t>
            </a:r>
            <a:r>
              <a:rPr lang="ro-RO" sz="2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DIMMAX+1</a:t>
            </a:r>
            <a:r>
              <a:rPr lang="ro-RO" sz="2400" dirty="0"/>
              <a:t> elemente).</a:t>
            </a:r>
          </a:p>
          <a:p>
            <a:pPr algn="just"/>
            <a:r>
              <a:rPr lang="ro-RO" sz="2400" dirty="0"/>
              <a:t>Pentru că la citirea unui număr mare am completat elemente vectorului care nu au fost ocupate de cifrele numărului mare cu valoarea </a:t>
            </a:r>
            <a:r>
              <a:rPr lang="ro-RO" sz="24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0</a:t>
            </a:r>
            <a:r>
              <a:rPr lang="ro-RO" sz="2400" dirty="0"/>
              <a:t>, putem efectua fără grija alterării rezultatului adunarea cifră cu cifră chiar dacă cele două numere au lungimi diferite.</a:t>
            </a:r>
          </a:p>
          <a:p>
            <a:pPr algn="just"/>
            <a:r>
              <a:rPr lang="ro-RO" sz="2400" b="1" i="1" dirty="0"/>
              <a:t>Exemplu</a:t>
            </a:r>
            <a:r>
              <a:rPr lang="ro-RO" sz="2400" b="1" dirty="0"/>
              <a:t>: </a:t>
            </a:r>
          </a:p>
          <a:p>
            <a:pPr algn="just"/>
            <a:r>
              <a:rPr lang="ro-RO" sz="2400" dirty="0"/>
              <a:t>Suma dintre numerele </a:t>
            </a:r>
            <a:r>
              <a:rPr lang="ro-RO" sz="2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a=1234</a:t>
            </a:r>
            <a:r>
              <a:rPr lang="ro-RO" sz="2400" dirty="0"/>
              <a:t> și </a:t>
            </a:r>
            <a:r>
              <a:rPr lang="ro-RO" sz="2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b=9999</a:t>
            </a:r>
            <a:r>
              <a:rPr lang="ro-RO" sz="2400" dirty="0"/>
              <a:t>: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A60BA63-3513-418E-918D-6E63E719D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30982"/>
              </p:ext>
            </p:extLst>
          </p:nvPr>
        </p:nvGraphicFramePr>
        <p:xfrm>
          <a:off x="8059006" y="4638888"/>
          <a:ext cx="3317231" cy="174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1">
                  <a:extLst>
                    <a:ext uri="{9D8B030D-6E8A-4147-A177-3AD203B41FA5}">
                      <a16:colId xmlns:a16="http://schemas.microsoft.com/office/drawing/2014/main" val="295349748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78372215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54424747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91270208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980659255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11483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o-RO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62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49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0" dirty="0" err="1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a+b</a:t>
                      </a:r>
                      <a:endParaRPr lang="ro-RO" sz="2400" b="0" dirty="0">
                        <a:solidFill>
                          <a:srgbClr val="C7254E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7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3558-405A-46FC-A7F7-1B3B134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Diferența numerelor mari a-b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FA76-DC22-4C38-B19B-3660EB64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o-RO" dirty="0"/>
              <a:t>Presupunem că </a:t>
            </a:r>
            <a:r>
              <a:rPr lang="ro-RO" dirty="0">
                <a:solidFill>
                  <a:srgbClr val="C7254E"/>
                </a:solidFill>
              </a:rPr>
              <a:t>descăzutul</a:t>
            </a:r>
            <a:r>
              <a:rPr lang="ro-RO" dirty="0"/>
              <a:t> (</a:t>
            </a:r>
            <a:r>
              <a:rPr lang="ro-RO" i="1" dirty="0"/>
              <a:t>numărul memorat în vectorul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) este mai mare decât </a:t>
            </a:r>
            <a:r>
              <a:rPr lang="ro-RO" dirty="0">
                <a:solidFill>
                  <a:srgbClr val="C7254E"/>
                </a:solidFill>
              </a:rPr>
              <a:t>scăzătorul</a:t>
            </a:r>
            <a:r>
              <a:rPr lang="ro-RO" dirty="0"/>
              <a:t> (</a:t>
            </a:r>
            <a:r>
              <a:rPr lang="ro-RO" i="1" dirty="0"/>
              <a:t>numărul memorat în vectorul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).</a:t>
            </a:r>
          </a:p>
          <a:p>
            <a:pPr algn="just"/>
            <a:r>
              <a:rPr lang="ro-RO" dirty="0"/>
              <a:t>Pentru a calcula diferența a două numere mari parcurge</a:t>
            </a:r>
            <a:r>
              <a:rPr lang="en-US" dirty="0"/>
              <a:t>m</a:t>
            </a:r>
            <a:r>
              <a:rPr lang="ro-RO" dirty="0"/>
              <a:t> </a:t>
            </a:r>
            <a:r>
              <a:rPr lang="ro-RO" i="1" dirty="0">
                <a:solidFill>
                  <a:srgbClr val="0070C0"/>
                </a:solidFill>
              </a:rPr>
              <a:t>descăzutul</a:t>
            </a:r>
            <a:r>
              <a:rPr lang="ro-RO" dirty="0"/>
              <a:t> </a:t>
            </a:r>
            <a:r>
              <a:rPr lang="ro-RO" i="1" dirty="0"/>
              <a:t>începând de la unități </a:t>
            </a:r>
            <a:r>
              <a:rPr lang="ro-RO" dirty="0"/>
              <a:t>(indicele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0</a:t>
            </a:r>
            <a:r>
              <a:rPr lang="ro-RO" dirty="0"/>
              <a:t> al vectorului).</a:t>
            </a:r>
            <a:endParaRPr lang="en-US" dirty="0"/>
          </a:p>
          <a:p>
            <a:pPr algn="just"/>
            <a:r>
              <a:rPr lang="ro-RO" dirty="0"/>
              <a:t>Vom scădea din </a:t>
            </a:r>
            <a:r>
              <a:rPr lang="ro-RO" i="1" dirty="0">
                <a:solidFill>
                  <a:srgbClr val="0070C0"/>
                </a:solidFill>
              </a:rPr>
              <a:t>cifra curentă a descăzutului cifra curentă a scăzătorului </a:t>
            </a:r>
            <a:r>
              <a:rPr lang="ro-RO" dirty="0"/>
              <a:t>și vom lua în calcul și </a:t>
            </a:r>
            <a:r>
              <a:rPr lang="ro-RO" i="1" dirty="0">
                <a:solidFill>
                  <a:srgbClr val="0070C0"/>
                </a:solidFill>
              </a:rPr>
              <a:t>eventuala cifră de transport </a:t>
            </a:r>
            <a:r>
              <a:rPr lang="ro-RO" dirty="0"/>
              <a:t>obținută de la </a:t>
            </a:r>
            <a:r>
              <a:rPr lang="ro-RO" i="1" dirty="0"/>
              <a:t>scăderea precedentă</a:t>
            </a:r>
            <a:r>
              <a:rPr lang="ro-RO" dirty="0"/>
              <a:t>.</a:t>
            </a:r>
          </a:p>
          <a:p>
            <a:pPr algn="just"/>
            <a:r>
              <a:rPr lang="ro-RO" i="1" dirty="0">
                <a:solidFill>
                  <a:srgbClr val="0070C0"/>
                </a:solidFill>
              </a:rPr>
              <a:t>Dacă rezultatul este negativ</a:t>
            </a:r>
            <a:r>
              <a:rPr lang="ro-RO" dirty="0"/>
              <a:t>, </a:t>
            </a:r>
            <a:r>
              <a:rPr lang="ro-RO" dirty="0">
                <a:solidFill>
                  <a:srgbClr val="C7254E"/>
                </a:solidFill>
              </a:rPr>
              <a:t>împrumutăm</a:t>
            </a:r>
            <a:r>
              <a:rPr lang="ro-RO" dirty="0"/>
              <a:t>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10</a:t>
            </a:r>
            <a:r>
              <a:rPr lang="ro-RO" dirty="0"/>
              <a:t> de pe </a:t>
            </a:r>
            <a:r>
              <a:rPr lang="ro-RO" i="1" dirty="0"/>
              <a:t>poziția următoare</a:t>
            </a:r>
            <a:r>
              <a:rPr lang="ro-RO" dirty="0"/>
              <a:t> (este posibil întrucât descăzutul este mai mare decât scăzătorul) și în acest caz cifra de transport devine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-1</a:t>
            </a:r>
            <a:r>
              <a:rPr lang="ro-RO" dirty="0"/>
              <a:t>.</a:t>
            </a:r>
          </a:p>
          <a:p>
            <a:pPr algn="just"/>
            <a:r>
              <a:rPr lang="ro-RO" i="1" dirty="0">
                <a:solidFill>
                  <a:srgbClr val="0070C0"/>
                </a:solidFill>
              </a:rPr>
              <a:t>Dacă rezultatul este pozitiv</a:t>
            </a:r>
            <a:r>
              <a:rPr lang="ro-RO" dirty="0"/>
              <a:t>, nu avem nevoie de împrumut și cifra de transport devine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0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7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673C-67C4-474E-BC23-956B7A68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Observații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3E2C-510C-4690-9F9C-F782EBC7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b="1" dirty="0"/>
              <a:t>Diferența</a:t>
            </a:r>
            <a:r>
              <a:rPr lang="ro-RO" dirty="0"/>
              <a:t> ar putea avea </a:t>
            </a:r>
            <a:r>
              <a:rPr lang="ro-RO" i="1" dirty="0">
                <a:solidFill>
                  <a:srgbClr val="0070C0"/>
                </a:solidFill>
              </a:rPr>
              <a:t>mai puține cifre decât descăzutul</a:t>
            </a:r>
            <a:r>
              <a:rPr lang="ro-RO" dirty="0"/>
              <a:t>!</a:t>
            </a:r>
          </a:p>
          <a:p>
            <a:pPr algn="just"/>
            <a:r>
              <a:rPr lang="ro-RO" dirty="0"/>
              <a:t>Prin urmare, la sfârșit trebuie să verificăm dacă avem zerouri nesemnificative la începutul numărului și în caz afirmativ trebuie să actualizăm numărul de cifre al rezultatului astfel încât prima cifră a vectorului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diferenta</a:t>
            </a:r>
            <a:r>
              <a:rPr lang="ro-RO" dirty="0"/>
              <a:t> (cea cu indicele cel mai mare) să fie </a:t>
            </a:r>
            <a:r>
              <a:rPr lang="ro-RO" i="1" dirty="0"/>
              <a:t>diferită de zero</a:t>
            </a:r>
            <a:r>
              <a:rPr lang="ro-RO" dirty="0"/>
              <a:t>.</a:t>
            </a:r>
          </a:p>
          <a:p>
            <a:pPr algn="just"/>
            <a:r>
              <a:rPr lang="ro-RO" dirty="0"/>
              <a:t>Parametrii funcției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scadere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()</a:t>
            </a:r>
            <a:r>
              <a:rPr lang="ro-RO" dirty="0"/>
              <a:t> sunt similari cu cei ai funcției de adunare (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adunare()</a:t>
            </a:r>
            <a:r>
              <a:rPr lang="ro-RO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363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9DB1-77A2-437D-ABC9-2CDED6FC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Diferența numerelor mari a-b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9BB0-5D47-42AE-B1F4-64177D4B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B8382-F75E-4BD1-92BB-3D6604A33FDA}"/>
              </a:ext>
            </a:extLst>
          </p:cNvPr>
          <p:cNvSpPr txBox="1"/>
          <p:nvPr/>
        </p:nvSpPr>
        <p:spPr>
          <a:xfrm>
            <a:off x="1571175" y="764704"/>
            <a:ext cx="9805061" cy="5755422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sz="16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scadere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600" b="1" spc="-1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6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6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b[],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6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6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[],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600" b="1" spc="-1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i,</a:t>
            </a:r>
            <a:r>
              <a:rPr lang="ro-RO" sz="16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o-RO" sz="16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z="16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ro-RO" sz="1600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ro-RO" sz="1600" i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initializam</a:t>
            </a:r>
            <a:r>
              <a:rPr lang="ro-RO" sz="1600" i="1" spc="-65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lungimea</a:t>
            </a:r>
            <a:r>
              <a:rPr lang="ro-RO" sz="1600" i="1" spc="-65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vectorului</a:t>
            </a:r>
            <a:r>
              <a:rPr lang="ro-RO" sz="1600" i="1" spc="-65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diferenta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parcurgem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numerele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cifra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cifra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si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scadem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(i=0; i&lt;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++i)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{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[i]</a:t>
            </a:r>
            <a:r>
              <a:rPr lang="ro-RO" sz="1600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z="1600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a[i]</a:t>
            </a:r>
            <a:r>
              <a:rPr lang="ro-RO" sz="1600" spc="-3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o-RO" sz="1600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b[i]</a:t>
            </a:r>
            <a:r>
              <a:rPr lang="ro-RO" sz="1600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</a:t>
            </a:r>
            <a:r>
              <a:rPr lang="ro-RO" sz="1600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[i] &lt; 0)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{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[i]</a:t>
            </a:r>
            <a:r>
              <a:rPr lang="ro-RO" sz="1600" spc="-4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+=</a:t>
            </a:r>
            <a:r>
              <a:rPr lang="ro-RO" sz="1600" spc="-4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10;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o-RO" sz="16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z="16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o-RO" sz="16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ro-RO" sz="1600" b="1" spc="-2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o-RO" sz="16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z="1600" spc="-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verificam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daca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avem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zerouri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nesemnificative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</a:t>
            </a:r>
            <a:r>
              <a:rPr lang="ro-RO" sz="1600" i="1" spc="-3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inceputul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spc="-1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rezultatului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 =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- 1;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while</a:t>
            </a:r>
            <a:r>
              <a:rPr lang="ro-RO" sz="1600" b="1" spc="-6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[i]</a:t>
            </a:r>
            <a:r>
              <a:rPr lang="ro-RO" sz="1600" spc="-6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==</a:t>
            </a:r>
            <a:r>
              <a:rPr lang="ro-RO" sz="1600" spc="-6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0)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i--</a:t>
            </a:r>
            <a:r>
              <a:rPr lang="ro-RO" sz="1600" spc="-5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actualizam</a:t>
            </a:r>
            <a:r>
              <a:rPr lang="ro-RO" sz="1600" i="1" spc="-6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lungimea</a:t>
            </a:r>
            <a:r>
              <a:rPr lang="ro-RO" sz="1600" i="1" spc="-7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vectorului</a:t>
            </a:r>
            <a:r>
              <a:rPr lang="ro-RO" sz="1600" i="1" spc="-6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diferenta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lgdiferenta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i + 1;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7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675A-7631-44FC-8FB3-0E3C72DF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Produsul dintre un număr mare și o putere a lui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CAD9-4122-4858-9CE3-DCAD7A01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dirty="0"/>
              <a:t>Pentru a înmulți un număr mare cu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10</a:t>
            </a:r>
            <a:r>
              <a:rPr lang="ro-RO" sz="2600" b="1" baseline="30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nr</a:t>
            </a:r>
            <a:r>
              <a:rPr lang="ro-RO" dirty="0"/>
              <a:t> trebuie să adăugăm la sfârșitul numărului</a:t>
            </a:r>
            <a:r>
              <a:rPr lang="ru-RU" dirty="0"/>
              <a:t> </a:t>
            </a:r>
            <a:r>
              <a:rPr lang="ro-RO" dirty="0"/>
              <a:t>mare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nr</a:t>
            </a:r>
            <a:r>
              <a:rPr lang="ro-RO" dirty="0"/>
              <a:t> zerouri, adică să deplasăm cifrele numărului mare reținute în vectorul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 cu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nr</a:t>
            </a:r>
            <a:r>
              <a:rPr lang="ru-RU" dirty="0"/>
              <a:t> </a:t>
            </a:r>
            <a:r>
              <a:rPr lang="ro-RO" dirty="0"/>
              <a:t>poziții la dreapta și să completăm pozițiile eliberate cu zerouri.</a:t>
            </a:r>
            <a:endParaRPr lang="en-US" dirty="0"/>
          </a:p>
          <a:p>
            <a:pPr algn="just"/>
            <a:r>
              <a:rPr lang="ro-RO" dirty="0"/>
              <a:t>Funcția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inmultirePutere10()</a:t>
            </a:r>
            <a:r>
              <a:rPr lang="ro-RO" sz="2600" b="1" dirty="0">
                <a:solidFill>
                  <a:srgbClr val="C7254E"/>
                </a:solidFill>
                <a:latin typeface="Consolas" panose="020B0609020204030204" pitchFamily="49" charset="0"/>
              </a:rPr>
              <a:t> </a:t>
            </a:r>
            <a:r>
              <a:rPr lang="ro-RO" dirty="0"/>
              <a:t>va avea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5</a:t>
            </a:r>
            <a:r>
              <a:rPr lang="ro-RO" dirty="0"/>
              <a:t> parametri:</a:t>
            </a:r>
          </a:p>
          <a:p>
            <a:pPr lvl="1" algn="just"/>
            <a:r>
              <a:rPr lang="ro-RO" dirty="0"/>
              <a:t>Vectorul în care a fost memorat numărul mare (</a:t>
            </a:r>
            <a:r>
              <a:rPr lang="ro-RO" sz="22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char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a[]</a:t>
            </a:r>
            <a:r>
              <a:rPr lang="ro-RO" dirty="0"/>
              <a:t>) și numărul lui de</a:t>
            </a:r>
            <a:r>
              <a:rPr lang="ru-RU" dirty="0"/>
              <a:t> </a:t>
            </a:r>
            <a:r>
              <a:rPr lang="ro-RO" dirty="0"/>
              <a:t>cifre (</a:t>
            </a:r>
            <a:r>
              <a:rPr lang="ro-RO" sz="22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</a:t>
            </a:r>
            <a:r>
              <a:rPr lang="ro-RO" sz="22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lga</a:t>
            </a:r>
            <a:r>
              <a:rPr lang="ro-RO" dirty="0"/>
              <a:t>)</a:t>
            </a:r>
          </a:p>
          <a:p>
            <a:pPr lvl="1" algn="just"/>
            <a:r>
              <a:rPr lang="ro-RO" dirty="0"/>
              <a:t>Puterea lui 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10</a:t>
            </a:r>
            <a:r>
              <a:rPr lang="ro-RO" dirty="0"/>
              <a:t> cu care înmulțim numărul mare (</a:t>
            </a:r>
            <a:r>
              <a:rPr lang="ro-RO" sz="22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nr</a:t>
            </a:r>
            <a:r>
              <a:rPr lang="ro-RO" dirty="0"/>
              <a:t>)</a:t>
            </a:r>
          </a:p>
          <a:p>
            <a:pPr lvl="1" algn="just"/>
            <a:r>
              <a:rPr lang="ro-RO" dirty="0"/>
              <a:t>Vectorul în care depunem calculul (</a:t>
            </a:r>
            <a:r>
              <a:rPr lang="ro-RO" sz="22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char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sol[</a:t>
            </a:r>
            <a:r>
              <a:rPr lang="en-US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]</a:t>
            </a:r>
            <a:r>
              <a:rPr lang="ro-RO" dirty="0"/>
              <a:t>) și numărul lui de cifre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ro-RO" sz="22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&amp;</a:t>
            </a:r>
            <a:r>
              <a:rPr lang="ro-RO" sz="22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lgsol</a:t>
            </a:r>
            <a:r>
              <a:rPr lang="ro-RO" dirty="0"/>
              <a:t>) (trimis prin referință).</a:t>
            </a:r>
          </a:p>
        </p:txBody>
      </p:sp>
    </p:spTree>
    <p:extLst>
      <p:ext uri="{BB962C8B-B14F-4D97-AF65-F5344CB8AC3E}">
        <p14:creationId xmlns:p14="http://schemas.microsoft.com/office/powerpoint/2010/main" val="94069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32F5-E428-4F63-AA76-7840A769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Produsul dintre un număr mare și o putere a lui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511C-4784-4E52-AD8A-FA3DB5D28894}"/>
              </a:ext>
            </a:extLst>
          </p:cNvPr>
          <p:cNvSpPr txBox="1"/>
          <p:nvPr/>
        </p:nvSpPr>
        <p:spPr>
          <a:xfrm>
            <a:off x="1593435" y="764704"/>
            <a:ext cx="9782801" cy="3416320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inmultirePutere10(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nr,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sol[],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lgsol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completez cu zerouri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(i=0; i&lt;nr; ++i)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sol[i] = 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copiez cifrele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numarului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mare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(i=0; i&lt;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++i)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sol[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nr+i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 = a[i];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numarul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de cifre al rezultatului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lgsol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nr+lga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232831-AE7D-4CB4-953F-46EF14BC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4314200"/>
            <a:ext cx="9782801" cy="41094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Produsul dintre numărul </a:t>
            </a:r>
            <a:r>
              <a:rPr lang="it-IT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a=1234</a:t>
            </a:r>
            <a:r>
              <a:rPr lang="ro-RO" dirty="0"/>
              <a:t> ș</a:t>
            </a:r>
            <a:r>
              <a:rPr lang="it-IT" dirty="0"/>
              <a:t>i </a:t>
            </a:r>
            <a:r>
              <a:rPr lang="it-IT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10</a:t>
            </a:r>
            <a:r>
              <a:rPr lang="it-IT" sz="2400" b="1" baseline="30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3</a:t>
            </a:r>
            <a:r>
              <a:rPr lang="it-IT" dirty="0"/>
              <a:t> va arăta astfe</a:t>
            </a:r>
            <a:r>
              <a:rPr lang="ro-RO" dirty="0"/>
              <a:t>l: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1D8D31A-1D20-4AF1-BCE8-A5BD8CDAF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61250"/>
              </p:ext>
            </p:extLst>
          </p:nvPr>
        </p:nvGraphicFramePr>
        <p:xfrm>
          <a:off x="4826219" y="4845146"/>
          <a:ext cx="3847108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953497481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378372215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2544247471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3912702081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980659255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311483052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770136569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131144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o-RO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62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a*10</a:t>
                      </a:r>
                      <a:r>
                        <a:rPr lang="ro-RO" sz="2400" b="0" baseline="300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7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47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0EBF-BF3A-4495-BDD6-AE6C6700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Ce sunt numerele mari?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56CF-9545-4937-BDB7-691FF7F3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764704"/>
            <a:ext cx="9782801" cy="3384376"/>
          </a:xfrm>
        </p:spPr>
        <p:txBody>
          <a:bodyPr>
            <a:noAutofit/>
          </a:bodyPr>
          <a:lstStyle/>
          <a:p>
            <a:pPr algn="just"/>
            <a:r>
              <a:rPr lang="ro-RO" sz="2400" b="1" dirty="0"/>
              <a:t>Numerele mari </a:t>
            </a:r>
            <a:r>
              <a:rPr lang="ro-RO" sz="2400" dirty="0"/>
              <a:t>sunt numere ce nu pot fi stocate în tipurile de date cunoscute de noi până acum (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sz="2400" dirty="0"/>
              <a:t>,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long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long</a:t>
            </a:r>
            <a:r>
              <a:rPr lang="ro-RO" sz="2400" dirty="0"/>
              <a:t>,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unsigned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long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long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</a:t>
            </a:r>
            <a:r>
              <a:rPr lang="ro-RO" sz="2400" dirty="0"/>
              <a:t>etc).</a:t>
            </a:r>
          </a:p>
          <a:p>
            <a:pPr algn="just"/>
            <a:r>
              <a:rPr lang="ro-RO" sz="2400" dirty="0"/>
              <a:t>De ce este necesar să lucrăm cu numere mari?</a:t>
            </a:r>
            <a:endParaRPr lang="en-US" sz="2400" dirty="0"/>
          </a:p>
          <a:p>
            <a:pPr algn="just"/>
            <a:r>
              <a:rPr lang="ro-RO" sz="2400" dirty="0"/>
              <a:t>Există situații când într-o problemă avem nevoie să lucrăm cu numere întregi mai mari decât </a:t>
            </a:r>
            <a:r>
              <a:rPr lang="ro-RO" sz="2400" b="1" dirty="0">
                <a:solidFill>
                  <a:srgbClr val="C7254E"/>
                </a:solidFill>
                <a:latin typeface="Consolas" panose="020B0609020204030204" pitchFamily="49" charset="0"/>
              </a:rPr>
              <a:t>2</a:t>
            </a:r>
            <a:r>
              <a:rPr lang="ro-RO" sz="2400" b="1" baseline="30000" dirty="0">
                <a:solidFill>
                  <a:srgbClr val="C7254E"/>
                </a:solidFill>
                <a:latin typeface="Consolas" panose="020B0609020204030204" pitchFamily="49" charset="0"/>
              </a:rPr>
              <a:t>64</a:t>
            </a:r>
            <a:r>
              <a:rPr lang="ro-RO" sz="2400" dirty="0"/>
              <a:t>. În aceste condiții, nu putem utiliza nici unul dintre tipurile de date predefinite ale limbajului C/C++.</a:t>
            </a:r>
            <a:endParaRPr lang="en-US" sz="2400" dirty="0"/>
          </a:p>
          <a:p>
            <a:pPr algn="just"/>
            <a:r>
              <a:rPr lang="ro-RO" sz="2400" dirty="0"/>
              <a:t>Tipurile de date cele mai mari ale limbajului C/C++ sunt cele pe </a:t>
            </a:r>
            <a:r>
              <a:rPr lang="ro-RO" sz="2400" b="1" dirty="0">
                <a:solidFill>
                  <a:srgbClr val="C7254E"/>
                </a:solidFill>
                <a:latin typeface="Consolas" panose="020B0609020204030204" pitchFamily="49" charset="0"/>
              </a:rPr>
              <a:t>8</a:t>
            </a:r>
            <a:r>
              <a:rPr lang="ro-RO" sz="2400" dirty="0"/>
              <a:t> </a:t>
            </a:r>
            <a:r>
              <a:rPr lang="en-US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/>
              <a:t> </a:t>
            </a:r>
            <a:r>
              <a:rPr lang="ro-RO" sz="2400" dirty="0"/>
              <a:t>(</a:t>
            </a:r>
            <a:r>
              <a:rPr lang="ro-RO" sz="2400" i="1" dirty="0"/>
              <a:t>octeți</a:t>
            </a:r>
            <a:r>
              <a:rPr lang="ro-RO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423A7D-F9EF-4C01-A3F0-035F488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70472"/>
              </p:ext>
            </p:extLst>
          </p:nvPr>
        </p:nvGraphicFramePr>
        <p:xfrm>
          <a:off x="1593436" y="4437112"/>
          <a:ext cx="9782802" cy="1219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{073A0DAA-6AF3-43AB-8588-CEC1D06C72B9}</a:tableStyleId>
              </a:tblPr>
              <a:tblGrid>
                <a:gridCol w="2772784">
                  <a:extLst>
                    <a:ext uri="{9D8B030D-6E8A-4147-A177-3AD203B41FA5}">
                      <a16:colId xmlns:a16="http://schemas.microsoft.com/office/drawing/2014/main" val="1888625114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3008948318"/>
                    </a:ext>
                  </a:extLst>
                </a:gridCol>
                <a:gridCol w="2473514">
                  <a:extLst>
                    <a:ext uri="{9D8B030D-6E8A-4147-A177-3AD203B41FA5}">
                      <a16:colId xmlns:a16="http://schemas.microsoft.com/office/drawing/2014/main" val="993288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ro-RO" sz="2000" dirty="0">
                          <a:effectLst/>
                        </a:rPr>
                        <a:t>Tip</a:t>
                      </a:r>
                      <a:r>
                        <a:rPr lang="ro-RO" sz="2000" spc="-5" dirty="0">
                          <a:effectLst/>
                        </a:rPr>
                        <a:t> </a:t>
                      </a:r>
                      <a:r>
                        <a:rPr lang="ro-RO" sz="2000" dirty="0">
                          <a:effectLst/>
                        </a:rPr>
                        <a:t>de</a:t>
                      </a:r>
                      <a:r>
                        <a:rPr lang="ro-RO" sz="2000" spc="-5" dirty="0">
                          <a:effectLst/>
                        </a:rPr>
                        <a:t> </a:t>
                      </a:r>
                      <a:r>
                        <a:rPr lang="ro-RO" sz="2000" spc="-20" dirty="0">
                          <a:effectLst/>
                        </a:rPr>
                        <a:t>date</a:t>
                      </a:r>
                      <a:endParaRPr lang="ro-RO" sz="20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</a:pPr>
                      <a:r>
                        <a:rPr lang="ro-RO" sz="2000" dirty="0">
                          <a:effectLst/>
                        </a:rPr>
                        <a:t>Domeniul</a:t>
                      </a:r>
                      <a:r>
                        <a:rPr lang="ro-RO" sz="2000" spc="-10" dirty="0">
                          <a:effectLst/>
                        </a:rPr>
                        <a:t> </a:t>
                      </a:r>
                      <a:r>
                        <a:rPr lang="ro-RO" sz="2000" dirty="0">
                          <a:effectLst/>
                        </a:rPr>
                        <a:t>de</a:t>
                      </a:r>
                      <a:r>
                        <a:rPr lang="ro-RO" sz="2000" spc="-10" dirty="0">
                          <a:effectLst/>
                        </a:rPr>
                        <a:t> valori</a:t>
                      </a:r>
                      <a:endParaRPr lang="ro-RO" sz="20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</a:pPr>
                      <a:r>
                        <a:rPr lang="ro-RO" sz="2000" dirty="0">
                          <a:effectLst/>
                        </a:rPr>
                        <a:t>Interval</a:t>
                      </a:r>
                      <a:r>
                        <a:rPr lang="ro-RO" sz="2000" spc="-10" dirty="0">
                          <a:effectLst/>
                        </a:rPr>
                        <a:t> </a:t>
                      </a:r>
                      <a:r>
                        <a:rPr lang="ro-RO" sz="2000" dirty="0">
                          <a:effectLst/>
                        </a:rPr>
                        <a:t>de</a:t>
                      </a:r>
                      <a:r>
                        <a:rPr lang="ro-RO" sz="2000" spc="-5" dirty="0">
                          <a:effectLst/>
                        </a:rPr>
                        <a:t> </a:t>
                      </a:r>
                      <a:r>
                        <a:rPr lang="ro-RO" sz="2000" spc="-10" dirty="0">
                          <a:effectLst/>
                        </a:rPr>
                        <a:t>valori</a:t>
                      </a:r>
                      <a:endParaRPr lang="ro-RO" sz="20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6220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 algn="l">
                        <a:lnSpc>
                          <a:spcPct val="100000"/>
                        </a:lnSpc>
                      </a:pPr>
                      <a:r>
                        <a:rPr lang="ro-RO" sz="2000" kern="1200" spc="-10" dirty="0" err="1">
                          <a:solidFill>
                            <a:srgbClr val="C7254E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  <a:r>
                        <a:rPr lang="ro-RO" sz="2000" kern="1200" spc="-10" dirty="0">
                          <a:solidFill>
                            <a:srgbClr val="C7254E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kern="1200" spc="-10" dirty="0" err="1">
                          <a:solidFill>
                            <a:srgbClr val="C7254E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  <a:endParaRPr lang="ro-RO" sz="2000" kern="1200" spc="-10" dirty="0">
                        <a:solidFill>
                          <a:srgbClr val="C7254E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CFD1D3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ct val="100000"/>
                        </a:lnSpc>
                      </a:pPr>
                      <a:r>
                        <a:rPr lang="ro-RO" sz="2000" b="1" kern="1200" spc="-1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[-9.223.372.036.854.775.808,</a:t>
                      </a:r>
                    </a:p>
                    <a:p>
                      <a:pPr marL="6858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ro-RO" sz="2000" b="1" kern="1200" spc="-1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9.223.372.036.854.775.807]</a:t>
                      </a:r>
                    </a:p>
                  </a:txBody>
                  <a:tcPr marL="0" marR="0" marT="0" marB="0">
                    <a:solidFill>
                      <a:srgbClr val="CFD1D3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l">
                        <a:lnSpc>
                          <a:spcPct val="100000"/>
                        </a:lnSpc>
                      </a:pPr>
                      <a:r>
                        <a:rPr lang="ro-RO" sz="2000" b="1" kern="1200" spc="-1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[-2</a:t>
                      </a:r>
                      <a:r>
                        <a:rPr lang="ro-RO" sz="2000" b="1" kern="1200" spc="-10" baseline="300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63</a:t>
                      </a:r>
                      <a:r>
                        <a:rPr lang="ro-RO" sz="2000" b="1" kern="1200" spc="-1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,2</a:t>
                      </a:r>
                      <a:r>
                        <a:rPr lang="ro-RO" sz="2000" b="1" kern="1200" spc="-10" baseline="300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63</a:t>
                      </a:r>
                      <a:r>
                        <a:rPr lang="ro-RO" sz="2000" b="1" kern="1200" spc="-1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-1]</a:t>
                      </a:r>
                    </a:p>
                  </a:txBody>
                  <a:tcPr marL="0" marR="0" marT="0" marB="0">
                    <a:solidFill>
                      <a:srgbClr val="CFD1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 algn="l">
                        <a:lnSpc>
                          <a:spcPct val="100000"/>
                        </a:lnSpc>
                      </a:pPr>
                      <a:r>
                        <a:rPr lang="ro-RO" sz="2000" b="1" kern="1200" spc="-10" dirty="0" err="1">
                          <a:solidFill>
                            <a:srgbClr val="C7254E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unsigned</a:t>
                      </a:r>
                      <a:r>
                        <a:rPr lang="ro-RO" sz="2000" b="1" kern="1200" spc="-10" dirty="0">
                          <a:solidFill>
                            <a:srgbClr val="C7254E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b="1" kern="1200" spc="-10" dirty="0" err="1">
                          <a:solidFill>
                            <a:srgbClr val="C7254E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  <a:r>
                        <a:rPr lang="ro-RO" sz="2000" b="1" kern="1200" spc="-10" dirty="0">
                          <a:solidFill>
                            <a:srgbClr val="C7254E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b="1" kern="1200" spc="-10" dirty="0" err="1">
                          <a:solidFill>
                            <a:srgbClr val="C7254E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  <a:endParaRPr lang="ro-RO" sz="2000" b="1" kern="1200" spc="-10" dirty="0">
                        <a:solidFill>
                          <a:srgbClr val="C7254E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CFD1D3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ct val="100000"/>
                        </a:lnSpc>
                      </a:pPr>
                      <a:r>
                        <a:rPr lang="ro-RO" sz="2000" b="1" kern="1200" spc="-1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[0, 18.446.744.073.709.551.615]</a:t>
                      </a:r>
                    </a:p>
                  </a:txBody>
                  <a:tcPr marL="0" marR="0" marT="0" marB="0">
                    <a:solidFill>
                      <a:srgbClr val="CFD1D3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l">
                        <a:lnSpc>
                          <a:spcPct val="100000"/>
                        </a:lnSpc>
                      </a:pPr>
                      <a:r>
                        <a:rPr lang="ro-RO" sz="2000" b="1" kern="1200" spc="-1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[0,2</a:t>
                      </a:r>
                      <a:r>
                        <a:rPr lang="ro-RO" sz="2000" b="1" kern="1200" spc="-10" baseline="300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64</a:t>
                      </a:r>
                      <a:r>
                        <a:rPr lang="ro-RO" sz="2000" b="1" kern="1200" spc="-1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-1]</a:t>
                      </a:r>
                    </a:p>
                  </a:txBody>
                  <a:tcPr marL="0" marR="0" marT="0" marB="0">
                    <a:solidFill>
                      <a:srgbClr val="CFD1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8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9728-3BA5-4D1F-A5FE-85A99025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Produsul dintre un număr mare și un număr mic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04F3-02F6-423B-8375-890DE83D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o-RO" dirty="0"/>
              <a:t>Pentru a înmulți un </a:t>
            </a:r>
            <a:r>
              <a:rPr lang="ro-RO" i="1" dirty="0">
                <a:solidFill>
                  <a:srgbClr val="C7254E"/>
                </a:solidFill>
              </a:rPr>
              <a:t>număr mare </a:t>
            </a:r>
            <a:r>
              <a:rPr lang="ro-RO" dirty="0"/>
              <a:t>cu un </a:t>
            </a:r>
            <a:r>
              <a:rPr lang="ro-RO" i="1" dirty="0">
                <a:solidFill>
                  <a:srgbClr val="C7254E"/>
                </a:solidFill>
              </a:rPr>
              <a:t>număr mic </a:t>
            </a:r>
            <a:r>
              <a:rPr lang="ro-RO" dirty="0"/>
              <a:t>(care se încadrează într-un tip de date al limbajului C/C++) putem aplica o metoda mai ușoară decât să trecem numărul mic la reprezentarea numerelor mari și să aplicăm produsul dintre două numere mari.</a:t>
            </a:r>
          </a:p>
          <a:p>
            <a:pPr algn="just"/>
            <a:r>
              <a:rPr lang="ro-RO" dirty="0"/>
              <a:t>Se înmulțește pe rând, </a:t>
            </a:r>
            <a:r>
              <a:rPr lang="ro-RO" i="1" dirty="0">
                <a:solidFill>
                  <a:srgbClr val="0070C0"/>
                </a:solidFill>
              </a:rPr>
              <a:t>începând cu cifra unităților</a:t>
            </a:r>
            <a:r>
              <a:rPr lang="ro-RO" dirty="0"/>
              <a:t>, </a:t>
            </a:r>
            <a:r>
              <a:rPr lang="ro-RO" i="1" dirty="0"/>
              <a:t>fiecare cifră a numărului mare cu numărul mic</a:t>
            </a:r>
            <a:r>
              <a:rPr lang="ro-RO" dirty="0"/>
              <a:t>, </a:t>
            </a:r>
            <a:r>
              <a:rPr lang="ro-RO" i="1" dirty="0"/>
              <a:t>adunând un eventual transport </a:t>
            </a:r>
            <a:r>
              <a:rPr lang="ro-RO" dirty="0"/>
              <a:t>de la înmulțirea precedentă.</a:t>
            </a:r>
          </a:p>
          <a:p>
            <a:pPr algn="just"/>
            <a:r>
              <a:rPr lang="ro-RO" dirty="0"/>
              <a:t>La sfârșit, dacă mai avem un transport care nu a fost cuprins în rezultat, îl copiem cifră cu cifră în continuarea rezultatului.</a:t>
            </a:r>
          </a:p>
          <a:p>
            <a:pPr algn="just"/>
            <a:r>
              <a:rPr lang="ro-RO" dirty="0"/>
              <a:t>Parametrii funcției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inmultireMic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()</a:t>
            </a:r>
            <a:r>
              <a:rPr lang="ro-RO" dirty="0"/>
              <a:t> sunt similari cu cei ai înmulțirii unui număr mare cu o putere a lui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10</a:t>
            </a:r>
            <a:r>
              <a:rPr lang="ro-RO" dirty="0"/>
              <a:t> -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inmultirePutere10()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73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2FCD-C72C-4C09-A13D-089ED353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Produsul dintre un număr mare și un număr mic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105F0-0391-450A-96CF-61ED0BC14AD4}"/>
              </a:ext>
            </a:extLst>
          </p:cNvPr>
          <p:cNvSpPr txBox="1"/>
          <p:nvPr/>
        </p:nvSpPr>
        <p:spPr>
          <a:xfrm>
            <a:off x="1593436" y="764704"/>
            <a:ext cx="9782800" cy="5355312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inmultireMic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lga,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nr,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produsMic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[],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lgprodusMic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i, cifra, t = 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parcurgem si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inmultim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(i=0; i&lt;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++i)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cifra = a[i] * nr + t;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 = cifra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 10;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produsMic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[i] = cifra % 10;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initializam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lungimea rezultatului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lgprodusMic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daca mai avem transport,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il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adaugam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la rezultat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while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!= 0)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produsMic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lgprodusMic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++] = t % 10;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 = t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 10;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0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7A4E-CF1B-47B5-A06E-2A5F1246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Produsul a două numere mari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6-AC99-4780-A832-537F1685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o-RO" dirty="0"/>
              <a:t>La început, inițializăm vectorul de cifre ale produsului cu </a:t>
            </a:r>
            <a:r>
              <a:rPr lang="ro-RO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0</a:t>
            </a:r>
            <a:r>
              <a:rPr lang="ro-RO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ro-RO" dirty="0"/>
              <a:t>Pentru a calcula produsul dintre două numere mari </a:t>
            </a:r>
            <a:r>
              <a:rPr lang="ro-RO" i="1" dirty="0">
                <a:solidFill>
                  <a:srgbClr val="0070C0"/>
                </a:solidFill>
              </a:rPr>
              <a:t>vom înmulți fiecare cifră a</a:t>
            </a:r>
            <a:r>
              <a:rPr lang="ro-RO" dirty="0"/>
              <a:t> </a:t>
            </a:r>
            <a:r>
              <a:rPr lang="ro-RO" dirty="0">
                <a:solidFill>
                  <a:srgbClr val="C7254E"/>
                </a:solidFill>
              </a:rPr>
              <a:t>deînmulțitului</a:t>
            </a:r>
            <a:r>
              <a:rPr lang="ro-RO" b="1" dirty="0"/>
              <a:t> </a:t>
            </a:r>
            <a:r>
              <a:rPr lang="ro-RO" dirty="0"/>
              <a:t>(numărul memorat în vectorul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), pe rând, cu fiecare cifră a înmulțitorului (numărul memorat în vectorul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) și vom aduna fiecare produs parțial obținut la rezultatul final (ale cărui cifre sunt memorate în vectorul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produs</a:t>
            </a:r>
            <a:r>
              <a:rPr lang="ro-RO" dirty="0"/>
              <a:t>), pe poziția corespunzătoare.</a:t>
            </a:r>
          </a:p>
          <a:p>
            <a:pPr algn="just">
              <a:lnSpc>
                <a:spcPct val="120000"/>
              </a:lnSpc>
            </a:pPr>
            <a:r>
              <a:rPr lang="ro-RO" dirty="0"/>
              <a:t>Atunci când înmulțim cifra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a[j]</a:t>
            </a:r>
            <a:r>
              <a:rPr lang="ro-RO" dirty="0"/>
              <a:t> cu toate cifrele numărului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, produsul parțial obținut este înmulțit cu</a:t>
            </a:r>
            <a:r>
              <a:rPr lang="en-US" dirty="0"/>
              <a:t> </a:t>
            </a:r>
            <a:r>
              <a:rPr lang="en-US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10</a:t>
            </a:r>
            <a:r>
              <a:rPr lang="en-US" b="1" baseline="30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j</a:t>
            </a:r>
            <a:r>
              <a:rPr lang="ro-RO" dirty="0"/>
              <a:t>, adică cifrele sunt deplasate cu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j</a:t>
            </a:r>
            <a:r>
              <a:rPr lang="ro-RO" dirty="0"/>
              <a:t> poziții la dreapta.</a:t>
            </a:r>
          </a:p>
          <a:p>
            <a:pPr algn="just">
              <a:lnSpc>
                <a:spcPct val="120000"/>
              </a:lnSpc>
            </a:pPr>
            <a:r>
              <a:rPr lang="ro-RO" dirty="0"/>
              <a:t>Parametrii funcției </a:t>
            </a:r>
            <a:r>
              <a:rPr lang="ro-RO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inmultire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 s</a:t>
            </a:r>
            <a:r>
              <a:rPr lang="ro-RO" dirty="0"/>
              <a:t>unt similari cu cei ai funcției de adunare </a:t>
            </a:r>
            <a:r>
              <a:rPr lang="en-US" dirty="0"/>
              <a:t>–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adunare()</a:t>
            </a:r>
            <a:r>
              <a:rPr lang="ro-RO" dirty="0"/>
              <a:t> și de scădere </a:t>
            </a:r>
            <a:r>
              <a:rPr lang="en-US" dirty="0"/>
              <a:t>– </a:t>
            </a:r>
            <a:r>
              <a:rPr lang="ro-RO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scadere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()</a:t>
            </a:r>
            <a:r>
              <a:rPr lang="ro-RO" dirty="0"/>
              <a:t>.</a:t>
            </a:r>
          </a:p>
          <a:p>
            <a:pPr algn="just">
              <a:lnSpc>
                <a:spcPct val="120000"/>
              </a:lnSpc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40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1DF0-75F3-4AFF-9710-E714FF53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Produsul a două numere mari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D106F-DE24-4AE1-8355-20E60F837AE7}"/>
              </a:ext>
            </a:extLst>
          </p:cNvPr>
          <p:cNvSpPr txBox="1"/>
          <p:nvPr/>
        </p:nvSpPr>
        <p:spPr>
          <a:xfrm>
            <a:off x="1593435" y="764704"/>
            <a:ext cx="9782801" cy="5909310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inmultire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b[],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produs[],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lgprodus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i, j, t;</a:t>
            </a:r>
            <a:endParaRPr lang="en-US" sz="1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(i=0; i&lt;DIMMAX; ++i)</a:t>
            </a:r>
            <a:r>
              <a:rPr lang="ro-RO" sz="1600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// </a:t>
            </a:r>
            <a:r>
              <a:rPr lang="ro-RO" sz="1600" i="1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intializam</a:t>
            </a:r>
            <a:r>
              <a:rPr lang="ro-RO" sz="1600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cifrele vectorului cu 0</a:t>
            </a:r>
            <a:endParaRPr lang="ro-R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produs[i] = 0;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(i=0; i&lt;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++i)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parcurgem cele doua numere si calculam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{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 = 0;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(j=0; j&lt;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++j)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produs[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i+j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 = produs[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i+j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 + a[i]*b[j] + t;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t = produs[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i+j</a:t>
            </a:r>
            <a:r>
              <a:rPr lang="ro-RO" sz="1600" dirty="0">
                <a:latin typeface="Consolas" panose="020B0609020204030204" pitchFamily="49" charset="0"/>
              </a:rPr>
              <a:t>]/10;</a:t>
            </a: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produs[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i+j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 = produs[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i+j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]%10;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daca </a:t>
            </a:r>
            <a:r>
              <a:rPr lang="ro-RO" sz="16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ramane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un </a:t>
            </a:r>
            <a:r>
              <a:rPr lang="ro-RO" sz="16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trasport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la finalul unui produs </a:t>
            </a:r>
            <a:r>
              <a:rPr lang="ro-RO" sz="16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partial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endParaRPr lang="en-US" sz="1600" i="1" dirty="0">
              <a:solidFill>
                <a:srgbClr val="008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// </a:t>
            </a:r>
            <a:r>
              <a:rPr lang="ro-RO" sz="16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il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punem pe </a:t>
            </a:r>
            <a:r>
              <a:rPr lang="ro-RO" sz="16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pozitia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urmatoare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(t)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produs[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i+j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 = t;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lgprodus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lga+lgb-1;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stabilim lungimea rezultatului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(produs[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lgprodus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ro-RO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lgprodus</a:t>
            </a:r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++;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8B12-EBFA-4AA8-92BA-D00A8C8F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Observații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293F-A4DB-4C4C-9ABB-05BEF69D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ro-RO" dirty="0"/>
              <a:t>Lungimea maximă a produsului este egala cu suma lungimilor celor doi termeni pe care îi înmulțim.</a:t>
            </a:r>
          </a:p>
          <a:p>
            <a:pPr algn="just">
              <a:lnSpc>
                <a:spcPct val="100000"/>
              </a:lnSpc>
            </a:pPr>
            <a:r>
              <a:rPr lang="ro-RO" dirty="0"/>
              <a:t>Dacă cei doi termeni ocupă în totalitate toate pozițiile vectorului (adică au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DIMMAX</a:t>
            </a:r>
            <a:r>
              <a:rPr lang="ro-RO" dirty="0"/>
              <a:t> cifre) atunci produsul nostru poate avea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2*DIMMAX</a:t>
            </a:r>
            <a:r>
              <a:rPr lang="ro-RO" dirty="0"/>
              <a:t> cifre.</a:t>
            </a:r>
          </a:p>
          <a:p>
            <a:pPr algn="just">
              <a:lnSpc>
                <a:spcPct val="100000"/>
              </a:lnSpc>
            </a:pPr>
            <a:r>
              <a:rPr lang="ro-RO" dirty="0"/>
              <a:t>La înmulțire (ca și la adunare) trebuie să avem grijă la declararea dimensiunii vectorului rezultat.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566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16C4-070D-48F6-94A4-B5BC7417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Împărțirea dintre un număr mare și o putere a lui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5899-082D-463E-AF9E-1DA92C25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ro-RO" dirty="0"/>
              <a:t>La împărțirea unui număr mare la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10</a:t>
            </a:r>
            <a:r>
              <a:rPr lang="ro-RO" b="1" baseline="30000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nr</a:t>
            </a:r>
            <a:r>
              <a:rPr lang="ro-RO" dirty="0"/>
              <a:t> </a:t>
            </a:r>
            <a:r>
              <a:rPr lang="ro-RO" b="1" dirty="0"/>
              <a:t>restul</a:t>
            </a:r>
            <a:r>
              <a:rPr lang="ro-RO" dirty="0"/>
              <a:t> va fi compus din ultimele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nr</a:t>
            </a:r>
            <a:r>
              <a:rPr lang="ro-RO" dirty="0"/>
              <a:t> cifre ale numărului mare (cele de pe pozițiile de la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0</a:t>
            </a:r>
            <a:r>
              <a:rPr lang="ro-RO" dirty="0"/>
              <a:t> la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nr-1</a:t>
            </a:r>
            <a:r>
              <a:rPr lang="ro-RO" dirty="0"/>
              <a:t> din vectorul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), iar câtul va fi compus din restul cifrelor (cele de pe pozițiile de la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nr</a:t>
            </a:r>
            <a:r>
              <a:rPr lang="ro-RO" dirty="0"/>
              <a:t> la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lga-1</a:t>
            </a:r>
            <a:r>
              <a:rPr lang="ro-RO" dirty="0"/>
              <a:t> din vectorul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).</a:t>
            </a:r>
          </a:p>
          <a:p>
            <a:pPr algn="just">
              <a:lnSpc>
                <a:spcPct val="110000"/>
              </a:lnSpc>
            </a:pPr>
            <a:r>
              <a:rPr lang="ro-RO" dirty="0"/>
              <a:t>Dacă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nr</a:t>
            </a:r>
            <a:r>
              <a:rPr lang="ro-RO" dirty="0"/>
              <a:t> este mai mare decât lungimea numărului mare, atunci restul va fi egal cu numărul mare în întregime, iar câtul va fi egal cu zero.</a:t>
            </a:r>
          </a:p>
          <a:p>
            <a:pPr algn="just">
              <a:lnSpc>
                <a:spcPct val="110000"/>
              </a:lnSpc>
            </a:pPr>
            <a:r>
              <a:rPr lang="ro-RO" b="1" dirty="0"/>
              <a:t>Observații:</a:t>
            </a:r>
          </a:p>
          <a:p>
            <a:pPr lvl="1" algn="just">
              <a:lnSpc>
                <a:spcPct val="110000"/>
              </a:lnSpc>
            </a:pPr>
            <a:r>
              <a:rPr lang="ro-RO" dirty="0"/>
              <a:t>Deoarece împărțitorul este un număr mic, iar restul este întotdeauna mai mic decât împărțitorul, restul va fi și el un număr mic.</a:t>
            </a:r>
          </a:p>
          <a:p>
            <a:pPr lvl="1" algn="just">
              <a:lnSpc>
                <a:spcPct val="110000"/>
              </a:lnSpc>
            </a:pPr>
            <a:r>
              <a:rPr lang="ro-RO" dirty="0"/>
              <a:t>Parametrii funcției </a:t>
            </a:r>
            <a:r>
              <a:rPr lang="ro-RO" sz="22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inmultireMic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()</a:t>
            </a:r>
            <a:r>
              <a:rPr lang="ro-RO" dirty="0"/>
              <a:t> sunt similari cu cei ai înmulțirii unui număr mare cu o putere a lui 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10</a:t>
            </a:r>
            <a:r>
              <a:rPr lang="ro-RO" dirty="0"/>
              <a:t> (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inmultirePutere10()</a:t>
            </a:r>
            <a:r>
              <a:rPr lang="ro-RO" dirty="0"/>
              <a:t>), iar în plus avem variabila care reține restul (</a:t>
            </a:r>
            <a:r>
              <a:rPr lang="ro-RO" sz="22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sz="22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&amp;rest</a:t>
            </a:r>
            <a:r>
              <a:rPr lang="ro-RO" dirty="0"/>
              <a:t>) (transmisă prin referință).</a:t>
            </a:r>
          </a:p>
        </p:txBody>
      </p:sp>
    </p:spTree>
    <p:extLst>
      <p:ext uri="{BB962C8B-B14F-4D97-AF65-F5344CB8AC3E}">
        <p14:creationId xmlns:p14="http://schemas.microsoft.com/office/powerpoint/2010/main" val="34629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6262-E03C-4E1F-A04D-80EA0689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Împărțirea dintre un număr mare și o putere a lui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A7540-1F95-4D4F-949C-68FE09893D4D}"/>
              </a:ext>
            </a:extLst>
          </p:cNvPr>
          <p:cNvSpPr txBox="1"/>
          <p:nvPr/>
        </p:nvSpPr>
        <p:spPr>
          <a:xfrm>
            <a:off x="1593436" y="746324"/>
            <a:ext cx="9782800" cy="5078313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impartirePutere10(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nr,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cat[],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&amp;rest)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determin restul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(i=min(nr-1,lga-1); i&gt;=0; --i)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rest = rest*10 + a[i];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determin catul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(i=nr; i&lt;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++i)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cat[i-nr] = a[i];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numarul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de cifre ale catului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-nr;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&lt;0)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1;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cat[0] = 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  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CEC4-8CC3-4EA0-A05B-0C80543A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Împărțirea dintre un număr mare și o putere a lui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F0D6-4065-47DD-A7DB-9072FEF1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Rezultatul împărțirii numărului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</a:rPr>
              <a:t>a=1234</a:t>
            </a:r>
            <a:r>
              <a:rPr lang="ro-RO" dirty="0">
                <a:solidFill>
                  <a:srgbClr val="C7254E"/>
                </a:solidFill>
              </a:rPr>
              <a:t> </a:t>
            </a:r>
            <a:r>
              <a:rPr lang="ro-RO" dirty="0"/>
              <a:t>la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</a:rPr>
              <a:t>10</a:t>
            </a:r>
            <a:r>
              <a:rPr lang="ro-RO" sz="2400" b="1" baseline="30000" dirty="0">
                <a:solidFill>
                  <a:srgbClr val="C7254E"/>
                </a:solidFill>
                <a:highlight>
                  <a:srgbClr val="F9F2F4"/>
                </a:highlight>
              </a:rPr>
              <a:t>3</a:t>
            </a:r>
            <a:r>
              <a:rPr lang="ro-RO" dirty="0"/>
              <a:t> va arăta astfel:</a:t>
            </a:r>
          </a:p>
          <a:p>
            <a:endParaRPr lang="ro-R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CD2BE6-AA12-4CAE-AB04-7402406A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13839"/>
              </p:ext>
            </p:extLst>
          </p:nvPr>
        </p:nvGraphicFramePr>
        <p:xfrm>
          <a:off x="4764189" y="1340768"/>
          <a:ext cx="2660446" cy="174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953497481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378372215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2544247471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3912702081"/>
                    </a:ext>
                  </a:extLst>
                </a:gridCol>
                <a:gridCol w="395554">
                  <a:extLst>
                    <a:ext uri="{9D8B030D-6E8A-4147-A177-3AD203B41FA5}">
                      <a16:colId xmlns:a16="http://schemas.microsoft.com/office/drawing/2014/main" val="98065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o-RO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62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75019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/>
                      <a:r>
                        <a:rPr lang="ro-RO" sz="2400" b="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cât</a:t>
                      </a:r>
                      <a:endParaRPr lang="ro-RO" sz="2400" b="0" baseline="30000" dirty="0">
                        <a:solidFill>
                          <a:srgbClr val="C7254E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7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o-RO" sz="2400" b="0" kern="1200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sz="2400" b="0" kern="1200" dirty="0">
                        <a:solidFill>
                          <a:srgbClr val="C7254E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6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38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2B80-E2C7-440E-A317-6FD7962A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Împărțirea dintre un număr mare și un număr 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A27-826B-48DD-825F-B1060E0A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/>
              <a:t>La fel ca la </a:t>
            </a:r>
            <a:r>
              <a:rPr lang="ro-RO" i="1" dirty="0"/>
              <a:t>înmulțirea</a:t>
            </a:r>
            <a:r>
              <a:rPr lang="ro-RO" dirty="0"/>
              <a:t> dintre un număr mare și un număr mic, pentru a </a:t>
            </a:r>
            <a:r>
              <a:rPr lang="ro-RO" b="1" i="1" dirty="0"/>
              <a:t>împărți un număr mare la un număr mic </a:t>
            </a:r>
            <a:r>
              <a:rPr lang="ro-RO" dirty="0"/>
              <a:t>putem aplica o metoda mai ușoară decât să trecem numărul mic la reprezentarea numerelor mari și să aplicăm împărțirea dintre două numere mari.</a:t>
            </a:r>
          </a:p>
          <a:p>
            <a:pPr algn="just"/>
            <a:r>
              <a:rPr lang="ro-RO" dirty="0"/>
              <a:t>Aplicăm aceeași simulare de împărțire învățată la matematică, ținând cont și de faptul că </a:t>
            </a:r>
            <a:r>
              <a:rPr lang="ro-RO" i="1" dirty="0">
                <a:solidFill>
                  <a:srgbClr val="0070C0"/>
                </a:solidFill>
              </a:rPr>
              <a:t>restul</a:t>
            </a:r>
            <a:r>
              <a:rPr lang="ro-RO" dirty="0"/>
              <a:t> </a:t>
            </a:r>
            <a:r>
              <a:rPr lang="ro-RO" i="1" dirty="0">
                <a:solidFill>
                  <a:srgbClr val="0070C0"/>
                </a:solidFill>
              </a:rPr>
              <a:t>este și el un număr mic deoarece împărțitorul este un număr mic</a:t>
            </a:r>
            <a:r>
              <a:rPr lang="ro-RO" dirty="0"/>
              <a:t>. </a:t>
            </a:r>
          </a:p>
          <a:p>
            <a:pPr algn="just"/>
            <a:r>
              <a:rPr lang="ro-RO" dirty="0"/>
              <a:t>Parametrii funcției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impartireMic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()</a:t>
            </a:r>
            <a:r>
              <a:rPr lang="ro-RO" dirty="0"/>
              <a:t> sunt aceeași ca la funcția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inmultireMic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()</a:t>
            </a:r>
            <a:r>
              <a:rPr lang="ro-RO" dirty="0"/>
              <a:t> doar că mai avem în plus o variabilă în care reținem </a:t>
            </a:r>
            <a:r>
              <a:rPr lang="ro-RO" i="1" dirty="0"/>
              <a:t>restul</a:t>
            </a:r>
            <a:r>
              <a:rPr lang="ro-RO" dirty="0"/>
              <a:t> (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rest</a:t>
            </a:r>
            <a:r>
              <a:rPr lang="ro-RO" dirty="0"/>
              <a:t> – trimisă prin referință).</a:t>
            </a:r>
          </a:p>
        </p:txBody>
      </p:sp>
    </p:spTree>
    <p:extLst>
      <p:ext uri="{BB962C8B-B14F-4D97-AF65-F5344CB8AC3E}">
        <p14:creationId xmlns:p14="http://schemas.microsoft.com/office/powerpoint/2010/main" val="7578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B978-B380-435C-9C5B-D417B59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E2785-EC69-433A-AC3C-5BE341B9CEC5}"/>
              </a:ext>
            </a:extLst>
          </p:cNvPr>
          <p:cNvSpPr txBox="1"/>
          <p:nvPr/>
        </p:nvSpPr>
        <p:spPr>
          <a:xfrm>
            <a:off x="1593436" y="764704"/>
            <a:ext cx="9782801" cy="5909310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impartireMic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lga,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b,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cat[],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lgcat,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&amp;rest)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initializez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restul si lungimea catului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rest = 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simulez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impartirea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(i=lga-1; i&gt;=0; --i)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rest = rest*10 + a[i];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cat[i] = 0;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while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(b &lt;= rest)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rest = rest - b;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cat[i]++;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determin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numarul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de cifre ale catului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while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(!cat[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- 1] &amp;&amp;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&gt; 1)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--;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4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1342-A17D-4FA7-ABF7-E101FBE0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Reprezentarea numerelor mari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E16B-73E9-4BEF-B3D6-55BFC7EC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o-RO" sz="2400" dirty="0"/>
              <a:t>Se pune problema implementării unui </a:t>
            </a:r>
            <a:r>
              <a:rPr lang="ro-RO" sz="2400" i="1" dirty="0">
                <a:solidFill>
                  <a:srgbClr val="0070C0"/>
                </a:solidFill>
              </a:rPr>
              <a:t>tip de date propriu</a:t>
            </a:r>
            <a:r>
              <a:rPr lang="ro-RO" sz="2400" dirty="0"/>
              <a:t> pentru lucrul cu numere mari precum și definirea unor </a:t>
            </a:r>
            <a:r>
              <a:rPr lang="ro-RO" sz="2400" i="1" dirty="0">
                <a:solidFill>
                  <a:srgbClr val="0070C0"/>
                </a:solidFill>
              </a:rPr>
              <a:t>funcții</a:t>
            </a:r>
            <a:r>
              <a:rPr lang="ro-RO" sz="2400" dirty="0"/>
              <a:t> care să realizeze cele mai frecvente operații cu numerele mari:</a:t>
            </a:r>
          </a:p>
          <a:p>
            <a:pPr lvl="1" algn="just"/>
            <a:r>
              <a:rPr lang="ro-RO" dirty="0"/>
              <a:t>de comparare (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&gt;</a:t>
            </a:r>
            <a:r>
              <a:rPr lang="ro-RO" dirty="0"/>
              <a:t>,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&lt;</a:t>
            </a:r>
            <a:r>
              <a:rPr lang="ro-RO" dirty="0"/>
              <a:t>,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=</a:t>
            </a:r>
            <a:r>
              <a:rPr lang="ro-RO" dirty="0"/>
              <a:t>);</a:t>
            </a:r>
          </a:p>
          <a:p>
            <a:pPr lvl="1" algn="just"/>
            <a:r>
              <a:rPr lang="ro-RO" dirty="0"/>
              <a:t>aritmetice (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+</a:t>
            </a:r>
            <a:r>
              <a:rPr lang="ro-RO" dirty="0"/>
              <a:t>,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-</a:t>
            </a:r>
            <a:r>
              <a:rPr lang="ro-RO" dirty="0"/>
              <a:t>,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*</a:t>
            </a:r>
            <a:r>
              <a:rPr lang="ro-RO" dirty="0"/>
              <a:t>,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/</a:t>
            </a:r>
            <a:r>
              <a:rPr lang="ro-RO" dirty="0"/>
              <a:t>).</a:t>
            </a:r>
          </a:p>
          <a:p>
            <a:pPr algn="just"/>
            <a:r>
              <a:rPr lang="ro-RO" sz="2400" dirty="0"/>
              <a:t>Vom reprezenta un număr natural mare ca pe un </a:t>
            </a:r>
            <a:r>
              <a:rPr lang="ro-RO" sz="2400" dirty="0">
                <a:solidFill>
                  <a:srgbClr val="0070C0"/>
                </a:solidFill>
              </a:rPr>
              <a:t>vector</a:t>
            </a:r>
            <a:r>
              <a:rPr lang="ro-RO" sz="2400" dirty="0"/>
              <a:t> în care reținem în ordine cifrele sale începând cu unitățile.</a:t>
            </a:r>
          </a:p>
          <a:p>
            <a:pPr algn="just"/>
            <a:r>
              <a:rPr lang="ro-RO" sz="2400" b="1" i="1" dirty="0"/>
              <a:t>Exemplu</a:t>
            </a:r>
            <a:r>
              <a:rPr lang="ro-RO" sz="2400" b="1" dirty="0"/>
              <a:t>: </a:t>
            </a:r>
            <a:r>
              <a:rPr lang="ro-RO" sz="2400" dirty="0"/>
              <a:t>Numărul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1234</a:t>
            </a:r>
            <a:r>
              <a:rPr lang="ro-RO" sz="2400" dirty="0"/>
              <a:t> va fi reprezentat astfel:</a:t>
            </a:r>
          </a:p>
          <a:p>
            <a:pPr algn="just"/>
            <a:endParaRPr lang="ro-RO" sz="2400" dirty="0"/>
          </a:p>
          <a:p>
            <a:pPr marL="0" indent="0" algn="just">
              <a:buNone/>
            </a:pPr>
            <a:r>
              <a:rPr lang="ro-RO" sz="2400" b="1" dirty="0"/>
              <a:t>Observații:</a:t>
            </a:r>
          </a:p>
          <a:p>
            <a:pPr algn="just"/>
            <a:r>
              <a:rPr lang="ro-RO" sz="2400" i="1" dirty="0"/>
              <a:t>Indicele poziției din vector al oricărei cifre coincide cu </a:t>
            </a:r>
            <a:r>
              <a:rPr lang="ro-RO" sz="2400" i="1" dirty="0">
                <a:solidFill>
                  <a:srgbClr val="C7254E"/>
                </a:solidFill>
              </a:rPr>
              <a:t>puterea bazei </a:t>
            </a:r>
            <a:r>
              <a:rPr lang="ro-RO" sz="2400" i="1" dirty="0"/>
              <a:t>corespunzătoare acelei cifre</a:t>
            </a:r>
            <a:r>
              <a:rPr lang="ro-RO" sz="2400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B485E2-0307-4C4F-BC13-6D6BF997D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64551"/>
              </p:ext>
            </p:extLst>
          </p:nvPr>
        </p:nvGraphicFramePr>
        <p:xfrm>
          <a:off x="5233352" y="4041120"/>
          <a:ext cx="172212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378372215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544247471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3912702081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98065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62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1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1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1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1" dirty="0">
                          <a:solidFill>
                            <a:srgbClr val="C7254E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7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1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2248-7FFE-479A-8973-5F0F338C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Împărțirea a două numere mari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098C-FFDB-40B4-A3AA-366AB49E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o-RO" dirty="0"/>
              <a:t>Dacă cele două numere mari sunt comparabile ca dimensiune, putem simula împărțirea prin scăderi repetate.</a:t>
            </a:r>
          </a:p>
          <a:p>
            <a:pPr algn="just"/>
            <a:r>
              <a:rPr lang="ro-RO" dirty="0"/>
              <a:t>În caz contrar, această metodă este ineficientă. Vom simula algoritmul de împărțire învățat la matematică.</a:t>
            </a:r>
          </a:p>
          <a:p>
            <a:pPr algn="just"/>
            <a:r>
              <a:rPr lang="ro-RO" dirty="0"/>
              <a:t>Funcția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impartire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()</a:t>
            </a:r>
            <a:r>
              <a:rPr lang="ro-RO" dirty="0"/>
              <a:t> va avea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8</a:t>
            </a:r>
            <a:r>
              <a:rPr lang="ro-RO" dirty="0"/>
              <a:t> parametri (vectorii corespunzători celor două numere mari pe care vrem să le împărțim (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,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), câtul (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cat</a:t>
            </a:r>
            <a:r>
              <a:rPr lang="ro-RO" dirty="0"/>
              <a:t>) și restul (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rest</a:t>
            </a:r>
            <a:r>
              <a:rPr lang="ro-RO" dirty="0"/>
              <a:t>) precum și numărul de cifre pentru fiecare dintre acești vectori (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lga</a:t>
            </a:r>
            <a:r>
              <a:rPr lang="ro-RO" dirty="0"/>
              <a:t>,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lgb</a:t>
            </a:r>
            <a:r>
              <a:rPr lang="ro-RO" dirty="0"/>
              <a:t>,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lgcat</a:t>
            </a:r>
            <a:r>
              <a:rPr lang="ro-RO" dirty="0"/>
              <a:t>,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lgrest</a:t>
            </a:r>
            <a:r>
              <a:rPr lang="ro-RO" dirty="0"/>
              <a:t>)).</a:t>
            </a:r>
          </a:p>
          <a:p>
            <a:pPr algn="just"/>
            <a:r>
              <a:rPr lang="ro-RO" i="1" dirty="0"/>
              <a:t>Numerele de cifre</a:t>
            </a:r>
            <a:r>
              <a:rPr lang="ro-RO" dirty="0"/>
              <a:t> ale </a:t>
            </a:r>
            <a:r>
              <a:rPr lang="ro-RO" i="1" dirty="0"/>
              <a:t>câtului</a:t>
            </a:r>
            <a:r>
              <a:rPr lang="ro-RO" dirty="0"/>
              <a:t> și ale </a:t>
            </a:r>
            <a:r>
              <a:rPr lang="ro-RO" i="1" dirty="0"/>
              <a:t>restului</a:t>
            </a:r>
            <a:r>
              <a:rPr lang="ro-RO" dirty="0"/>
              <a:t> vor fi transmise prin referință.</a:t>
            </a:r>
          </a:p>
          <a:p>
            <a:pPr algn="just"/>
            <a:r>
              <a:rPr lang="ro-RO" dirty="0"/>
              <a:t>Se va folosi funcția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copie(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char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a[],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lga,char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b[],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&amp;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lgb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)</a:t>
            </a:r>
            <a:r>
              <a:rPr lang="ro-RO" dirty="0"/>
              <a:t> care copie element cu element vectorul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 în vectorul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 și actualizează numărul de cifre ale vectorului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2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945F-DEE5-4927-8601-F1AE6472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Împărțirea a două numere mari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7A9AE-5020-44EC-92A6-576FD62C9BC9}"/>
              </a:ext>
            </a:extLst>
          </p:cNvPr>
          <p:cNvSpPr txBox="1"/>
          <p:nvPr/>
        </p:nvSpPr>
        <p:spPr>
          <a:xfrm>
            <a:off x="1593435" y="764970"/>
            <a:ext cx="9782801" cy="5570756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impartire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b[],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cat[],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rest[],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aux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[DIMMAX];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lgaux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ro-RO" sz="12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initializez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lungimile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0;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simulez </a:t>
            </a:r>
            <a:r>
              <a:rPr lang="ro-RO" sz="12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impartirea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(i=lga-1; i&gt;=0; --i)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{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inmultirePutere10(rest,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1,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aux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lgaux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copie(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aux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lgaux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rest,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rest[0] = a[i];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cat[i] = 0;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daca </a:t>
            </a:r>
            <a:r>
              <a:rPr lang="ro-RO" sz="12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obtin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un rest mai mare </a:t>
            </a:r>
            <a:r>
              <a:rPr lang="ro-RO" sz="12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decat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impartitor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incep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sa scad din rest </a:t>
            </a:r>
            <a:r>
              <a:rPr lang="ro-RO" sz="12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impartitorul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de cate ori pot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while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(comparare(b,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rest,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!= 1)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cat[i]++;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scadere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(rest,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b,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lgb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rest,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determin </a:t>
            </a:r>
            <a:r>
              <a:rPr lang="ro-RO" sz="12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numarul</a:t>
            </a:r>
            <a:r>
              <a:rPr lang="ro-RO" sz="12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de cifre ale catului si ale restului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while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(!cat[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- 1] &amp;&amp;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&gt; 1)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lgcat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--;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2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while</a:t>
            </a:r>
            <a:r>
              <a:rPr lang="ro-RO" sz="12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(!rest[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- 1] &amp;&amp;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&gt; 1)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lgrest</a:t>
            </a:r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--;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1809-E564-4FB5-9319-017EE93D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DAB7-CB82-4F8D-9DDA-7228E7A2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https://tutoriale-pe.net/operatii-lucrul-cu-numere-mari-in-c/</a:t>
            </a:r>
            <a:endParaRPr lang="ro-RO" dirty="0">
              <a:solidFill>
                <a:srgbClr val="0070C0"/>
              </a:solidFill>
            </a:endParaRPr>
          </a:p>
          <a:p>
            <a:r>
              <a:rPr lang="ro-RO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https://www.pbinfo.ro/articole/5/aritmetica-numerelor-mari</a:t>
            </a:r>
            <a:endParaRPr lang="ro-RO" dirty="0">
              <a:solidFill>
                <a:srgbClr val="0070C0"/>
              </a:solidFill>
            </a:endParaRPr>
          </a:p>
          <a:p>
            <a:r>
              <a:rPr lang="ro-RO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https://www.infoarena.ro/lucrul-cu-nr-mari</a:t>
            </a:r>
            <a:endParaRPr lang="ro-RO" dirty="0">
              <a:solidFill>
                <a:srgbClr val="0070C0"/>
              </a:solidFill>
            </a:endParaRPr>
          </a:p>
          <a:p>
            <a:r>
              <a:rPr lang="it-IT" b="1" i="0" dirty="0">
                <a:solidFill>
                  <a:srgbClr val="0F0F0F"/>
                </a:solidFill>
                <a:effectLst/>
                <a:latin typeface="YouTube Sans"/>
              </a:rPr>
              <a:t>Operatii / Lucrul cu numere mari in C++ - Partea 1 / 2 –</a:t>
            </a:r>
            <a:r>
              <a:rPr lang="ro-RO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it-IT" i="0" dirty="0">
                <a:solidFill>
                  <a:srgbClr val="0070C0"/>
                </a:solidFill>
                <a:effectLst/>
                <a:latin typeface="YouTub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https://www.youtube.com/watch?v=3rEeT9mjadk</a:t>
            </a:r>
            <a:endParaRPr lang="ro-RO" i="0" dirty="0">
              <a:solidFill>
                <a:srgbClr val="0070C0"/>
              </a:solidFill>
              <a:effectLst/>
              <a:latin typeface="YouTube Sans"/>
            </a:endParaRPr>
          </a:p>
          <a:p>
            <a:r>
              <a:rPr lang="ro-RO" dirty="0"/>
              <a:t>Alți algoritmi care pot fi folosiți pentru înmulțirea a două numere mari:</a:t>
            </a:r>
          </a:p>
          <a:p>
            <a:pPr lvl="1"/>
            <a:r>
              <a:rPr lang="ro-RO" sz="2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Algoritmul </a:t>
            </a:r>
            <a:r>
              <a:rPr lang="ro-RO" sz="2800" dirty="0" err="1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Karatsuba</a:t>
            </a:r>
            <a:endParaRPr lang="ro-RO" sz="2800" dirty="0">
              <a:solidFill>
                <a:srgbClr val="0070C0"/>
              </a:solidFill>
            </a:endParaRPr>
          </a:p>
          <a:p>
            <a:pPr lvl="1"/>
            <a:r>
              <a:rPr lang="ro-RO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Algoritmul </a:t>
            </a:r>
            <a:r>
              <a:rPr lang="ro-RO" sz="2800" dirty="0" err="1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Toom</a:t>
            </a:r>
            <a:r>
              <a:rPr lang="ro-RO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Cook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dirty="0"/>
              <a:t>Emanuela Cerchez, Marinel Șerban, ”Programarea în limbajul C/C++ pentru liceu” volumul III, Editura Polirom, Iași, 2006</a:t>
            </a:r>
          </a:p>
        </p:txBody>
      </p:sp>
    </p:spTree>
    <p:extLst>
      <p:ext uri="{BB962C8B-B14F-4D97-AF65-F5344CB8AC3E}">
        <p14:creationId xmlns:p14="http://schemas.microsoft.com/office/powerpoint/2010/main" val="18840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7485-66C2-4B7C-B3CE-0BAAB7D3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0F31-FBD5-4A37-B6A9-9C1FCB05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4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42EB-9DF5-4B82-99C7-C3DBEB2F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Declararea numărului mare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49E3-5C8A-40EA-BD24-190058F4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2509111"/>
            <a:ext cx="9782801" cy="3663089"/>
          </a:xfrm>
        </p:spPr>
        <p:txBody>
          <a:bodyPr/>
          <a:lstStyle/>
          <a:p>
            <a:pPr algn="just"/>
            <a:r>
              <a:rPr lang="ro-RO" sz="2400" b="1" dirty="0">
                <a:solidFill>
                  <a:srgbClr val="C7254E"/>
                </a:solidFill>
                <a:latin typeface="Consolas" panose="020B0609020204030204" pitchFamily="49" charset="0"/>
              </a:rPr>
              <a:t>DIMMAX</a:t>
            </a:r>
            <a:r>
              <a:rPr lang="ro-RO" dirty="0"/>
              <a:t> este o constantă căreia i-a fost atribuită valoarea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501</a:t>
            </a:r>
            <a:r>
              <a:rPr lang="ro-RO" dirty="0"/>
              <a:t> reprezentând </a:t>
            </a:r>
            <a:r>
              <a:rPr lang="ro-RO" i="1" dirty="0">
                <a:solidFill>
                  <a:srgbClr val="0070C0"/>
                </a:solidFill>
              </a:rPr>
              <a:t>numărul maxim de cifre </a:t>
            </a:r>
            <a:r>
              <a:rPr lang="ro-RO" dirty="0"/>
              <a:t>al unui număr mare.</a:t>
            </a:r>
          </a:p>
          <a:p>
            <a:pPr algn="just"/>
            <a:r>
              <a:rPr lang="ro-RO" i="1" dirty="0">
                <a:solidFill>
                  <a:srgbClr val="0070C0"/>
                </a:solidFill>
              </a:rPr>
              <a:t>Tipul elementelor </a:t>
            </a:r>
            <a:r>
              <a:rPr lang="ro-RO" dirty="0"/>
              <a:t>vectorului este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char</a:t>
            </a:r>
            <a:r>
              <a:rPr lang="ro-RO" dirty="0"/>
              <a:t> deoarece în fiecare poziție a vectorului va fi memorată o cifră (dacă am fi folosit tipul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dirty="0"/>
              <a:t> sau alt tip care să necesite mai mult de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1B</a:t>
            </a:r>
            <a:r>
              <a:rPr lang="ro-RO" dirty="0"/>
              <a:t> am fi irosit memoria).</a:t>
            </a:r>
          </a:p>
          <a:p>
            <a:pPr algn="just"/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41115-3223-41CA-9FB5-F31602058CD3}"/>
              </a:ext>
            </a:extLst>
          </p:cNvPr>
          <p:cNvSpPr txBox="1"/>
          <p:nvPr/>
        </p:nvSpPr>
        <p:spPr>
          <a:xfrm>
            <a:off x="1593435" y="970155"/>
            <a:ext cx="9782801" cy="1200329"/>
          </a:xfrm>
          <a:prstGeom prst="rect">
            <a:avLst/>
          </a:prstGeom>
          <a:solidFill>
            <a:srgbClr val="CFD1D3"/>
          </a:solidFill>
        </p:spPr>
        <p:txBody>
          <a:bodyPr wrap="square" rtlCol="0">
            <a:spAutoFit/>
          </a:bodyPr>
          <a:lstStyle/>
          <a:p>
            <a:pPr marL="90805"/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#define </a:t>
            </a:r>
            <a:r>
              <a:rPr lang="ro-RO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DIMMAX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501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805"/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typedef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NrMare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[DIMMAX];</a:t>
            </a:r>
          </a:p>
          <a:p>
            <a:pPr marL="90805"/>
            <a:r>
              <a:rPr lang="ro-RO" dirty="0">
                <a:latin typeface="Consolas" panose="020B0609020204030204" pitchFamily="49" charset="0"/>
                <a:ea typeface="Times New Roman" panose="02020603050405020304" pitchFamily="18" charset="0"/>
              </a:rPr>
              <a:t>sau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805"/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spc="-2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spc="-1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NrMare</a:t>
            </a:r>
            <a:r>
              <a:rPr lang="ro-RO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[DIMMAX];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D767-59E4-4FB4-A027-7BBCC60E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Citirea unui </a:t>
            </a:r>
            <a:r>
              <a:rPr lang="en-US" dirty="0"/>
              <a:t>num</a:t>
            </a:r>
            <a:r>
              <a:rPr lang="ro-RO" dirty="0"/>
              <a:t>ă</a:t>
            </a:r>
            <a:r>
              <a:rPr lang="en-US" dirty="0"/>
              <a:t>r mare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C504-4942-4F15-871E-EB662A84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dirty="0"/>
              <a:t>Vom citi de la tastatură numărul într-un </a:t>
            </a:r>
            <a:r>
              <a:rPr lang="ro-RO" i="1" dirty="0">
                <a:solidFill>
                  <a:srgbClr val="0070C0"/>
                </a:solidFill>
              </a:rPr>
              <a:t>șir de caractere</a:t>
            </a:r>
            <a:r>
              <a:rPr lang="ro-RO" dirty="0"/>
              <a:t>, apoi vom transforma </a:t>
            </a:r>
            <a:r>
              <a:rPr lang="ro-RO" dirty="0">
                <a:solidFill>
                  <a:srgbClr val="0070C0"/>
                </a:solidFill>
              </a:rPr>
              <a:t>caracterele</a:t>
            </a:r>
            <a:r>
              <a:rPr lang="ro-RO" b="1" dirty="0">
                <a:solidFill>
                  <a:srgbClr val="0070C0"/>
                </a:solidFill>
              </a:rPr>
              <a:t> </a:t>
            </a:r>
            <a:r>
              <a:rPr lang="ro-RO" dirty="0">
                <a:solidFill>
                  <a:srgbClr val="0070C0"/>
                </a:solidFill>
              </a:rPr>
              <a:t>cifră</a:t>
            </a:r>
            <a:r>
              <a:rPr lang="ro-RO" b="1" dirty="0">
                <a:solidFill>
                  <a:srgbClr val="0070C0"/>
                </a:solidFill>
              </a:rPr>
              <a:t> </a:t>
            </a:r>
            <a:r>
              <a:rPr lang="ro-RO" dirty="0"/>
              <a:t>în </a:t>
            </a:r>
            <a:r>
              <a:rPr lang="ro-RO" dirty="0">
                <a:solidFill>
                  <a:srgbClr val="0070C0"/>
                </a:solidFill>
              </a:rPr>
              <a:t>numere</a:t>
            </a:r>
            <a:r>
              <a:rPr lang="ro-RO" b="1" dirty="0">
                <a:solidFill>
                  <a:srgbClr val="0070C0"/>
                </a:solidFill>
              </a:rPr>
              <a:t> </a:t>
            </a:r>
            <a:r>
              <a:rPr lang="ro-RO" dirty="0"/>
              <a:t>și le vom memora în ordine inversă în vectorul ce va conține cifrele numărului mare.</a:t>
            </a:r>
          </a:p>
          <a:p>
            <a:pPr algn="just"/>
            <a:r>
              <a:rPr lang="ro-RO" dirty="0"/>
              <a:t>Pentru a ușura calculele viitoare vom completa elemente vectorului care nu au fost ocupate de cifrele numărului mare cu valoarea </a:t>
            </a:r>
            <a:r>
              <a:rPr lang="ro-RO" b="1" dirty="0">
                <a:solidFill>
                  <a:srgbClr val="C7254E"/>
                </a:solidFill>
                <a:latin typeface="Consolas" panose="020B0609020204030204" pitchFamily="49" charset="0"/>
              </a:rPr>
              <a:t>0</a:t>
            </a:r>
            <a:r>
              <a:rPr lang="ro-RO" dirty="0"/>
              <a:t>.</a:t>
            </a:r>
          </a:p>
          <a:p>
            <a:pPr algn="just"/>
            <a:r>
              <a:rPr lang="ro-RO" i="1" dirty="0"/>
              <a:t>Dacă vectorul este declarat global atunci nu mai este nevoie de acest pas întrucât toate elementele sale sunt inițializate automat cu valoarea </a:t>
            </a:r>
            <a:r>
              <a:rPr lang="ro-RO" b="1" dirty="0">
                <a:solidFill>
                  <a:srgbClr val="C7254E"/>
                </a:solidFill>
                <a:latin typeface="Consolas" panose="020B0609020204030204" pitchFamily="49" charset="0"/>
              </a:rPr>
              <a:t>0</a:t>
            </a:r>
            <a:r>
              <a:rPr lang="ro-RO" dirty="0"/>
              <a:t>).</a:t>
            </a:r>
            <a:endParaRPr lang="ru-RU" dirty="0"/>
          </a:p>
          <a:p>
            <a:pPr algn="just"/>
            <a:r>
              <a:rPr lang="ro-RO" dirty="0"/>
              <a:t>Funcția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citire() </a:t>
            </a:r>
            <a:r>
              <a:rPr lang="ro-RO" dirty="0"/>
              <a:t>va avea doi parametri:</a:t>
            </a:r>
          </a:p>
          <a:p>
            <a:pPr lvl="1" algn="just"/>
            <a:r>
              <a:rPr lang="ro-RO" dirty="0"/>
              <a:t>Vectorul în care reținem cifrele numărului mare citit: </a:t>
            </a:r>
            <a:r>
              <a:rPr lang="ro-RO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char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a[]</a:t>
            </a:r>
          </a:p>
          <a:p>
            <a:pPr lvl="1" algn="just"/>
            <a:r>
              <a:rPr lang="ro-RO" dirty="0"/>
              <a:t>Numărul de cifre ale numărului mare: </a:t>
            </a:r>
            <a:r>
              <a:rPr lang="ro-RO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&amp;lg</a:t>
            </a:r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27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8EEA-1452-4674-A894-593D39C2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Citirea unui număr mare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D0F1-5F4C-469F-A05D-AFC61B49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4037201"/>
            <a:ext cx="9782801" cy="2416135"/>
          </a:xfrm>
        </p:spPr>
        <p:txBody>
          <a:bodyPr>
            <a:normAutofit lnSpcReduction="10000"/>
          </a:bodyPr>
          <a:lstStyle/>
          <a:p>
            <a:pPr algn="just"/>
            <a:r>
              <a:rPr lang="ro-RO" dirty="0"/>
              <a:t>Parametrul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lg</a:t>
            </a:r>
            <a:r>
              <a:rPr lang="ro-RO" dirty="0"/>
              <a:t> este transmis </a:t>
            </a:r>
            <a:r>
              <a:rPr lang="ro-RO" i="1" dirty="0">
                <a:solidFill>
                  <a:srgbClr val="0070C0"/>
                </a:solidFill>
              </a:rPr>
              <a:t>prin referință </a:t>
            </a:r>
            <a:r>
              <a:rPr lang="ro-RO" dirty="0"/>
              <a:t>pentru ca funcția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citire()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poată modifica valoarea acestui parametru, valoarea rămânând modificată și după apel.</a:t>
            </a:r>
          </a:p>
          <a:p>
            <a:pPr algn="just"/>
            <a:r>
              <a:rPr lang="en-US" dirty="0"/>
              <a:t>F</a:t>
            </a:r>
            <a:r>
              <a:rPr lang="ro-RO" dirty="0" err="1"/>
              <a:t>uncția</a:t>
            </a:r>
            <a:r>
              <a:rPr lang="ro-RO" dirty="0"/>
              <a:t> </a:t>
            </a:r>
            <a:r>
              <a:rPr lang="ro-RO" sz="26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citire()</a:t>
            </a:r>
            <a:r>
              <a:rPr lang="ro-RO" dirty="0"/>
              <a:t> </a:t>
            </a:r>
            <a:r>
              <a:rPr lang="en-US" dirty="0"/>
              <a:t>are </a:t>
            </a:r>
            <a:r>
              <a:rPr lang="ro-RO" dirty="0"/>
              <a:t>doi parametri pentru cazul în care vrem să citim mai multe numere mari, apelând astfel funcția pentru fiecare număr mare în parte.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EC62B-8A8B-4B09-BA52-8C895A39943A}"/>
              </a:ext>
            </a:extLst>
          </p:cNvPr>
          <p:cNvSpPr txBox="1"/>
          <p:nvPr/>
        </p:nvSpPr>
        <p:spPr>
          <a:xfrm>
            <a:off x="1593436" y="764704"/>
            <a:ext cx="9782801" cy="3139321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b="1" spc="-3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citire(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b="1" spc="-3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</a:t>
            </a:r>
            <a:r>
              <a:rPr lang="ro-RO" spc="-3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b="1" spc="-3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&amp;lg)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b="1" spc="-6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s[DIMMAX</a:t>
            </a:r>
            <a:r>
              <a:rPr lang="ro-RO" spc="-6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</a:t>
            </a:r>
            <a:r>
              <a:rPr lang="ro-RO" spc="-6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1];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cin</a:t>
            </a:r>
            <a:r>
              <a:rPr lang="ro-RO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&gt;&gt;</a:t>
            </a:r>
            <a:r>
              <a:rPr lang="ro-RO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 = </a:t>
            </a:r>
            <a:r>
              <a:rPr lang="ro-RO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ru-RU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</a:rPr>
              <a:t>determinam </a:t>
            </a:r>
            <a:r>
              <a:rPr lang="ro-RO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numarul</a:t>
            </a:r>
            <a:r>
              <a:rPr lang="ro-RO" i="1" dirty="0">
                <a:solidFill>
                  <a:srgbClr val="008000"/>
                </a:solidFill>
                <a:latin typeface="Consolas" panose="020B0609020204030204" pitchFamily="49" charset="0"/>
              </a:rPr>
              <a:t> de cifre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ro-RO" b="1" spc="-5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(i=lg-1;</a:t>
            </a:r>
            <a:r>
              <a:rPr lang="ro-RO" spc="-4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i&gt;=0;</a:t>
            </a:r>
            <a:r>
              <a:rPr lang="ro-RO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i--</a:t>
            </a:r>
            <a:r>
              <a:rPr lang="ro-RO" spc="-5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a[lg-i-1]</a:t>
            </a:r>
            <a:r>
              <a:rPr lang="ro-RO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ro-RO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s[i]-</a:t>
            </a:r>
            <a:r>
              <a:rPr lang="ro-RO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ro-RO" spc="-20" dirty="0">
                <a:solidFill>
                  <a:srgbClr val="C8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ro-RO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';</a:t>
            </a:r>
            <a:r>
              <a:rPr lang="en-US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ru-RU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transformam</a:t>
            </a:r>
            <a:r>
              <a:rPr lang="ro-RO" i="1" spc="-95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si</a:t>
            </a:r>
            <a:r>
              <a:rPr lang="ro-RO" i="1" spc="-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retinem</a:t>
            </a:r>
            <a:endParaRPr lang="ru-RU" i="1" dirty="0">
              <a:solidFill>
                <a:srgbClr val="008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ro-RO" b="1" spc="-6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(i=lg;</a:t>
            </a:r>
            <a:r>
              <a:rPr lang="ro-RO" spc="-6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i&lt;DIMMAX;</a:t>
            </a:r>
            <a:r>
              <a:rPr lang="ro-RO" spc="-6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++i)</a:t>
            </a:r>
            <a:r>
              <a:rPr lang="en-US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ru-RU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completam</a:t>
            </a:r>
            <a:r>
              <a:rPr lang="ro-RO" i="1" spc="-4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</a:t>
            </a:r>
            <a:r>
              <a:rPr lang="ro-RO" i="1" spc="-4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i="1" spc="-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</a:t>
            </a:r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a[i] = 0;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AA79-ECEE-492C-AC8F-C671E843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Afi</a:t>
            </a:r>
            <a:r>
              <a:rPr lang="ro-RO" dirty="0"/>
              <a:t>ș</a:t>
            </a:r>
            <a:r>
              <a:rPr lang="en-US" dirty="0"/>
              <a:t>area</a:t>
            </a:r>
            <a:r>
              <a:rPr lang="ro-RO" dirty="0"/>
              <a:t> unui număr mare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BC63-4485-42ED-BB87-943C0919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3429000"/>
            <a:ext cx="9782801" cy="2743200"/>
          </a:xfrm>
        </p:spPr>
        <p:txBody>
          <a:bodyPr>
            <a:normAutofit/>
          </a:bodyPr>
          <a:lstStyle/>
          <a:p>
            <a:pPr algn="just"/>
            <a:r>
              <a:rPr lang="ro-RO" dirty="0"/>
              <a:t>La fel ca și funcția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citire()</a:t>
            </a:r>
            <a:r>
              <a:rPr lang="ro-RO" dirty="0"/>
              <a:t>, funcția </a:t>
            </a:r>
            <a:r>
              <a:rPr lang="ro-RO" sz="2400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afisare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()</a:t>
            </a:r>
            <a:r>
              <a:rPr lang="ro-RO" dirty="0"/>
              <a:t> va avea doi parametri:</a:t>
            </a:r>
          </a:p>
          <a:p>
            <a:pPr lvl="1" algn="just"/>
            <a:r>
              <a:rPr lang="ro-RO" i="1" dirty="0"/>
              <a:t>Vectorul în care au fost reținute cifrele numărului mare</a:t>
            </a:r>
            <a:r>
              <a:rPr lang="ro-RO" dirty="0"/>
              <a:t>: </a:t>
            </a:r>
            <a:r>
              <a:rPr lang="ro-RO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char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a[]</a:t>
            </a:r>
            <a:r>
              <a:rPr lang="ro-RO" dirty="0"/>
              <a:t>;</a:t>
            </a:r>
          </a:p>
          <a:p>
            <a:pPr lvl="1" algn="just"/>
            <a:r>
              <a:rPr lang="ro-RO" i="1" dirty="0"/>
              <a:t>Numărul de cifre ale numărului mare</a:t>
            </a:r>
            <a:r>
              <a:rPr lang="ro-RO" dirty="0"/>
              <a:t>: </a:t>
            </a:r>
            <a:r>
              <a:rPr lang="ro-RO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 lg</a:t>
            </a:r>
            <a:r>
              <a:rPr lang="ro-RO" dirty="0"/>
              <a:t>, care de această dată nu mai este o referință deoarece nu va mai fi modificat.</a:t>
            </a:r>
          </a:p>
          <a:p>
            <a:pPr lvl="1" algn="just"/>
            <a:r>
              <a:rPr lang="ro-RO" dirty="0"/>
              <a:t>Pentru a nu fi afișate pe ecran caractere, facem conversia explicită de tip 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(</a:t>
            </a:r>
            <a:r>
              <a:rPr lang="ro-RO" b="1" dirty="0" err="1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int</a:t>
            </a:r>
            <a:r>
              <a:rPr lang="ro-RO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) a[i]</a:t>
            </a:r>
            <a:r>
              <a:rPr lang="ro-RO" dirty="0"/>
              <a:t>, adică să forțăm afișarea cifrei memorate.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F965F-DFCC-495F-A3BA-916EDB6E585D}"/>
              </a:ext>
            </a:extLst>
          </p:cNvPr>
          <p:cNvSpPr txBox="1"/>
          <p:nvPr/>
        </p:nvSpPr>
        <p:spPr>
          <a:xfrm>
            <a:off x="1593435" y="760636"/>
            <a:ext cx="9782801" cy="2308324"/>
          </a:xfrm>
          <a:prstGeom prst="rect">
            <a:avLst/>
          </a:prstGeom>
          <a:solidFill>
            <a:srgbClr val="DBE5F1"/>
          </a:solidFill>
        </p:spPr>
        <p:txBody>
          <a:bodyPr wrap="square">
            <a:spAutoFit/>
          </a:bodyPr>
          <a:lstStyle/>
          <a:p>
            <a:pPr>
              <a:spcBef>
                <a:spcPts val="380"/>
              </a:spcBef>
            </a:pP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ro-RO" sz="1800" b="1" spc="-3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afisare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char</a:t>
            </a:r>
            <a:r>
              <a:rPr lang="ro-RO" sz="1800" b="1" spc="-3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a[],</a:t>
            </a:r>
            <a:r>
              <a:rPr lang="ro-RO" sz="1800" spc="-3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spc="-3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lg)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b="1" spc="-2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i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parcurgem si </a:t>
            </a:r>
            <a:r>
              <a:rPr lang="ro-RO" sz="1800" i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afisam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ro-RO" sz="1800" b="1" spc="-65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(i=lg-1;</a:t>
            </a:r>
            <a:r>
              <a:rPr lang="ro-RO" sz="1800" spc="-6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i&gt;=0;</a:t>
            </a:r>
            <a:r>
              <a:rPr lang="ro-RO" sz="1800" spc="-6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--i)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ro-RO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ro-RO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a[i];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o-RO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'</a:t>
            </a:r>
            <a:r>
              <a:rPr lang="ro-RO" sz="1800" spc="-20" dirty="0">
                <a:solidFill>
                  <a:srgbClr val="C8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\n</a:t>
            </a:r>
            <a:r>
              <a:rPr lang="ro-RO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';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A570-4A0A-4A01-8C09-AC94DADE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Compararea a două numere mari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0364-82EF-4167-93D4-712C0FE3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dirty="0"/>
              <a:t>Considerăm două numere mari memorate în vectorii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 și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.</a:t>
            </a:r>
          </a:p>
          <a:p>
            <a:pPr algn="just"/>
            <a:r>
              <a:rPr lang="ro-RO" dirty="0"/>
              <a:t>Pentru a le compara, întâi trebuie să comparăm numărul lor de cifre.</a:t>
            </a:r>
          </a:p>
          <a:p>
            <a:pPr lvl="1" algn="just"/>
            <a:r>
              <a:rPr lang="ro-RO" dirty="0"/>
              <a:t>Dacă numărul de cifre al lui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 este mai mic decât numărul de cifre al lui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, atunci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 este mai mic decât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 (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 &lt; b</a:t>
            </a:r>
            <a:r>
              <a:rPr lang="ro-RO" dirty="0"/>
              <a:t>).</a:t>
            </a:r>
          </a:p>
          <a:p>
            <a:pPr lvl="1" algn="just"/>
            <a:r>
              <a:rPr lang="ro-RO" dirty="0"/>
              <a:t>Dacă numărul de cifre al lui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 este mai mic decât numărul de cifre al lui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, atunci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 este mai mic decât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 (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 &gt; b</a:t>
            </a:r>
            <a:r>
              <a:rPr lang="ro-RO" dirty="0"/>
              <a:t>).</a:t>
            </a:r>
          </a:p>
          <a:p>
            <a:pPr lvl="1" algn="just"/>
            <a:r>
              <a:rPr lang="ro-RO" dirty="0"/>
              <a:t>Dacă numerele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 și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 au același număr de cifre, atunci parcurgem cele două numere </a:t>
            </a:r>
            <a:r>
              <a:rPr lang="ro-RO" i="1" dirty="0">
                <a:solidFill>
                  <a:srgbClr val="0070C0"/>
                </a:solidFill>
              </a:rPr>
              <a:t>începând de la cifra cea mai semnificativă</a:t>
            </a:r>
            <a:r>
              <a:rPr lang="ro-RO" dirty="0"/>
              <a:t> (cea cu indicele cel mai mare din vector) până la întâlnirea a două cifre distincte.</a:t>
            </a:r>
            <a:endParaRPr lang="ru-RU" dirty="0"/>
          </a:p>
          <a:p>
            <a:pPr lvl="1" algn="just"/>
            <a:r>
              <a:rPr lang="ro-RO" dirty="0"/>
              <a:t>Cifrele distincte determină ordinea dintre numerele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</a:t>
            </a:r>
            <a:r>
              <a:rPr lang="ro-RO" dirty="0"/>
              <a:t> și 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b</a:t>
            </a:r>
            <a:r>
              <a:rPr lang="ro-RO" dirty="0"/>
              <a:t>.</a:t>
            </a:r>
          </a:p>
          <a:p>
            <a:pPr lvl="1" algn="just"/>
            <a:r>
              <a:rPr lang="ro-RO" dirty="0"/>
              <a:t>În caz contrar, numerele sunt egale.</a:t>
            </a:r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213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EB9E-8A1D-4FE2-BB22-E75F9AE1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Compararea a două numere mari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D919-93F9-4EA7-948D-5CC61875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Funcția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comparare()</a:t>
            </a:r>
            <a:r>
              <a:rPr lang="ro-RO" dirty="0"/>
              <a:t> va avea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4</a:t>
            </a:r>
            <a:r>
              <a:rPr lang="ro-RO" dirty="0"/>
              <a:t> parametri:</a:t>
            </a:r>
          </a:p>
          <a:p>
            <a:pPr lvl="1"/>
            <a:r>
              <a:rPr lang="ro-RO" dirty="0"/>
              <a:t>Cei doi vectori în care au fost memorate cifrele celor două numere mari</a:t>
            </a:r>
          </a:p>
          <a:p>
            <a:pPr lvl="1"/>
            <a:r>
              <a:rPr lang="ro-RO" dirty="0"/>
              <a:t>Numărul de cifre ale celor două numere.</a:t>
            </a:r>
          </a:p>
          <a:p>
            <a:pPr marL="365760" lvl="1" indent="0">
              <a:buNone/>
            </a:pPr>
            <a:endParaRPr lang="ro-RO" dirty="0"/>
          </a:p>
          <a:p>
            <a:r>
              <a:rPr lang="ro-RO" dirty="0"/>
              <a:t>Funcția </a:t>
            </a:r>
            <a:r>
              <a:rPr lang="ro-RO" sz="24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comparare()</a:t>
            </a:r>
            <a:r>
              <a:rPr lang="ro-RO" dirty="0"/>
              <a:t> va returna o valoare care poate fi:</a:t>
            </a:r>
          </a:p>
          <a:p>
            <a:pPr lvl="1"/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-1</a:t>
            </a:r>
            <a:r>
              <a:rPr lang="ro-RO" dirty="0"/>
              <a:t>, dacă primul număr dat ca parametru este mai mare decât celălalt (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a&lt;b</a:t>
            </a:r>
            <a:r>
              <a:rPr lang="ro-RO" dirty="0"/>
              <a:t>);</a:t>
            </a:r>
          </a:p>
          <a:p>
            <a:pPr lvl="1"/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1</a:t>
            </a:r>
            <a:r>
              <a:rPr lang="ro-RO" dirty="0"/>
              <a:t>, dacă al doilea număr dat ca parametru este mai mare decât celălalt (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a&gt;b</a:t>
            </a:r>
            <a:r>
              <a:rPr lang="ro-RO" dirty="0"/>
              <a:t>);</a:t>
            </a:r>
          </a:p>
          <a:p>
            <a:pPr lvl="1"/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0</a:t>
            </a:r>
            <a:r>
              <a:rPr lang="ro-RO" dirty="0"/>
              <a:t>, dacă cele două numere sunt egale (</a:t>
            </a:r>
            <a:r>
              <a:rPr lang="ro-RO" sz="2000" b="1" dirty="0">
                <a:solidFill>
                  <a:srgbClr val="C7254E"/>
                </a:solidFill>
                <a:highlight>
                  <a:srgbClr val="F9F2F4"/>
                </a:highlight>
                <a:latin typeface="Consolas" panose="020B0609020204030204" pitchFamily="49" charset="0"/>
              </a:rPr>
              <a:t>a=b</a:t>
            </a:r>
            <a:r>
              <a:rPr lang="ro-RO" dirty="0"/>
              <a:t>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744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tf02787947_win32</Template>
  <TotalTime>1096</TotalTime>
  <Words>3977</Words>
  <Application>Microsoft Office PowerPoint</Application>
  <PresentationFormat>Custom</PresentationFormat>
  <Paragraphs>412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Euphemia</vt:lpstr>
      <vt:lpstr>Times New Roman</vt:lpstr>
      <vt:lpstr>YouTube Sans</vt:lpstr>
      <vt:lpstr>Math 16x9</vt:lpstr>
      <vt:lpstr>Operații cu numere mari</vt:lpstr>
      <vt:lpstr>Ce sunt numerele mari? </vt:lpstr>
      <vt:lpstr>Reprezentarea numerelor mari</vt:lpstr>
      <vt:lpstr>Declararea numărului mare</vt:lpstr>
      <vt:lpstr>Citirea unui număr mare</vt:lpstr>
      <vt:lpstr>Citirea unui număr mare</vt:lpstr>
      <vt:lpstr>Afișarea unui număr mare</vt:lpstr>
      <vt:lpstr>Compararea a două numere mari</vt:lpstr>
      <vt:lpstr>Compararea a două numere mari</vt:lpstr>
      <vt:lpstr>Compararea a două numere mari</vt:lpstr>
      <vt:lpstr>Suma numerelor mari a+b</vt:lpstr>
      <vt:lpstr>Suma numerelor mari a+b</vt:lpstr>
      <vt:lpstr>Suma numerelor mari a+b</vt:lpstr>
      <vt:lpstr>Observații</vt:lpstr>
      <vt:lpstr>Diferența numerelor mari a-b</vt:lpstr>
      <vt:lpstr>Observații</vt:lpstr>
      <vt:lpstr>Diferența numerelor mari a-b</vt:lpstr>
      <vt:lpstr>Produsul dintre un număr mare și o putere a lui 10</vt:lpstr>
      <vt:lpstr>Produsul dintre un număr mare și o putere a lui 10</vt:lpstr>
      <vt:lpstr>Produsul dintre un număr mare și un număr mic</vt:lpstr>
      <vt:lpstr>Produsul dintre un număr mare și un număr mic</vt:lpstr>
      <vt:lpstr>Produsul a două numere mari</vt:lpstr>
      <vt:lpstr>Produsul a două numere mari</vt:lpstr>
      <vt:lpstr>Observații</vt:lpstr>
      <vt:lpstr>Împărțirea dintre un număr mare și o putere a lui 10</vt:lpstr>
      <vt:lpstr>Împărțirea dintre un număr mare și o putere a lui 10</vt:lpstr>
      <vt:lpstr>Împărțirea dintre un număr mare și o putere a lui 10</vt:lpstr>
      <vt:lpstr>Împărțirea dintre un număr mare și un număr mic</vt:lpstr>
      <vt:lpstr>PowerPoint Presentation</vt:lpstr>
      <vt:lpstr>Împărțirea a două numere mari</vt:lpstr>
      <vt:lpstr>Împărțirea a două numere mari</vt:lpstr>
      <vt:lpstr>Bibliografie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Jores</dc:creator>
  <cp:lastModifiedBy>SERV</cp:lastModifiedBy>
  <cp:revision>35</cp:revision>
  <dcterms:created xsi:type="dcterms:W3CDTF">2022-10-13T22:50:22Z</dcterms:created>
  <dcterms:modified xsi:type="dcterms:W3CDTF">2022-11-05T10:28:42Z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