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81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3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0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8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82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4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7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5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A473-00C9-4D61-A05D-0C8A6E90A8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5A390-5F7D-449A-92B2-DD8A9BB8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5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kiwee.eu/blog/http-3-how-it-performs-compared-to-http-2/" TargetMode="External"/><Relationship Id="rId3" Type="http://schemas.openxmlformats.org/officeDocument/2006/relationships/hyperlink" Target="https://en.wikipedia.org/wiki/HTTP/2" TargetMode="External"/><Relationship Id="rId7" Type="http://schemas.openxmlformats.org/officeDocument/2006/relationships/hyperlink" Target="https://zadroweb.com/blog/http3-introduction-web-protocols/" TargetMode="External"/><Relationship Id="rId2" Type="http://schemas.openxmlformats.org/officeDocument/2006/relationships/hyperlink" Target="https://en.wikipedia.org/wiki/HTT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TP/3" TargetMode="External"/><Relationship Id="rId5" Type="http://schemas.openxmlformats.org/officeDocument/2006/relationships/hyperlink" Target="https://www.auvik.com/franklyit/blog/what-is-quic-protocol/" TargetMode="External"/><Relationship Id="rId4" Type="http://schemas.openxmlformats.org/officeDocument/2006/relationships/hyperlink" Target="https://en.wikipedia.org/wiki/QUIC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2BA-F17F-68DE-2069-BCDEB2ADC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63468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HTTP/3 + QUIC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D414F-C175-C966-FABE-2B7669059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0104" y="4079875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Bar Binyamin </a:t>
            </a:r>
            <a:r>
              <a:rPr lang="en-US" sz="2400" dirty="0" err="1"/>
              <a:t>varsulker</a:t>
            </a:r>
            <a:r>
              <a:rPr lang="en-US" sz="2400" dirty="0"/>
              <a:t>		</a:t>
            </a:r>
          </a:p>
          <a:p>
            <a:r>
              <a:rPr lang="en-US" sz="2400" dirty="0" err="1"/>
              <a:t>ori</a:t>
            </a:r>
            <a:r>
              <a:rPr lang="en-US" sz="2400" dirty="0"/>
              <a:t> MEIR </a:t>
            </a:r>
            <a:r>
              <a:rPr lang="en-US" sz="2400" dirty="0" err="1"/>
              <a:t>kushnir</a:t>
            </a:r>
            <a:r>
              <a:rPr lang="en-US" sz="2400" dirty="0"/>
              <a:t>	</a:t>
            </a:r>
            <a:r>
              <a:rPr lang="en-US" sz="2400"/>
              <a:t>	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Lecturer: Robert Iakobashvili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4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9529-3204-1836-453F-00F46FA3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7930"/>
            <a:ext cx="9905998" cy="758869"/>
          </a:xfrm>
        </p:spPr>
        <p:txBody>
          <a:bodyPr/>
          <a:lstStyle/>
          <a:p>
            <a:r>
              <a:rPr lang="en-US" dirty="0"/>
              <a:t>QUIC key features and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5A2D-F0ED-524E-BEA3-58DD3BB6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5223"/>
            <a:ext cx="9905999" cy="505620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__font_298c2c"/>
              </a:rPr>
              <a:t>Transport layer protocol, on top of UDP. </a:t>
            </a:r>
          </a:p>
          <a:p>
            <a:r>
              <a:rPr lang="en-US" b="0" i="0" dirty="0">
                <a:effectLst/>
                <a:latin typeface="__font_298c2c"/>
              </a:rPr>
              <a:t>Avoids some of the overhead and latency associated with TCP.</a:t>
            </a:r>
            <a:endParaRPr lang="en-US" dirty="0">
              <a:latin typeface="__font_298c2c"/>
            </a:endParaRPr>
          </a:p>
          <a:p>
            <a:r>
              <a:rPr lang="en-US" b="0" i="0" dirty="0">
                <a:effectLst/>
                <a:latin typeface="__font_298c2c"/>
              </a:rPr>
              <a:t>QUIC is built to reduce latency:</a:t>
            </a:r>
          </a:p>
          <a:p>
            <a:pPr lvl="1">
              <a:lnSpc>
                <a:spcPts val="2100"/>
              </a:lnSpc>
            </a:pPr>
            <a:r>
              <a:rPr lang="en-US" b="1" i="0" dirty="0">
                <a:effectLst/>
                <a:latin typeface="__font_298c2c"/>
              </a:rPr>
              <a:t>0-RTT Connection Establishment</a:t>
            </a:r>
            <a:r>
              <a:rPr lang="en-US" b="0" i="0" dirty="0">
                <a:effectLst/>
                <a:latin typeface="__font_298c2c"/>
              </a:rPr>
              <a:t>: QUIC can establish a connection with zero round-trips for repeat connections, significantly speeding up connection setup times.</a:t>
            </a:r>
          </a:p>
          <a:p>
            <a:pPr lvl="1">
              <a:lnSpc>
                <a:spcPts val="2100"/>
              </a:lnSpc>
            </a:pPr>
            <a:r>
              <a:rPr lang="en-US" b="1" i="0" dirty="0">
                <a:effectLst/>
                <a:latin typeface="__font_298c2c"/>
              </a:rPr>
              <a:t>Multiplexing Without Head-of-Line Blocking</a:t>
            </a:r>
            <a:r>
              <a:rPr lang="en-US" b="0" i="0" dirty="0">
                <a:effectLst/>
                <a:latin typeface="__font_298c2c"/>
              </a:rPr>
              <a:t>: Unlike TCP, where the loss of a single packet can block the delivery of subsequent packets, QUIC allows multiple streams to be sent over a single connection without head-of-line blocking. Packet loss in one stream does not affect the delivery of packets in other streams.</a:t>
            </a:r>
          </a:p>
          <a:p>
            <a:pPr lvl="1">
              <a:lnSpc>
                <a:spcPts val="2100"/>
              </a:lnSpc>
            </a:pPr>
            <a:r>
              <a:rPr lang="en-US" b="0" i="0" dirty="0">
                <a:effectLst/>
                <a:latin typeface="__font_298c2c"/>
              </a:rPr>
              <a:t>QUIC integrates TLS directly into the protocol, ensuring that connections are encrypted from the outset. This provides enhanced security compared to TCP, which often relies on separate TLS handshakes.</a:t>
            </a:r>
          </a:p>
          <a:p>
            <a:pPr algn="l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ont_298c2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2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311F-04A7-A84F-9EF2-93B1852B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4145"/>
          </a:xfrm>
        </p:spPr>
        <p:txBody>
          <a:bodyPr>
            <a:normAutofit/>
          </a:bodyPr>
          <a:lstStyle/>
          <a:p>
            <a:r>
              <a:rPr lang="en-US" dirty="0"/>
              <a:t>QUIC’S 0-rtt connection establishment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5419-F348-6D2A-10FE-51ADEC0D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2582"/>
            <a:ext cx="9905999" cy="4228619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__font_298c2c"/>
              </a:rPr>
              <a:t>First-time Connections</a:t>
            </a:r>
            <a:r>
              <a:rPr lang="en-US" b="0" i="0" dirty="0">
                <a:effectLst/>
                <a:latin typeface="__font_298c2c"/>
              </a:rPr>
              <a:t>: QUIC minimizes the number of round-trips required to establish a connection by combining the handshake process with the data exchange. The initial connection requires one round-trip to establish the connection and exchange encryption keys.</a:t>
            </a:r>
          </a:p>
          <a:p>
            <a:r>
              <a:rPr lang="en-US" b="1" i="0" dirty="0">
                <a:effectLst/>
                <a:latin typeface="__font_298c2c"/>
              </a:rPr>
              <a:t>Repeat Connections</a:t>
            </a:r>
            <a:r>
              <a:rPr lang="en-US" b="0" i="0" dirty="0">
                <a:effectLst/>
                <a:latin typeface="__font_298c2c"/>
              </a:rPr>
              <a:t>: For repeat connections, QUIC supports 0-RTT connection establishment. It uses session resumption mechanisms, allowing data to be sent immediately without waiting for the handshake to complete.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__font_298c2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5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10BC-5E63-B919-A660-D2ED23D1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4064"/>
          </a:xfrm>
        </p:spPr>
        <p:txBody>
          <a:bodyPr/>
          <a:lstStyle/>
          <a:p>
            <a:r>
              <a:rPr lang="en-US" dirty="0" err="1"/>
              <a:t>Tcp</a:t>
            </a:r>
            <a:r>
              <a:rPr lang="en-US" dirty="0"/>
              <a:t> + tls1.2 vs </a:t>
            </a:r>
            <a:r>
              <a:rPr lang="en-US" dirty="0" err="1"/>
              <a:t>quic</a:t>
            </a:r>
            <a:r>
              <a:rPr lang="en-US" dirty="0"/>
              <a:t> handshake</a:t>
            </a:r>
          </a:p>
        </p:txBody>
      </p:sp>
      <p:pic>
        <p:nvPicPr>
          <p:cNvPr id="5" name="Content Placeholder 4" descr="A diagram of a server and client">
            <a:extLst>
              <a:ext uri="{FF2B5EF4-FFF2-40B4-BE49-F238E27FC236}">
                <a16:creationId xmlns:a16="http://schemas.microsoft.com/office/drawing/2014/main" id="{2A9A1634-0BC6-5807-BDD7-ABDDEEF05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58" y="1886674"/>
            <a:ext cx="7299624" cy="4324158"/>
          </a:xfrm>
        </p:spPr>
      </p:pic>
    </p:spTree>
    <p:extLst>
      <p:ext uri="{BB962C8B-B14F-4D97-AF65-F5344CB8AC3E}">
        <p14:creationId xmlns:p14="http://schemas.microsoft.com/office/powerpoint/2010/main" val="198970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E4D-6BA5-AD61-7BB1-6737B6D4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3593"/>
          </a:xfrm>
        </p:spPr>
        <p:txBody>
          <a:bodyPr>
            <a:normAutofit/>
          </a:bodyPr>
          <a:lstStyle/>
          <a:p>
            <a:r>
              <a:rPr lang="en-US" sz="4400" dirty="0"/>
              <a:t>http/3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C15A-7528-5490-2455-98636C45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2111"/>
            <a:ext cx="9905999" cy="4379090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third major version of HTTP.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Uses 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QUIC protocol</a:t>
            </a:r>
            <a:r>
              <a:rPr lang="en-US" u="none" strike="noStrike" dirty="0">
                <a:latin typeface="Arial" panose="020B0604020202020204" pitchFamily="34" charset="0"/>
              </a:rPr>
              <a:t>.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Uses the same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request methods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status codes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message fields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but encodes them and maintains session state differently.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Has lower latency and loads more quickly when compared with previous versions; in some cases, over </a:t>
            </a:r>
            <a:r>
              <a:rPr lang="en-US" b="1" i="0" dirty="0">
                <a:effectLst/>
                <a:latin typeface="Arial" panose="020B0604020202020204" pitchFamily="34" charset="0"/>
              </a:rPr>
              <a:t>four times as fast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compared to HTTP/1.1.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As of September 2024, HTTP/3 is supported by more than 95% of major web browsers in use and 34% of the top 10 million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9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6B30BD-EE94-C674-5043-2BBE0CCC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754380"/>
            <a:ext cx="10572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7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9337-4ED6-9D59-0C8C-24E0FB1F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3041"/>
          </a:xfrm>
        </p:spPr>
        <p:txBody>
          <a:bodyPr/>
          <a:lstStyle/>
          <a:p>
            <a:r>
              <a:rPr lang="en-US" dirty="0"/>
              <a:t>What make it difference from http/2?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0773-6A56-EB39-B277-CCC3C86C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5732"/>
            <a:ext cx="9905999" cy="420546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Simplifies the TCP 3-way handshake. </a:t>
            </a:r>
          </a:p>
          <a:p>
            <a:r>
              <a:rPr lang="en-US" b="0" i="0" dirty="0">
                <a:effectLst/>
                <a:latin typeface="Inter"/>
              </a:rPr>
              <a:t>Verification process between the client and the server: starts with a request from the client, is acknowledged by the server, and is responded to by the client.</a:t>
            </a:r>
          </a:p>
          <a:p>
            <a:r>
              <a:rPr lang="en-US" b="0" i="0" dirty="0">
                <a:effectLst/>
                <a:latin typeface="Inter"/>
              </a:rPr>
              <a:t>Therefore, HTTP/3 is faster at establishing connections.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Instead of using TCP for each session, HTTP/3 uses QUIC, which upgrades the TCP slow start. This is huge for </a:t>
            </a:r>
            <a:r>
              <a:rPr lang="en-US" dirty="0">
                <a:latin typeface="Inter"/>
              </a:rPr>
              <a:t>online gaming</a:t>
            </a:r>
            <a:r>
              <a:rPr lang="en-US" b="0" i="0" dirty="0">
                <a:effectLst/>
                <a:latin typeface="Inter"/>
              </a:rPr>
              <a:t> and video streaming.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8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3B6E-0AB4-433B-2D01-76100F57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8869"/>
          </a:xfrm>
        </p:spPr>
        <p:txBody>
          <a:bodyPr/>
          <a:lstStyle/>
          <a:p>
            <a:r>
              <a:rPr lang="en-US" dirty="0"/>
              <a:t>What are the benefits of http/3?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3E79-347A-FC74-95C5-119E9EEF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6284"/>
            <a:ext cx="9905999" cy="4274917"/>
          </a:xfrm>
        </p:spPr>
        <p:txBody>
          <a:bodyPr>
            <a:normAutofit/>
          </a:bodyPr>
          <a:lstStyle/>
          <a:p>
            <a:pPr algn="l">
              <a:spcBef>
                <a:spcPts val="22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Default encryption:</a:t>
            </a:r>
            <a:r>
              <a:rPr lang="en-US" b="0" i="0" dirty="0">
                <a:effectLst/>
                <a:latin typeface="Inter"/>
              </a:rPr>
              <a:t> all connections are automatically encrypted, without the traditional TCP handshake and TLS negotiation combination.</a:t>
            </a:r>
          </a:p>
          <a:p>
            <a:pPr algn="l">
              <a:spcBef>
                <a:spcPts val="22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Improved performance:</a:t>
            </a:r>
            <a:r>
              <a:rPr lang="en-US" b="0" i="0" dirty="0">
                <a:effectLst/>
                <a:latin typeface="Inter"/>
              </a:rPr>
              <a:t> HOL blocking is eliminated, which, along with 0-RTT connection establishment, loss recovery simplification, and other changes, improves the connection performance.</a:t>
            </a:r>
          </a:p>
          <a:p>
            <a:pPr algn="l">
              <a:spcBef>
                <a:spcPts val="22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Network migration support:</a:t>
            </a:r>
            <a:r>
              <a:rPr lang="en-US" b="0" i="0" dirty="0">
                <a:effectLst/>
                <a:latin typeface="Inter"/>
              </a:rPr>
              <a:t> connections can move across IP addresses and networks without experiencing interruptions.</a:t>
            </a:r>
          </a:p>
        </p:txBody>
      </p:sp>
    </p:spTree>
    <p:extLst>
      <p:ext uri="{BB962C8B-B14F-4D97-AF65-F5344CB8AC3E}">
        <p14:creationId xmlns:p14="http://schemas.microsoft.com/office/powerpoint/2010/main" val="231726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88E2ED34-3BF2-98DE-5304-BEBA7AB51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93" y="907262"/>
            <a:ext cx="7962613" cy="47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0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AA73-DBA4-4C8A-9FFD-B66357E7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2571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9FF8-E5EC-C96A-535E-D6DB6003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6835"/>
            <a:ext cx="9905999" cy="43443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None/>
            </a:pPr>
            <a:r>
              <a:rPr lang="en-US" sz="2800" dirty="0"/>
              <a:t>Test methodology:</a:t>
            </a:r>
            <a:endParaRPr lang="en-US" sz="2800" b="0" i="0" dirty="0">
              <a:effectLst/>
              <a:latin typeface="Pragmatica"/>
            </a:endParaRPr>
          </a:p>
          <a:p>
            <a:pPr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</a:pPr>
            <a:r>
              <a:rPr lang="en-US" b="0" i="0" dirty="0">
                <a:effectLst/>
                <a:latin typeface="Pragmatica"/>
              </a:rPr>
              <a:t>The test page's complete download time was measured, including all linked assets like fonts, images, CSS, and JS files, but excluding requests initiated by JavaScript code</a:t>
            </a:r>
            <a:r>
              <a:rPr lang="en-US" dirty="0">
                <a:latin typeface="Pragmatica"/>
              </a:rPr>
              <a:t>.</a:t>
            </a:r>
          </a:p>
          <a:p>
            <a:pPr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</a:pPr>
            <a:r>
              <a:rPr lang="en-US" b="0" i="0" dirty="0">
                <a:effectLst/>
                <a:latin typeface="Pragmatica"/>
              </a:rPr>
              <a:t>The given page was downloaded 50 times in enforced HTTP/3 mode (to ensure that even the first request used HTTP/3) and 50 times with QUIC support disabled.</a:t>
            </a:r>
          </a:p>
        </p:txBody>
      </p:sp>
    </p:spTree>
    <p:extLst>
      <p:ext uri="{BB962C8B-B14F-4D97-AF65-F5344CB8AC3E}">
        <p14:creationId xmlns:p14="http://schemas.microsoft.com/office/powerpoint/2010/main" val="3506221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F5C4-17D0-F8E6-0687-DB540F43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2571"/>
          </a:xfrm>
        </p:spPr>
        <p:txBody>
          <a:bodyPr/>
          <a:lstStyle/>
          <a:p>
            <a:r>
              <a:rPr lang="en-US" dirty="0"/>
              <a:t>Performance –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E6C6-EF53-FA56-DFC8-D2B908BE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7858"/>
            <a:ext cx="9905999" cy="42633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 LOCATION</a:t>
            </a:r>
          </a:p>
          <a:p>
            <a:pPr marL="0" indent="0">
              <a:buNone/>
            </a:pPr>
            <a:endParaRPr lang="en-US" b="0" i="0" dirty="0">
              <a:effectLst/>
              <a:latin typeface="Pragmatica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Pragmatica"/>
              </a:rPr>
              <a:t>The website under test was hosted in a data center located in Northern Germany. The tests were executed from</a:t>
            </a:r>
            <a:r>
              <a:rPr lang="en-US" dirty="0">
                <a:latin typeface="Pragmatica"/>
              </a:rPr>
              <a:t> </a:t>
            </a:r>
            <a:r>
              <a:rPr lang="en-US" b="0" i="0" dirty="0">
                <a:effectLst/>
                <a:latin typeface="Pragmatica"/>
              </a:rPr>
              <a:t>data centers of Hetzner Cloud (Virginia, US).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4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EE1E-687C-A473-21F6-FA5271EF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8092-B71E-A63D-EA9F-A882CC9B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HTTP (Hypertext Transfer Protocol) is an application layer protocol in the Internet protocol suite model for distributed, collaborative, hypermedia information systems</a:t>
            </a:r>
            <a:endParaRPr lang="he-IL" sz="3000" dirty="0"/>
          </a:p>
          <a:p>
            <a:r>
              <a:rPr lang="en-US" sz="3000" dirty="0"/>
              <a:t>HTTP is the foundation of data communication for the World Wide Web, where hypertext documents include hyperlinks to other resources that the user can easily access, for example by a mouse click or by tapping the screen in a web browser.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5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BF36-4798-4C28-B80F-C89AD308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3593"/>
          </a:xfrm>
        </p:spPr>
        <p:txBody>
          <a:bodyPr/>
          <a:lstStyle/>
          <a:p>
            <a:r>
              <a:rPr lang="en-US" dirty="0"/>
              <a:t>performance – 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2BC8-854C-0719-6BED-D187EB03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1008"/>
            <a:ext cx="9905999" cy="4240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results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Pragmatica"/>
              </a:rPr>
              <a:t>All values are given in seconds, and they are visualized using a </a:t>
            </a:r>
            <a:r>
              <a:rPr lang="en-US" b="0" i="0" u="sng" dirty="0">
                <a:effectLst/>
                <a:latin typeface="Pragmatica"/>
              </a:rPr>
              <a:t>violin type of plot</a:t>
            </a:r>
            <a:r>
              <a:rPr lang="en-US" b="0" i="0" dirty="0">
                <a:effectLst/>
                <a:latin typeface="Pragmatica"/>
              </a:rPr>
              <a:t> where the shape represents the actual distribution of download times data.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Pragmatica"/>
              </a:rPr>
              <a:t>90th percentile means that 10% of download times were slower than the value given.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Pragmatica"/>
              </a:rPr>
              <a:t>99th percentile means that 1% of download times were slower than the value given.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0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graph&#10;&#10;AI-generated content may be incorrect.">
            <a:extLst>
              <a:ext uri="{FF2B5EF4-FFF2-40B4-BE49-F238E27FC236}">
                <a16:creationId xmlns:a16="http://schemas.microsoft.com/office/drawing/2014/main" id="{01BA358A-D4D2-2B39-B1DB-43BAF7C22B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006997"/>
            <a:ext cx="5583478" cy="4750511"/>
          </a:xfrm>
        </p:spPr>
      </p:pic>
      <p:pic>
        <p:nvPicPr>
          <p:cNvPr id="12" name="Content Placeholder 11" descr="A table of numbers and text&#10;&#10;AI-generated content may be incorrect.">
            <a:extLst>
              <a:ext uri="{FF2B5EF4-FFF2-40B4-BE49-F238E27FC236}">
                <a16:creationId xmlns:a16="http://schemas.microsoft.com/office/drawing/2014/main" id="{5D3B1DB5-2687-5FED-21C8-E23F75B8B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2" y="2249488"/>
            <a:ext cx="3181648" cy="3541712"/>
          </a:xfrm>
        </p:spPr>
      </p:pic>
    </p:spTree>
    <p:extLst>
      <p:ext uri="{BB962C8B-B14F-4D97-AF65-F5344CB8AC3E}">
        <p14:creationId xmlns:p14="http://schemas.microsoft.com/office/powerpoint/2010/main" val="369278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A6C1-8864-5CCF-908E-093BAE10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17685"/>
          </a:xfrm>
        </p:spPr>
        <p:txBody>
          <a:bodyPr>
            <a:normAutofit/>
          </a:bodyPr>
          <a:lstStyle/>
          <a:p>
            <a:r>
              <a:rPr lang="en-US" sz="4000" dirty="0"/>
              <a:t>Lab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D2FC-D7ED-9BA8-B512-1E32F86D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2972"/>
            <a:ext cx="9905999" cy="3858229"/>
          </a:xfrm>
        </p:spPr>
        <p:txBody>
          <a:bodyPr/>
          <a:lstStyle/>
          <a:p>
            <a:r>
              <a:rPr lang="en-US" dirty="0"/>
              <a:t>The lab implements the HTTP/1.1, HTTP/2, and HTTP/3 protocols.</a:t>
            </a:r>
          </a:p>
          <a:p>
            <a:r>
              <a:rPr lang="en-US" dirty="0"/>
              <a:t>It demonstrates how the QUIC protocol works and how HTTP/3 solves the HTTP head-of-line blocking problem that exists in HTTP/2 and HTTP/1.1.</a:t>
            </a:r>
          </a:p>
          <a:p>
            <a:r>
              <a:rPr lang="en-US" dirty="0"/>
              <a:t>Additionally, the lab includes a section on SCTP to compare it with QUIC.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1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9543-8AA1-D5E2-3950-DD9E11EF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154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9821-ADF8-7018-CC0D-C3661BCA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2663"/>
            <a:ext cx="9905999" cy="44485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 – Wikipedia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HTTP/2 – Wikipedia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QUIC – Wikipedia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What is QUIC? Everything You Need to Know | </a:t>
            </a:r>
            <a:r>
              <a:rPr lang="en-US" dirty="0" err="1">
                <a:hlinkClick r:id="rId5"/>
              </a:rPr>
              <a:t>Auvik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HTTP/3 – Wikipedia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7"/>
              </a:rPr>
              <a:t>HTTP/3: An Introduction to the Next Generation Web Protocol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8"/>
              </a:rPr>
              <a:t>HTTP/3 - how it performs compared to HTTP/2?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64D3-A784-BC68-D054-6C5282AF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82" y="2493617"/>
            <a:ext cx="7157635" cy="147857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05215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047E-9CBE-B1EE-FDA3-EFD5EF4F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3593"/>
          </a:xfrm>
        </p:spPr>
        <p:txBody>
          <a:bodyPr>
            <a:normAutofit/>
          </a:bodyPr>
          <a:lstStyle/>
          <a:p>
            <a:r>
              <a:rPr lang="en-US" sz="4800" dirty="0"/>
              <a:t>HTTP/1.1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FED9-2A06-0B53-8848-D9953EFF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2111"/>
            <a:ext cx="9905999" cy="43790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HTTP/1 was finalized and fully documented (as version 1.0) in 1996. It evolved (as version 1.1) in 1997 and then its specifications were updated in 1999, 2014, and 2022. </a:t>
            </a:r>
          </a:p>
          <a:p>
            <a:r>
              <a:rPr lang="en-US" dirty="0"/>
              <a:t>Its secure variant, named HTTPS, is used by more than </a:t>
            </a:r>
            <a:r>
              <a:rPr lang="en-US" b="1" u="sng" dirty="0"/>
              <a:t>85% of websites</a:t>
            </a:r>
            <a:r>
              <a:rPr lang="en-US" dirty="0"/>
              <a:t>.</a:t>
            </a:r>
          </a:p>
          <a:p>
            <a:r>
              <a:rPr lang="en-US" dirty="0"/>
              <a:t>In HTTP/1.0 a </a:t>
            </a:r>
            <a:r>
              <a:rPr lang="en-US" b="1" dirty="0"/>
              <a:t>separate</a:t>
            </a:r>
            <a:r>
              <a:rPr lang="en-US" dirty="0"/>
              <a:t> TCP connection to the same server is made for every resource request. </a:t>
            </a:r>
          </a:p>
          <a:p>
            <a:r>
              <a:rPr lang="en-US" dirty="0"/>
              <a:t>In HTTP/1.1, a TCP connection can be reused to make multiple resource requests (i.e. HTML pages, frames, images, scripts, stylesheets, etc.). HTTP/1.1 communications therefore experience less latency as the establishment of TCP connections presents considerable overhead, especially under high traffic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4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B753-95D9-2AEE-3A35-713EA76C2F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1639" y="109839"/>
            <a:ext cx="7048983" cy="1834708"/>
          </a:xfrm>
        </p:spPr>
        <p:txBody>
          <a:bodyPr/>
          <a:lstStyle/>
          <a:p>
            <a:r>
              <a:rPr lang="en-US" dirty="0"/>
              <a:t>HTTP HEAD-OF-LINE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C871-A180-ECAD-8C05-DB1E659D1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968" y="1779826"/>
            <a:ext cx="9906000" cy="3541712"/>
          </a:xfrm>
        </p:spPr>
        <p:txBody>
          <a:bodyPr/>
          <a:lstStyle/>
          <a:p>
            <a:pPr fontAlgn="base"/>
            <a:r>
              <a:rPr lang="en-US" dirty="0">
                <a:latin typeface="-apple-system"/>
              </a:rPr>
              <a:t>Each </a:t>
            </a:r>
            <a:r>
              <a:rPr lang="en-US" b="0" i="0" dirty="0">
                <a:effectLst/>
                <a:latin typeface="-apple-system"/>
              </a:rPr>
              <a:t>browser/client has a limited number of connections to a server.</a:t>
            </a:r>
          </a:p>
          <a:p>
            <a:pPr fontAlgn="base"/>
            <a:r>
              <a:rPr lang="en-US" dirty="0">
                <a:latin typeface="-apple-system"/>
              </a:rPr>
              <a:t>New requests</a:t>
            </a:r>
            <a:r>
              <a:rPr lang="en-US" b="0" i="0" dirty="0">
                <a:effectLst/>
                <a:latin typeface="-apple-system"/>
              </a:rPr>
              <a:t> over one of those connections must wait for the ones to complete before it can fire it off. The head-of-line requests block the subsequent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84C41A-E326-D52F-7B4B-FCA4332E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20" y="525780"/>
            <a:ext cx="8880359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47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2755-A7DE-B997-1E49-F4009335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7295"/>
          </a:xfrm>
        </p:spPr>
        <p:txBody>
          <a:bodyPr>
            <a:normAutofit/>
          </a:bodyPr>
          <a:lstStyle/>
          <a:p>
            <a:r>
              <a:rPr lang="en-US" sz="4400" dirty="0"/>
              <a:t>http/2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35C7-DCB0-1D59-EA2D-71B8CEED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5813"/>
            <a:ext cx="9905999" cy="5023412"/>
          </a:xfrm>
        </p:spPr>
        <p:txBody>
          <a:bodyPr>
            <a:normAutofit/>
          </a:bodyPr>
          <a:lstStyle/>
          <a:p>
            <a:r>
              <a:rPr lang="en-US" dirty="0"/>
              <a:t>A revision of previous HTTP/1.1 </a:t>
            </a:r>
          </a:p>
          <a:p>
            <a:r>
              <a:rPr lang="en-US" dirty="0"/>
              <a:t>Maintains the same client–server model and the same protocol methods, but with these differences:</a:t>
            </a:r>
          </a:p>
          <a:p>
            <a:pPr lvl="1"/>
            <a:r>
              <a:rPr lang="en-US" dirty="0"/>
              <a:t>Compressed binary representation of metadata (HTTP headers) instead of a textual one; headers require much less space.</a:t>
            </a:r>
          </a:p>
          <a:p>
            <a:pPr lvl="1"/>
            <a:r>
              <a:rPr lang="en-US" dirty="0"/>
              <a:t>A single TCP connection (usually encrypted) per accessed server domain instead of 2 to 8 TCP/IP connections;</a:t>
            </a:r>
          </a:p>
          <a:p>
            <a:pPr lvl="1"/>
            <a:r>
              <a:rPr lang="en-US" b="1" dirty="0"/>
              <a:t>One or more bidirectional streams per TCP connection, in which HTTP requests and responses are broken down and transmitted in small packets to almost solve the problem of HOL (head-of-line) blocking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8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0E8E8-8658-8A7C-2790-727D5E4DB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A18-FB02-B175-6542-069C7AE4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7295"/>
          </a:xfrm>
        </p:spPr>
        <p:txBody>
          <a:bodyPr>
            <a:normAutofit/>
          </a:bodyPr>
          <a:lstStyle/>
          <a:p>
            <a:r>
              <a:rPr lang="en-US" sz="4400" dirty="0"/>
              <a:t>http/2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775C-59A0-183F-EE63-F78F6FD6A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5813"/>
            <a:ext cx="9905999" cy="502341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Add a push capability to allow server application to send data to clients whenever new data is available (without forcing clients to request periodically new data to server by using polling methods).</a:t>
            </a:r>
          </a:p>
          <a:p>
            <a:pPr lvl="1"/>
            <a:r>
              <a:rPr lang="en-US" dirty="0"/>
              <a:t> HTTP/2 communications therefore experience much less latency and, in most cases, even higher speeds than HTTP/1.1 communications.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7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65CC-158C-06A9-55E7-2AA91BFE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7058"/>
            <a:ext cx="9905998" cy="851467"/>
          </a:xfrm>
        </p:spPr>
        <p:txBody>
          <a:bodyPr>
            <a:normAutofit/>
          </a:bodyPr>
          <a:lstStyle/>
          <a:p>
            <a:r>
              <a:rPr lang="en-US" sz="4000" dirty="0"/>
              <a:t>http/2 main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4209-4D93-A2C1-1838-534AAE13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5684"/>
            <a:ext cx="9905999" cy="495367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 Most TCP flavors implemented nowadays ensure data integrity by requiring that packets be processed in order. </a:t>
            </a:r>
          </a:p>
          <a:p>
            <a:r>
              <a:rPr lang="en-US" b="0" i="0" dirty="0">
                <a:effectLst/>
                <a:latin typeface="Inter"/>
              </a:rPr>
              <a:t>Regardless of the TCP flavor, the application layer won't be able to read the results being transmitted until they are received in sequence. </a:t>
            </a:r>
          </a:p>
          <a:p>
            <a:r>
              <a:rPr lang="en-US" b="0" i="0" dirty="0">
                <a:effectLst/>
                <a:latin typeface="Inter"/>
              </a:rPr>
              <a:t>If a packet is lost, subsequent packets must wait until the missing packet is retransmitted and received. </a:t>
            </a:r>
          </a:p>
          <a:p>
            <a:r>
              <a:rPr lang="en-US" b="0" i="0" dirty="0">
                <a:effectLst/>
                <a:latin typeface="Inter"/>
              </a:rPr>
              <a:t>This causes delays and head-of-line blocking in multiplexed connections.</a:t>
            </a:r>
          </a:p>
          <a:p>
            <a:r>
              <a:rPr lang="en-US" b="0" i="0" dirty="0">
                <a:effectLst/>
                <a:latin typeface="Inter"/>
              </a:rPr>
              <a:t>Establishing a TCP connection requires a three- way handshake.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6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3DD5-CE20-D57D-4C88-F84FDDA1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5087"/>
          </a:xfrm>
        </p:spPr>
        <p:txBody>
          <a:bodyPr>
            <a:normAutofit/>
          </a:bodyPr>
          <a:lstStyle/>
          <a:p>
            <a:r>
              <a:rPr lang="en-US" sz="4400" dirty="0" err="1"/>
              <a:t>Quic</a:t>
            </a:r>
            <a:r>
              <a:rPr lang="en-US" sz="4400" dirty="0"/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1335-D539-5445-D5E1-8E441052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6755"/>
            <a:ext cx="9905999" cy="4147596"/>
          </a:xfrm>
        </p:spPr>
        <p:txBody>
          <a:bodyPr>
            <a:normAutofit/>
          </a:bodyPr>
          <a:lstStyle/>
          <a:p>
            <a:r>
              <a:rPr lang="en-US" dirty="0"/>
              <a:t>QUIC </a:t>
            </a:r>
            <a:r>
              <a:rPr lang="en-US" b="0" i="0" dirty="0">
                <a:effectLst/>
                <a:latin typeface="__font_298c2c"/>
              </a:rPr>
              <a:t>(Quick UDP Internet Connections)</a:t>
            </a:r>
            <a:r>
              <a:rPr lang="en-US" dirty="0"/>
              <a:t> is a general-purpose transport layer network protocol initially designed by Jim </a:t>
            </a:r>
            <a:r>
              <a:rPr lang="en-US" dirty="0" err="1"/>
              <a:t>Roskind</a:t>
            </a:r>
            <a:r>
              <a:rPr lang="en-US" dirty="0"/>
              <a:t> at Google. It was first implemented and deployed in 2012 and was publicly announced in 2013 as experimentation broadened.</a:t>
            </a:r>
          </a:p>
          <a:p>
            <a:r>
              <a:rPr lang="en-US" dirty="0"/>
              <a:t>QUIC improves performance of connection-oriented web applications that before QUIC used Transmission Control Protocol (TCP). It does this by establishing a number of multiplexed connections between two endpoints using User Datagram Protocol (UDP)</a:t>
            </a:r>
          </a:p>
        </p:txBody>
      </p:sp>
    </p:spTree>
    <p:extLst>
      <p:ext uri="{BB962C8B-B14F-4D97-AF65-F5344CB8AC3E}">
        <p14:creationId xmlns:p14="http://schemas.microsoft.com/office/powerpoint/2010/main" val="611442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</TotalTime>
  <Words>1385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__font_298c2c</vt:lpstr>
      <vt:lpstr>-apple-system</vt:lpstr>
      <vt:lpstr>Arial</vt:lpstr>
      <vt:lpstr>Inter</vt:lpstr>
      <vt:lpstr>Pragmatica</vt:lpstr>
      <vt:lpstr>Tw Cen MT</vt:lpstr>
      <vt:lpstr>Circuit</vt:lpstr>
      <vt:lpstr>HTTP/3 + QUIC</vt:lpstr>
      <vt:lpstr>overview</vt:lpstr>
      <vt:lpstr>HTTP/1.1</vt:lpstr>
      <vt:lpstr>HTTP HEAD-OF-LINE BLOCKING</vt:lpstr>
      <vt:lpstr>PowerPoint Presentation</vt:lpstr>
      <vt:lpstr>http/2</vt:lpstr>
      <vt:lpstr>http/2</vt:lpstr>
      <vt:lpstr>http/2 main disadvantages</vt:lpstr>
      <vt:lpstr>Quic protocol</vt:lpstr>
      <vt:lpstr>QUIC key features and aspects</vt:lpstr>
      <vt:lpstr>QUIC’S 0-rtt connection establishment</vt:lpstr>
      <vt:lpstr>Tcp + tls1.2 vs quic handshake</vt:lpstr>
      <vt:lpstr>http/3</vt:lpstr>
      <vt:lpstr>PowerPoint Presentation</vt:lpstr>
      <vt:lpstr>What make it difference from http/2?</vt:lpstr>
      <vt:lpstr>What are the benefits of http/3?</vt:lpstr>
      <vt:lpstr>PowerPoint Presentation</vt:lpstr>
      <vt:lpstr>performance</vt:lpstr>
      <vt:lpstr>Performance – continue…</vt:lpstr>
      <vt:lpstr>performance – continue…</vt:lpstr>
      <vt:lpstr>PowerPoint Presentation</vt:lpstr>
      <vt:lpstr>Lab objectives</vt:lpstr>
      <vt:lpstr>references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בר וורסולקר</dc:creator>
  <cp:lastModifiedBy>בר וורסולקר</cp:lastModifiedBy>
  <cp:revision>23</cp:revision>
  <dcterms:created xsi:type="dcterms:W3CDTF">2025-05-13T06:18:50Z</dcterms:created>
  <dcterms:modified xsi:type="dcterms:W3CDTF">2025-07-31T13:28:22Z</dcterms:modified>
</cp:coreProperties>
</file>