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8" r:id="rId1"/>
  </p:sldMasterIdLst>
  <p:sldIdLst>
    <p:sldId id="256" r:id="rId2"/>
    <p:sldId id="268" r:id="rId3"/>
    <p:sldId id="257" r:id="rId4"/>
    <p:sldId id="264" r:id="rId5"/>
    <p:sldId id="265" r:id="rId6"/>
    <p:sldId id="266" r:id="rId7"/>
    <p:sldId id="267" r:id="rId8"/>
    <p:sldId id="258" r:id="rId9"/>
    <p:sldId id="259" r:id="rId10"/>
    <p:sldId id="260" r:id="rId11"/>
    <p:sldId id="261" r:id="rId12"/>
    <p:sldId id="262" r:id="rId13"/>
    <p:sldId id="263"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9232D"/>
    <a:srgbClr val="1DA6D5"/>
    <a:srgbClr val="2992B7"/>
    <a:srgbClr val="246A9C"/>
    <a:srgbClr val="3076A4"/>
    <a:srgbClr val="64CAE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5" autoAdjust="0"/>
    <p:restoredTop sz="94660"/>
  </p:normalViewPr>
  <p:slideViewPr>
    <p:cSldViewPr snapToGrid="0">
      <p:cViewPr varScale="1">
        <p:scale>
          <a:sx n="85" d="100"/>
          <a:sy n="85" d="100"/>
        </p:scale>
        <p:origin x="96" y="2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8/4/2023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7837454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smtClean="0"/>
              <a:t>8/4/2023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7876373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smtClean="0"/>
              <a:t>8/4/2023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5428705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smtClean="0"/>
              <a:t>8/4/2023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42931846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smtClean="0"/>
              <a:t>8/4/2023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97568119"/>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smtClean="0"/>
              <a:t>8/4/2023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198104450"/>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8/4/2023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4554845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8/4/2023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8849604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8/4/2023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1286349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smtClean="0"/>
              <a:t>8/4/2023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6660264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509A250-FF31-4206-8172-F9D3106AACB1}" type="datetimeFigureOut">
              <a:rPr lang="en-US" smtClean="0"/>
              <a:t>8/4/2023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3066913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509A250-FF31-4206-8172-F9D3106AACB1}" type="datetimeFigureOut">
              <a:rPr lang="en-US" smtClean="0"/>
              <a:t>8/4/2023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4138089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509A250-FF31-4206-8172-F9D3106AACB1}" type="datetimeFigureOut">
              <a:rPr lang="en-US" smtClean="0"/>
              <a:t>8/4/2023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6041909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09A250-FF31-4206-8172-F9D3106AACB1}" type="datetimeFigureOut">
              <a:rPr lang="en-US" smtClean="0"/>
              <a:t>8/4/2023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2605909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8/4/2023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1730584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
        <p:nvSpPr>
          <p:cNvPr id="5" name="Date Placeholder 4"/>
          <p:cNvSpPr>
            <a:spLocks noGrp="1"/>
          </p:cNvSpPr>
          <p:nvPr>
            <p:ph type="dt" sz="half" idx="10"/>
          </p:nvPr>
        </p:nvSpPr>
        <p:spPr/>
        <p:txBody>
          <a:bodyPr/>
          <a:lstStyle/>
          <a:p>
            <a:fld id="{4509A250-FF31-4206-8172-F9D3106AACB1}" type="datetimeFigureOut">
              <a:rPr lang="en-US" smtClean="0"/>
              <a:t>8/4/2023</a:t>
            </a:fld>
            <a:endParaRPr lang="en-US" dirty="0"/>
          </a:p>
        </p:txBody>
      </p:sp>
    </p:spTree>
    <p:extLst>
      <p:ext uri="{BB962C8B-B14F-4D97-AF65-F5344CB8AC3E}">
        <p14:creationId xmlns:p14="http://schemas.microsoft.com/office/powerpoint/2010/main" val="32283582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509A250-FF31-4206-8172-F9D3106AACB1}" type="datetimeFigureOut">
              <a:rPr lang="en-US" smtClean="0"/>
              <a:t>8/4/2023</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122071078"/>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 id="2147483700" r:id="rId12"/>
    <p:sldLayoutId id="2147483701" r:id="rId13"/>
    <p:sldLayoutId id="2147483702" r:id="rId14"/>
    <p:sldLayoutId id="2147483703" r:id="rId15"/>
    <p:sldLayoutId id="2147483704" r:id="rId16"/>
  </p:sldLayoutIdLst>
  <p:hf sldNum="0" hdr="0" ftr="0" dt="0"/>
  <p:txStyles>
    <p:titleStyle>
      <a:lvl1pPr algn="l" defTabSz="457200" rtl="1" eaLnBrk="1" latinLnBrk="0" hangingPunct="1">
        <a:spcBef>
          <a:spcPct val="0"/>
        </a:spcBef>
        <a:buNone/>
        <a:defRPr sz="3600" kern="1200">
          <a:solidFill>
            <a:schemeClr val="accent1"/>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p:titleStyle>
    <p:bodyStyle>
      <a:lvl1pPr marL="342900" indent="-342900" algn="r" defTabSz="457200" rtl="1"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r" defTabSz="457200" rtl="1"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r" defTabSz="457200" rtl="1"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r" defTabSz="457200" rtl="1" eaLnBrk="1" latinLnBrk="0" hangingPunct="1">
        <a:defRPr sz="1800" kern="1200">
          <a:solidFill>
            <a:schemeClr val="tx1"/>
          </a:solidFill>
          <a:latin typeface="+mn-lt"/>
          <a:ea typeface="+mn-ea"/>
          <a:cs typeface="+mn-cs"/>
        </a:defRPr>
      </a:lvl1pPr>
      <a:lvl2pPr marL="457200" algn="r" defTabSz="457200" rtl="1" eaLnBrk="1" latinLnBrk="0" hangingPunct="1">
        <a:defRPr sz="1800" kern="1200">
          <a:solidFill>
            <a:schemeClr val="tx1"/>
          </a:solidFill>
          <a:latin typeface="+mn-lt"/>
          <a:ea typeface="+mn-ea"/>
          <a:cs typeface="+mn-cs"/>
        </a:defRPr>
      </a:lvl2pPr>
      <a:lvl3pPr marL="914400" algn="r" defTabSz="457200" rtl="1" eaLnBrk="1" latinLnBrk="0" hangingPunct="1">
        <a:defRPr sz="1800" kern="1200">
          <a:solidFill>
            <a:schemeClr val="tx1"/>
          </a:solidFill>
          <a:latin typeface="+mn-lt"/>
          <a:ea typeface="+mn-ea"/>
          <a:cs typeface="+mn-cs"/>
        </a:defRPr>
      </a:lvl3pPr>
      <a:lvl4pPr marL="1371600" algn="r" defTabSz="457200" rtl="1" eaLnBrk="1" latinLnBrk="0" hangingPunct="1">
        <a:defRPr sz="1800" kern="1200">
          <a:solidFill>
            <a:schemeClr val="tx1"/>
          </a:solidFill>
          <a:latin typeface="+mn-lt"/>
          <a:ea typeface="+mn-ea"/>
          <a:cs typeface="+mn-cs"/>
        </a:defRPr>
      </a:lvl4pPr>
      <a:lvl5pPr marL="1828800" algn="r" defTabSz="457200" rtl="1" eaLnBrk="1" latinLnBrk="0" hangingPunct="1">
        <a:defRPr sz="1800" kern="1200">
          <a:solidFill>
            <a:schemeClr val="tx1"/>
          </a:solidFill>
          <a:latin typeface="+mn-lt"/>
          <a:ea typeface="+mn-ea"/>
          <a:cs typeface="+mn-cs"/>
        </a:defRPr>
      </a:lvl5pPr>
      <a:lvl6pPr marL="2286000" algn="r" defTabSz="457200" rtl="1" eaLnBrk="1" latinLnBrk="0" hangingPunct="1">
        <a:defRPr sz="1800" kern="1200">
          <a:solidFill>
            <a:schemeClr val="tx1"/>
          </a:solidFill>
          <a:latin typeface="+mn-lt"/>
          <a:ea typeface="+mn-ea"/>
          <a:cs typeface="+mn-cs"/>
        </a:defRPr>
      </a:lvl6pPr>
      <a:lvl7pPr marL="2743200" algn="r" defTabSz="457200" rtl="1" eaLnBrk="1" latinLnBrk="0" hangingPunct="1">
        <a:defRPr sz="1800" kern="1200">
          <a:solidFill>
            <a:schemeClr val="tx1"/>
          </a:solidFill>
          <a:latin typeface="+mn-lt"/>
          <a:ea typeface="+mn-ea"/>
          <a:cs typeface="+mn-cs"/>
        </a:defRPr>
      </a:lvl7pPr>
      <a:lvl8pPr marL="3200400" algn="r" defTabSz="457200" rtl="1" eaLnBrk="1" latinLnBrk="0" hangingPunct="1">
        <a:defRPr sz="1800" kern="1200">
          <a:solidFill>
            <a:schemeClr val="tx1"/>
          </a:solidFill>
          <a:latin typeface="+mn-lt"/>
          <a:ea typeface="+mn-ea"/>
          <a:cs typeface="+mn-cs"/>
        </a:defRPr>
      </a:lvl8pPr>
      <a:lvl9pPr marL="3657600" algn="r" defTabSz="4572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businessinsider.com/amazon-reviews-greatly-impact-online-shopping-sales-2017-3"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hyperlink" Target="https://www.brightlocal.com/research/local-consumer-review-survey/"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amzscout.net/blog/amazon-reviews-importance-and-impact/#:~:text=An%20item%20with%20one%20review,reviews%20increase%20sales%20by%2020%25."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9232D"/>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lvl="0" algn="ctr"/>
            <a:r>
              <a:rPr lang="ar-JO" altLang="ar-JO" sz="4400" b="1" dirty="0">
                <a:solidFill>
                  <a:srgbClr val="2992B7"/>
                </a:solidFill>
                <a:latin typeface="Inter"/>
              </a:rPr>
              <a:t>Amazon Fine Food Reviews</a:t>
            </a:r>
            <a:r>
              <a:rPr lang="ar-JO" altLang="ar-JO" b="1" dirty="0">
                <a:solidFill>
                  <a:srgbClr val="2992B7"/>
                </a:solidFill>
                <a:latin typeface="Inter"/>
              </a:rPr>
              <a:t/>
            </a:r>
            <a:br>
              <a:rPr lang="ar-JO" altLang="ar-JO" b="1" dirty="0">
                <a:solidFill>
                  <a:srgbClr val="2992B7"/>
                </a:solidFill>
                <a:latin typeface="Inter"/>
              </a:rPr>
            </a:br>
            <a:r>
              <a:rPr lang="en-US" altLang="ar-JO" b="1" dirty="0">
                <a:solidFill>
                  <a:srgbClr val="2992B7"/>
                </a:solidFill>
                <a:latin typeface="Inter"/>
              </a:rPr>
              <a:t>classification</a:t>
            </a:r>
            <a:endParaRPr lang="ar-JO" dirty="0">
              <a:solidFill>
                <a:srgbClr val="2992B7"/>
              </a:solidFill>
            </a:endParaRPr>
          </a:p>
        </p:txBody>
      </p:sp>
      <p:sp>
        <p:nvSpPr>
          <p:cNvPr id="3" name="Subtitle 2"/>
          <p:cNvSpPr>
            <a:spLocks noGrp="1"/>
          </p:cNvSpPr>
          <p:nvPr>
            <p:ph type="subTitle" idx="1"/>
          </p:nvPr>
        </p:nvSpPr>
        <p:spPr/>
        <p:txBody>
          <a:bodyPr>
            <a:normAutofit lnSpcReduction="10000"/>
          </a:bodyPr>
          <a:lstStyle/>
          <a:p>
            <a:pPr algn="l"/>
            <a:endParaRPr lang="en-US" dirty="0" smtClean="0">
              <a:solidFill>
                <a:srgbClr val="2992B7"/>
              </a:solidFill>
            </a:endParaRPr>
          </a:p>
          <a:p>
            <a:pPr algn="l"/>
            <a:endParaRPr lang="en-US" dirty="0">
              <a:solidFill>
                <a:srgbClr val="2992B7"/>
              </a:solidFill>
            </a:endParaRPr>
          </a:p>
          <a:p>
            <a:pPr algn="l"/>
            <a:r>
              <a:rPr lang="en-US" dirty="0" smtClean="0">
                <a:solidFill>
                  <a:srgbClr val="2992B7"/>
                </a:solidFill>
              </a:rPr>
              <a:t>- Al Baraa Ibrahim Melhem</a:t>
            </a:r>
            <a:endParaRPr lang="ar-JO" dirty="0">
              <a:solidFill>
                <a:srgbClr val="2992B7"/>
              </a:solidFill>
            </a:endParaRPr>
          </a:p>
        </p:txBody>
      </p:sp>
      <p:sp>
        <p:nvSpPr>
          <p:cNvPr id="6" name="Rectangle 3"/>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ar-JO" altLang="ar-JO"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0643913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rgbClr val="3076A4"/>
                </a:solidFill>
              </a:rPr>
              <a:t>NLP pipeline</a:t>
            </a:r>
            <a:endParaRPr lang="ar-JO" dirty="0">
              <a:solidFill>
                <a:srgbClr val="3076A4"/>
              </a:solidFill>
            </a:endParaRPr>
          </a:p>
        </p:txBody>
      </p:sp>
      <p:sp>
        <p:nvSpPr>
          <p:cNvPr id="3" name="Content Placeholder 2"/>
          <p:cNvSpPr>
            <a:spLocks noGrp="1"/>
          </p:cNvSpPr>
          <p:nvPr>
            <p:ph idx="1"/>
          </p:nvPr>
        </p:nvSpPr>
        <p:spPr/>
        <p:txBody>
          <a:bodyPr>
            <a:normAutofit/>
          </a:bodyPr>
          <a:lstStyle/>
          <a:p>
            <a:pPr marL="0" indent="0">
              <a:buNone/>
            </a:pPr>
            <a:r>
              <a:rPr lang="en-US" sz="500" dirty="0" smtClean="0"/>
              <a:t> </a:t>
            </a:r>
            <a:endParaRPr lang="ar-JO" sz="500" dirty="0"/>
          </a:p>
        </p:txBody>
      </p:sp>
      <p:sp>
        <p:nvSpPr>
          <p:cNvPr id="5" name="Right Arrow 4"/>
          <p:cNvSpPr/>
          <p:nvPr/>
        </p:nvSpPr>
        <p:spPr>
          <a:xfrm>
            <a:off x="2762250" y="2743200"/>
            <a:ext cx="790575" cy="114300"/>
          </a:xfrm>
          <a:prstGeom prst="rightArrow">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1295400" y="2495550"/>
            <a:ext cx="1238250" cy="590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pPr algn="ctr"/>
            <a:r>
              <a:rPr lang="en-US" sz="1400" dirty="0" smtClean="0">
                <a:solidFill>
                  <a:schemeClr val="tx1"/>
                </a:solidFill>
              </a:rPr>
              <a:t>text</a:t>
            </a:r>
            <a:endParaRPr lang="ar-JO" sz="1400" dirty="0">
              <a:solidFill>
                <a:schemeClr val="tx1"/>
              </a:solidFill>
            </a:endParaRPr>
          </a:p>
          <a:p>
            <a:pPr algn="ctr"/>
            <a:endParaRPr lang="en-US" dirty="0"/>
          </a:p>
        </p:txBody>
      </p:sp>
      <p:sp>
        <p:nvSpPr>
          <p:cNvPr id="10" name="Rectangle 9"/>
          <p:cNvSpPr/>
          <p:nvPr/>
        </p:nvSpPr>
        <p:spPr>
          <a:xfrm>
            <a:off x="3781425" y="2495550"/>
            <a:ext cx="1238250" cy="590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pPr algn="ctr"/>
            <a:r>
              <a:rPr lang="en-US" sz="1400" dirty="0" smtClean="0">
                <a:solidFill>
                  <a:schemeClr val="tx1"/>
                </a:solidFill>
              </a:rPr>
              <a:t>text </a:t>
            </a:r>
            <a:r>
              <a:rPr lang="en-US" sz="1400" dirty="0">
                <a:solidFill>
                  <a:schemeClr val="tx1"/>
                </a:solidFill>
              </a:rPr>
              <a:t>cleaning</a:t>
            </a:r>
            <a:endParaRPr lang="ar-JO" sz="1400" dirty="0">
              <a:solidFill>
                <a:schemeClr val="tx1"/>
              </a:solidFill>
            </a:endParaRPr>
          </a:p>
          <a:p>
            <a:pPr algn="ctr"/>
            <a:endParaRPr lang="en-US" dirty="0"/>
          </a:p>
        </p:txBody>
      </p:sp>
      <p:cxnSp>
        <p:nvCxnSpPr>
          <p:cNvPr id="46" name="Straight Arrow Connector 45"/>
          <p:cNvCxnSpPr/>
          <p:nvPr/>
        </p:nvCxnSpPr>
        <p:spPr>
          <a:xfrm flipH="1">
            <a:off x="4400550" y="3095030"/>
            <a:ext cx="2382" cy="10864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4402931" y="3086100"/>
            <a:ext cx="616744" cy="10148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flipH="1">
            <a:off x="3737811" y="3096219"/>
            <a:ext cx="657982" cy="10047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p:nvPr/>
        </p:nvCxnSpPr>
        <p:spPr>
          <a:xfrm flipH="1">
            <a:off x="3339704" y="3096531"/>
            <a:ext cx="1056087" cy="3991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p:nvPr/>
        </p:nvCxnSpPr>
        <p:spPr>
          <a:xfrm>
            <a:off x="4402932" y="3095030"/>
            <a:ext cx="1015735" cy="3906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6" name="Rectangle 65"/>
          <p:cNvSpPr/>
          <p:nvPr/>
        </p:nvSpPr>
        <p:spPr>
          <a:xfrm>
            <a:off x="5381627" y="3589865"/>
            <a:ext cx="587022" cy="228247"/>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t>Text </a:t>
            </a:r>
            <a:endParaRPr lang="en-US" sz="700" dirty="0" smtClean="0"/>
          </a:p>
          <a:p>
            <a:pPr algn="ctr"/>
            <a:endParaRPr lang="en-US" sz="700" dirty="0"/>
          </a:p>
          <a:p>
            <a:pPr algn="ctr"/>
            <a:endParaRPr lang="en-US" sz="500" dirty="0" smtClean="0"/>
          </a:p>
          <a:p>
            <a:pPr algn="ctr"/>
            <a:r>
              <a:rPr lang="en-US" sz="500" dirty="0" smtClean="0"/>
              <a:t>normalization</a:t>
            </a:r>
            <a:endParaRPr lang="ar-JO" sz="500" dirty="0"/>
          </a:p>
          <a:p>
            <a:pPr algn="ctr"/>
            <a:endParaRPr lang="en-US" dirty="0"/>
          </a:p>
        </p:txBody>
      </p:sp>
      <p:sp>
        <p:nvSpPr>
          <p:cNvPr id="67" name="Rectangle 66"/>
          <p:cNvSpPr/>
          <p:nvPr/>
        </p:nvSpPr>
        <p:spPr>
          <a:xfrm>
            <a:off x="3197868" y="4181475"/>
            <a:ext cx="587022" cy="228247"/>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t>R</a:t>
            </a:r>
          </a:p>
          <a:p>
            <a:pPr algn="ctr"/>
            <a:endParaRPr lang="en-US" sz="800" dirty="0"/>
          </a:p>
          <a:p>
            <a:pPr algn="ctr"/>
            <a:r>
              <a:rPr lang="en-US" sz="500" dirty="0" smtClean="0"/>
              <a:t>remove </a:t>
            </a:r>
            <a:r>
              <a:rPr lang="en-US" sz="500" dirty="0"/>
              <a:t>special characters</a:t>
            </a:r>
            <a:endParaRPr lang="ar-JO" sz="500" dirty="0"/>
          </a:p>
          <a:p>
            <a:pPr algn="ctr"/>
            <a:endParaRPr lang="en-US" dirty="0"/>
          </a:p>
        </p:txBody>
      </p:sp>
      <p:sp>
        <p:nvSpPr>
          <p:cNvPr id="68" name="Rectangle 67"/>
          <p:cNvSpPr/>
          <p:nvPr/>
        </p:nvSpPr>
        <p:spPr>
          <a:xfrm>
            <a:off x="4102279" y="4374511"/>
            <a:ext cx="587022" cy="228247"/>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smtClean="0"/>
          </a:p>
          <a:p>
            <a:pPr algn="ctr"/>
            <a:endParaRPr lang="en-US" sz="800" dirty="0"/>
          </a:p>
          <a:p>
            <a:pPr algn="ctr"/>
            <a:r>
              <a:rPr lang="en-US" sz="500" dirty="0" smtClean="0"/>
              <a:t>Remove emojis</a:t>
            </a:r>
            <a:endParaRPr lang="ar-JO" sz="500" dirty="0"/>
          </a:p>
          <a:p>
            <a:pPr algn="ctr"/>
            <a:endParaRPr lang="en-US" dirty="0"/>
          </a:p>
        </p:txBody>
      </p:sp>
      <p:sp>
        <p:nvSpPr>
          <p:cNvPr id="69" name="Rectangle 68"/>
          <p:cNvSpPr/>
          <p:nvPr/>
        </p:nvSpPr>
        <p:spPr>
          <a:xfrm>
            <a:off x="5065671" y="4184319"/>
            <a:ext cx="587022" cy="228247"/>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p>
          <a:p>
            <a:pPr algn="ctr"/>
            <a:endParaRPr lang="en-US" sz="500" dirty="0" smtClean="0"/>
          </a:p>
          <a:p>
            <a:pPr algn="ctr"/>
            <a:endParaRPr lang="en-US" sz="500" dirty="0" smtClean="0"/>
          </a:p>
          <a:p>
            <a:pPr algn="ctr"/>
            <a:r>
              <a:rPr lang="en-US" sz="500" dirty="0" smtClean="0"/>
              <a:t>remove</a:t>
            </a:r>
            <a:endParaRPr lang="en-US" sz="500" dirty="0"/>
          </a:p>
          <a:p>
            <a:pPr algn="ctr"/>
            <a:r>
              <a:rPr lang="en-US" sz="500" dirty="0" smtClean="0"/>
              <a:t>stopwords</a:t>
            </a:r>
            <a:endParaRPr lang="ar-JO" sz="500" dirty="0"/>
          </a:p>
          <a:p>
            <a:pPr algn="ctr"/>
            <a:endParaRPr lang="en-US" dirty="0"/>
          </a:p>
        </p:txBody>
      </p:sp>
      <p:sp>
        <p:nvSpPr>
          <p:cNvPr id="76" name="Rectangle 75"/>
          <p:cNvSpPr/>
          <p:nvPr/>
        </p:nvSpPr>
        <p:spPr>
          <a:xfrm>
            <a:off x="2751797" y="3588137"/>
            <a:ext cx="587022" cy="228247"/>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dirty="0" smtClean="0"/>
              <a:t>Rem</a:t>
            </a:r>
          </a:p>
          <a:p>
            <a:pPr algn="ctr"/>
            <a:endParaRPr lang="en-US" sz="500" dirty="0"/>
          </a:p>
          <a:p>
            <a:pPr algn="ctr"/>
            <a:endParaRPr lang="en-US" sz="500" dirty="0" smtClean="0"/>
          </a:p>
          <a:p>
            <a:pPr algn="ctr"/>
            <a:endParaRPr lang="en-US" sz="500" dirty="0" smtClean="0"/>
          </a:p>
          <a:p>
            <a:pPr algn="ctr"/>
            <a:r>
              <a:rPr lang="en-US" sz="500" dirty="0" smtClean="0"/>
              <a:t>remove </a:t>
            </a:r>
            <a:r>
              <a:rPr lang="en-US" sz="500" dirty="0"/>
              <a:t>html tags</a:t>
            </a:r>
            <a:endParaRPr lang="ar-JO" sz="500" dirty="0"/>
          </a:p>
          <a:p>
            <a:pPr algn="ctr"/>
            <a:endParaRPr lang="en-US" dirty="0"/>
          </a:p>
        </p:txBody>
      </p:sp>
      <p:cxnSp>
        <p:nvCxnSpPr>
          <p:cNvPr id="79" name="Straight Arrow Connector 78"/>
          <p:cNvCxnSpPr/>
          <p:nvPr/>
        </p:nvCxnSpPr>
        <p:spPr>
          <a:xfrm>
            <a:off x="4398791" y="3093430"/>
            <a:ext cx="1253902" cy="1640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p:nvPr/>
        </p:nvCxnSpPr>
        <p:spPr>
          <a:xfrm flipH="1">
            <a:off x="3282950" y="3091830"/>
            <a:ext cx="1114084" cy="1072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4" name="Rectangle 83"/>
          <p:cNvSpPr/>
          <p:nvPr/>
        </p:nvSpPr>
        <p:spPr>
          <a:xfrm>
            <a:off x="5829915" y="3161372"/>
            <a:ext cx="587022" cy="228247"/>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t>Text </a:t>
            </a:r>
            <a:endParaRPr lang="en-US" sz="700" dirty="0" smtClean="0"/>
          </a:p>
          <a:p>
            <a:pPr algn="ctr"/>
            <a:endParaRPr lang="en-US" sz="700" dirty="0"/>
          </a:p>
          <a:p>
            <a:pPr algn="ctr"/>
            <a:endParaRPr lang="en-US" sz="500" dirty="0" smtClean="0"/>
          </a:p>
          <a:p>
            <a:pPr algn="ctr"/>
            <a:r>
              <a:rPr lang="en-US" sz="500" dirty="0" smtClean="0"/>
              <a:t>Remove puncts</a:t>
            </a:r>
            <a:endParaRPr lang="ar-JO" sz="500" dirty="0"/>
          </a:p>
          <a:p>
            <a:pPr algn="ctr"/>
            <a:endParaRPr lang="en-US" dirty="0"/>
          </a:p>
        </p:txBody>
      </p:sp>
      <p:sp>
        <p:nvSpPr>
          <p:cNvPr id="85" name="Rectangle 84"/>
          <p:cNvSpPr/>
          <p:nvPr/>
        </p:nvSpPr>
        <p:spPr>
          <a:xfrm>
            <a:off x="2580523" y="3181984"/>
            <a:ext cx="587022" cy="228247"/>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dirty="0" smtClean="0"/>
              <a:t> Fix contractions</a:t>
            </a:r>
            <a:endParaRPr lang="en-US" sz="500" dirty="0"/>
          </a:p>
        </p:txBody>
      </p:sp>
      <p:sp>
        <p:nvSpPr>
          <p:cNvPr id="90" name="Right Arrow 89"/>
          <p:cNvSpPr/>
          <p:nvPr/>
        </p:nvSpPr>
        <p:spPr>
          <a:xfrm>
            <a:off x="5248275" y="2748941"/>
            <a:ext cx="1501775" cy="114300"/>
          </a:xfrm>
          <a:prstGeom prst="rightArrow">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ectangle 90"/>
          <p:cNvSpPr/>
          <p:nvPr/>
        </p:nvSpPr>
        <p:spPr>
          <a:xfrm>
            <a:off x="6978650" y="2495550"/>
            <a:ext cx="1238250" cy="590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POS </a:t>
            </a:r>
            <a:r>
              <a:rPr lang="en-US" sz="1400" dirty="0">
                <a:solidFill>
                  <a:schemeClr val="tx1"/>
                </a:solidFill>
              </a:rPr>
              <a:t>tagging</a:t>
            </a:r>
          </a:p>
        </p:txBody>
      </p:sp>
      <p:sp>
        <p:nvSpPr>
          <p:cNvPr id="92" name="Right Arrow 91"/>
          <p:cNvSpPr/>
          <p:nvPr/>
        </p:nvSpPr>
        <p:spPr>
          <a:xfrm rot="5400000">
            <a:off x="7259637" y="3654427"/>
            <a:ext cx="790575" cy="114300"/>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ectangle 92"/>
          <p:cNvSpPr/>
          <p:nvPr/>
        </p:nvSpPr>
        <p:spPr>
          <a:xfrm>
            <a:off x="7035799" y="4334674"/>
            <a:ext cx="1238250" cy="590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lemmatization</a:t>
            </a:r>
            <a:endParaRPr lang="en-US" sz="1200" dirty="0">
              <a:solidFill>
                <a:schemeClr val="tx1"/>
              </a:solidFill>
            </a:endParaRPr>
          </a:p>
        </p:txBody>
      </p:sp>
      <p:sp>
        <p:nvSpPr>
          <p:cNvPr id="94" name="Right Arrow 93"/>
          <p:cNvSpPr/>
          <p:nvPr/>
        </p:nvSpPr>
        <p:spPr>
          <a:xfrm rot="5400000">
            <a:off x="7259636" y="5426143"/>
            <a:ext cx="790575" cy="114300"/>
          </a:xfrm>
          <a:prstGeom prst="rightArrow">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Rectangle 94"/>
          <p:cNvSpPr/>
          <p:nvPr/>
        </p:nvSpPr>
        <p:spPr>
          <a:xfrm>
            <a:off x="7035799" y="6041362"/>
            <a:ext cx="1238250" cy="590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Clean text</a:t>
            </a:r>
            <a:endParaRPr lang="en-US" sz="1200" dirty="0">
              <a:solidFill>
                <a:schemeClr val="tx1"/>
              </a:solidFill>
            </a:endParaRPr>
          </a:p>
        </p:txBody>
      </p:sp>
    </p:spTree>
    <p:extLst>
      <p:ext uri="{BB962C8B-B14F-4D97-AF65-F5344CB8AC3E}">
        <p14:creationId xmlns:p14="http://schemas.microsoft.com/office/powerpoint/2010/main" val="412429722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rgbClr val="3076A4"/>
                </a:solidFill>
              </a:rPr>
              <a:t>Deep Learning </a:t>
            </a:r>
            <a:r>
              <a:rPr lang="en-US" dirty="0" smtClean="0">
                <a:solidFill>
                  <a:srgbClr val="3076A4"/>
                </a:solidFill>
              </a:rPr>
              <a:t>Model</a:t>
            </a:r>
            <a:endParaRPr lang="en-US" dirty="0">
              <a:solidFill>
                <a:srgbClr val="3076A4"/>
              </a:solidFill>
            </a:endParaRPr>
          </a:p>
        </p:txBody>
      </p:sp>
      <p:sp>
        <p:nvSpPr>
          <p:cNvPr id="3" name="Content Placeholder 2"/>
          <p:cNvSpPr>
            <a:spLocks noGrp="1"/>
          </p:cNvSpPr>
          <p:nvPr>
            <p:ph idx="1"/>
          </p:nvPr>
        </p:nvSpPr>
        <p:spPr/>
        <p:txBody>
          <a:bodyPr/>
          <a:lstStyle/>
          <a:p>
            <a:pPr marL="0" indent="0" algn="l">
              <a:buNone/>
            </a:pPr>
            <a:r>
              <a:rPr lang="en-US" dirty="0"/>
              <a:t>The deep learning model is built using </a:t>
            </a:r>
            <a:r>
              <a:rPr lang="en-US" dirty="0" smtClean="0"/>
              <a:t>Keras.</a:t>
            </a:r>
            <a:endParaRPr lang="en-US" dirty="0"/>
          </a:p>
          <a:p>
            <a:pPr algn="l"/>
            <a:r>
              <a:rPr lang="en-US" dirty="0"/>
              <a:t>The model architecture consists of an Embedding layer</a:t>
            </a:r>
            <a:r>
              <a:rPr lang="en-US" dirty="0" smtClean="0"/>
              <a:t>, </a:t>
            </a:r>
            <a:r>
              <a:rPr lang="en-US" dirty="0"/>
              <a:t>an LSTM layer, and a Dense </a:t>
            </a:r>
            <a:r>
              <a:rPr lang="en-US" dirty="0" smtClean="0"/>
              <a:t>layer:</a:t>
            </a:r>
            <a:endParaRPr lang="en-US" dirty="0"/>
          </a:p>
          <a:p>
            <a:pPr marL="0" indent="0" algn="l">
              <a:buNone/>
            </a:pPr>
            <a:r>
              <a:rPr lang="en-US" sz="1400" dirty="0"/>
              <a:t>Embedding Layer: It converts tokenized words into dense word embeddings.</a:t>
            </a:r>
          </a:p>
          <a:p>
            <a:pPr marL="0" indent="0" algn="l">
              <a:buNone/>
            </a:pPr>
            <a:r>
              <a:rPr lang="en-US" sz="1400" dirty="0"/>
              <a:t>LSTM Layer: It processes the sequential text data and captures long-term dependencies</a:t>
            </a:r>
            <a:r>
              <a:rPr lang="en-US" sz="1400" dirty="0" smtClean="0"/>
              <a:t>.</a:t>
            </a:r>
          </a:p>
          <a:p>
            <a:pPr marL="0" indent="0" algn="l">
              <a:buNone/>
            </a:pPr>
            <a:endParaRPr lang="en-US" sz="1400" dirty="0"/>
          </a:p>
          <a:p>
            <a:pPr algn="l"/>
            <a:r>
              <a:rPr lang="en-US" dirty="0"/>
              <a:t>The model is compiled with the mean squared error </a:t>
            </a:r>
            <a:r>
              <a:rPr lang="en-US" dirty="0" smtClean="0"/>
              <a:t>(“MSE”) </a:t>
            </a:r>
            <a:r>
              <a:rPr lang="en-US" dirty="0"/>
              <a:t>loss function </a:t>
            </a:r>
            <a:r>
              <a:rPr lang="en-US" dirty="0" smtClean="0"/>
              <a:t> </a:t>
            </a:r>
          </a:p>
          <a:p>
            <a:pPr marL="0" indent="0" algn="l">
              <a:buNone/>
            </a:pPr>
            <a:r>
              <a:rPr lang="en-US" dirty="0" smtClean="0"/>
              <a:t>, and </a:t>
            </a:r>
            <a:r>
              <a:rPr lang="en-US" dirty="0"/>
              <a:t>the Adam optimizer for training.</a:t>
            </a:r>
          </a:p>
        </p:txBody>
      </p:sp>
    </p:spTree>
    <p:extLst>
      <p:ext uri="{BB962C8B-B14F-4D97-AF65-F5344CB8AC3E}">
        <p14:creationId xmlns:p14="http://schemas.microsoft.com/office/powerpoint/2010/main" val="74726072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rgbClr val="3076A4"/>
                </a:solidFill>
              </a:rPr>
              <a:t> </a:t>
            </a:r>
            <a:r>
              <a:rPr lang="en-US" b="1" dirty="0" smtClean="0">
                <a:solidFill>
                  <a:srgbClr val="3076A4"/>
                </a:solidFill>
              </a:rPr>
              <a:t>TextCleaner class</a:t>
            </a:r>
            <a:endParaRPr lang="en-US" dirty="0">
              <a:solidFill>
                <a:srgbClr val="3076A4"/>
              </a:solidFill>
            </a:endParaRPr>
          </a:p>
        </p:txBody>
      </p:sp>
      <p:sp>
        <p:nvSpPr>
          <p:cNvPr id="3" name="Content Placeholder 2"/>
          <p:cNvSpPr>
            <a:spLocks noGrp="1"/>
          </p:cNvSpPr>
          <p:nvPr>
            <p:ph idx="1"/>
          </p:nvPr>
        </p:nvSpPr>
        <p:spPr/>
        <p:txBody>
          <a:bodyPr/>
          <a:lstStyle/>
          <a:p>
            <a:pPr algn="l"/>
            <a:r>
              <a:rPr lang="en-US" dirty="0" smtClean="0"/>
              <a:t>I made this class to make it easier to preprocess </a:t>
            </a:r>
            <a:r>
              <a:rPr lang="en-US" dirty="0"/>
              <a:t>and clean text data in a systematic way, suitable </a:t>
            </a:r>
            <a:r>
              <a:rPr lang="en-US" dirty="0" smtClean="0"/>
              <a:t>for a single text or a small data.</a:t>
            </a:r>
          </a:p>
          <a:p>
            <a:pPr algn="l"/>
            <a:r>
              <a:rPr lang="en-US" dirty="0" smtClean="0"/>
              <a:t>I used the previous NLP pipeline and the same libraries . </a:t>
            </a:r>
          </a:p>
          <a:p>
            <a:pPr algn="l"/>
            <a:r>
              <a:rPr lang="en-US" dirty="0" smtClean="0"/>
              <a:t>I didn't use it for the data because it takes way longer time than the normal code.</a:t>
            </a:r>
          </a:p>
          <a:p>
            <a:pPr marL="0" indent="0" algn="l">
              <a:buNone/>
            </a:pPr>
            <a:endParaRPr lang="en-US" dirty="0" smtClean="0"/>
          </a:p>
          <a:p>
            <a:pPr marL="0" indent="0" algn="l">
              <a:buNone/>
            </a:pPr>
            <a:endParaRPr lang="en-US" dirty="0" smtClean="0"/>
          </a:p>
        </p:txBody>
      </p:sp>
    </p:spTree>
    <p:extLst>
      <p:ext uri="{BB962C8B-B14F-4D97-AF65-F5344CB8AC3E}">
        <p14:creationId xmlns:p14="http://schemas.microsoft.com/office/powerpoint/2010/main" val="242978687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rgbClr val="3076A4"/>
                </a:solidFill>
              </a:rPr>
              <a:t>Model usage  </a:t>
            </a:r>
            <a:endParaRPr lang="en-US" dirty="0">
              <a:solidFill>
                <a:srgbClr val="3076A4"/>
              </a:solidFill>
            </a:endParaRPr>
          </a:p>
        </p:txBody>
      </p:sp>
      <p:sp>
        <p:nvSpPr>
          <p:cNvPr id="3" name="Content Placeholder 2"/>
          <p:cNvSpPr>
            <a:spLocks noGrp="1"/>
          </p:cNvSpPr>
          <p:nvPr>
            <p:ph idx="1"/>
          </p:nvPr>
        </p:nvSpPr>
        <p:spPr/>
        <p:txBody>
          <a:bodyPr/>
          <a:lstStyle/>
          <a:p>
            <a:pPr algn="l"/>
            <a:r>
              <a:rPr lang="en-US" dirty="0" smtClean="0"/>
              <a:t>The </a:t>
            </a:r>
            <a:r>
              <a:rPr lang="en-US" dirty="0"/>
              <a:t>trained deep learning model is loaded and used to make sentiment score predictions on user input text.</a:t>
            </a:r>
          </a:p>
          <a:p>
            <a:pPr algn="l"/>
            <a:r>
              <a:rPr lang="en-US" b="1" dirty="0">
                <a:solidFill>
                  <a:schemeClr val="tx1">
                    <a:lumMod val="65000"/>
                    <a:lumOff val="35000"/>
                  </a:schemeClr>
                </a:solidFill>
              </a:rPr>
              <a:t>TextCleaner</a:t>
            </a:r>
            <a:r>
              <a:rPr lang="en-US" b="1" dirty="0">
                <a:solidFill>
                  <a:srgbClr val="3076A4"/>
                </a:solidFill>
              </a:rPr>
              <a:t> </a:t>
            </a:r>
            <a:r>
              <a:rPr lang="en-US" dirty="0" smtClean="0"/>
              <a:t>class </a:t>
            </a:r>
            <a:r>
              <a:rPr lang="en-US" dirty="0"/>
              <a:t>is employed to preprocess the user input text before feeding it into the model.</a:t>
            </a:r>
          </a:p>
          <a:p>
            <a:pPr algn="l"/>
            <a:r>
              <a:rPr lang="en-US" dirty="0"/>
              <a:t>The model predicts a numerical score representing the sentiment, which is then rounded to the nearest integer.</a:t>
            </a:r>
          </a:p>
          <a:p>
            <a:endParaRPr lang="en-US" dirty="0"/>
          </a:p>
        </p:txBody>
      </p:sp>
    </p:spTree>
    <p:extLst>
      <p:ext uri="{BB962C8B-B14F-4D97-AF65-F5344CB8AC3E}">
        <p14:creationId xmlns:p14="http://schemas.microsoft.com/office/powerpoint/2010/main" val="38221065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19232D"/>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rgbClr val="1DA6D5"/>
                </a:solidFill>
              </a:rPr>
              <a:t>S</a:t>
            </a:r>
            <a:r>
              <a:rPr lang="en-US" dirty="0" smtClean="0">
                <a:solidFill>
                  <a:srgbClr val="1DA6D5"/>
                </a:solidFill>
              </a:rPr>
              <a:t>ome examples of using the model</a:t>
            </a:r>
            <a:endParaRPr lang="en-US" dirty="0">
              <a:solidFill>
                <a:srgbClr val="1DA6D5"/>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72997" y="4059523"/>
            <a:ext cx="3801005" cy="1552792"/>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7334" y="1917795"/>
            <a:ext cx="3896269" cy="1371791"/>
          </a:xfrm>
          <a:prstGeom prst="rect">
            <a:avLst/>
          </a:prstGeom>
        </p:spPr>
      </p:pic>
      <p:sp>
        <p:nvSpPr>
          <p:cNvPr id="8" name="Content Placeholder 7"/>
          <p:cNvSpPr>
            <a:spLocks noGrp="1"/>
          </p:cNvSpPr>
          <p:nvPr>
            <p:ph idx="1"/>
          </p:nvPr>
        </p:nvSpPr>
        <p:spPr>
          <a:xfrm>
            <a:off x="677334" y="4869712"/>
            <a:ext cx="2214722" cy="1171650"/>
          </a:xfrm>
        </p:spPr>
        <p:txBody>
          <a:bodyPr/>
          <a:lstStyle/>
          <a:p>
            <a:pPr marL="0" indent="0">
              <a:buNone/>
            </a:pPr>
            <a:r>
              <a:rPr lang="en-US" dirty="0" smtClean="0"/>
              <a:t> </a:t>
            </a:r>
            <a:endParaRPr lang="en-US" dirty="0"/>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7334" y="4297682"/>
            <a:ext cx="3810532" cy="1314633"/>
          </a:xfrm>
          <a:prstGeom prst="rect">
            <a:avLst/>
          </a:prstGeom>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472997" y="1894399"/>
            <a:ext cx="3848637" cy="1714739"/>
          </a:xfrm>
          <a:prstGeom prst="rect">
            <a:avLst/>
          </a:prstGeom>
        </p:spPr>
      </p:pic>
    </p:spTree>
    <p:extLst>
      <p:ext uri="{BB962C8B-B14F-4D97-AF65-F5344CB8AC3E}">
        <p14:creationId xmlns:p14="http://schemas.microsoft.com/office/powerpoint/2010/main" val="222969477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19232D"/>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77334" y="2617964"/>
            <a:ext cx="8596668" cy="1320800"/>
          </a:xfrm>
        </p:spPr>
        <p:txBody>
          <a:bodyPr>
            <a:normAutofit/>
          </a:bodyPr>
          <a:lstStyle/>
          <a:p>
            <a:pPr algn="ctr"/>
            <a:r>
              <a:rPr lang="en-US" sz="7200" dirty="0" smtClean="0">
                <a:solidFill>
                  <a:srgbClr val="1DA6D5"/>
                </a:solidFill>
              </a:rPr>
              <a:t>The End</a:t>
            </a:r>
            <a:endParaRPr lang="en-US" sz="7200" dirty="0">
              <a:solidFill>
                <a:srgbClr val="1DA6D5"/>
              </a:solidFill>
            </a:endParaRPr>
          </a:p>
        </p:txBody>
      </p:sp>
      <p:sp>
        <p:nvSpPr>
          <p:cNvPr id="3" name="Content Placeholder 2"/>
          <p:cNvSpPr>
            <a:spLocks noGrp="1"/>
          </p:cNvSpPr>
          <p:nvPr>
            <p:ph idx="1"/>
          </p:nvPr>
        </p:nvSpPr>
        <p:spPr>
          <a:xfrm>
            <a:off x="677334" y="4323644"/>
            <a:ext cx="2878666" cy="1717718"/>
          </a:xfrm>
        </p:spPr>
        <p:txBody>
          <a:bodyPr/>
          <a:lstStyle/>
          <a:p>
            <a:pPr marL="0" indent="0">
              <a:buNone/>
            </a:pPr>
            <a:r>
              <a:rPr lang="en-US" dirty="0" smtClean="0"/>
              <a:t> </a:t>
            </a:r>
            <a:endParaRPr lang="en-US" dirty="0"/>
          </a:p>
        </p:txBody>
      </p:sp>
    </p:spTree>
    <p:extLst>
      <p:ext uri="{BB962C8B-B14F-4D97-AF65-F5344CB8AC3E}">
        <p14:creationId xmlns:p14="http://schemas.microsoft.com/office/powerpoint/2010/main" val="21706069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19232D"/>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03111" y="2568222"/>
            <a:ext cx="8596668" cy="1320800"/>
          </a:xfrm>
        </p:spPr>
        <p:txBody>
          <a:bodyPr/>
          <a:lstStyle/>
          <a:p>
            <a:pPr algn="ctr"/>
            <a:r>
              <a:rPr lang="en-US" sz="7200" dirty="0" smtClean="0">
                <a:solidFill>
                  <a:srgbClr val="2992B7"/>
                </a:solidFill>
              </a:rPr>
              <a:t>Data</a:t>
            </a:r>
            <a:endParaRPr lang="en-US" sz="7200" dirty="0">
              <a:solidFill>
                <a:srgbClr val="2992B7"/>
              </a:solidFill>
            </a:endParaRPr>
          </a:p>
        </p:txBody>
      </p:sp>
      <p:sp>
        <p:nvSpPr>
          <p:cNvPr id="3" name="Content Placeholder 2"/>
          <p:cNvSpPr>
            <a:spLocks noGrp="1"/>
          </p:cNvSpPr>
          <p:nvPr>
            <p:ph idx="1"/>
          </p:nvPr>
        </p:nvSpPr>
        <p:spPr>
          <a:xfrm>
            <a:off x="767645" y="3228622"/>
            <a:ext cx="2381955" cy="2767584"/>
          </a:xfrm>
        </p:spPr>
        <p:txBody>
          <a:bodyPr/>
          <a:lstStyle/>
          <a:p>
            <a:pPr marL="0" indent="0">
              <a:buNone/>
            </a:pPr>
            <a:r>
              <a:rPr lang="en-US" dirty="0" smtClean="0"/>
              <a:t> </a:t>
            </a:r>
            <a:endParaRPr lang="en-US" dirty="0"/>
          </a:p>
        </p:txBody>
      </p:sp>
    </p:spTree>
    <p:extLst>
      <p:ext uri="{BB962C8B-B14F-4D97-AF65-F5344CB8AC3E}">
        <p14:creationId xmlns:p14="http://schemas.microsoft.com/office/powerpoint/2010/main" val="155103680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rgbClr val="3076A4"/>
                </a:solidFill>
              </a:rPr>
              <a:t>Data description </a:t>
            </a:r>
            <a:endParaRPr lang="ar-JO" dirty="0">
              <a:solidFill>
                <a:srgbClr val="3076A4"/>
              </a:solidFill>
            </a:endParaRPr>
          </a:p>
        </p:txBody>
      </p:sp>
      <p:sp>
        <p:nvSpPr>
          <p:cNvPr id="3" name="Content Placeholder 2"/>
          <p:cNvSpPr>
            <a:spLocks noGrp="1"/>
          </p:cNvSpPr>
          <p:nvPr>
            <p:ph idx="1"/>
          </p:nvPr>
        </p:nvSpPr>
        <p:spPr/>
        <p:txBody>
          <a:bodyPr/>
          <a:lstStyle/>
          <a:p>
            <a:pPr algn="l"/>
            <a:r>
              <a:rPr lang="en-US" dirty="0"/>
              <a:t>This dataset consists of reviews of fine foods from amazon. The data span a period of more than 10 years, including all ~500,000 reviews up to October 2012. Reviews include product and user information, ratings, and a plain text review. It also includes reviews from all other Amazon categories</a:t>
            </a:r>
            <a:r>
              <a:rPr lang="en-US" dirty="0" smtClean="0"/>
              <a:t>.</a:t>
            </a:r>
            <a:endParaRPr lang="en-US" dirty="0"/>
          </a:p>
        </p:txBody>
      </p:sp>
    </p:spTree>
    <p:extLst>
      <p:ext uri="{BB962C8B-B14F-4D97-AF65-F5344CB8AC3E}">
        <p14:creationId xmlns:p14="http://schemas.microsoft.com/office/powerpoint/2010/main" val="332538515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a:solidFill>
                  <a:srgbClr val="3076A4"/>
                </a:solidFill>
              </a:rPr>
              <a:t>The Importance of </a:t>
            </a:r>
            <a:r>
              <a:rPr lang="en-US" b="1" dirty="0" smtClean="0">
                <a:solidFill>
                  <a:srgbClr val="3076A4"/>
                </a:solidFill>
              </a:rPr>
              <a:t>Reviews</a:t>
            </a:r>
            <a:endParaRPr lang="en-US" dirty="0">
              <a:solidFill>
                <a:srgbClr val="3076A4"/>
              </a:solidFill>
            </a:endParaRPr>
          </a:p>
        </p:txBody>
      </p:sp>
      <p:sp>
        <p:nvSpPr>
          <p:cNvPr id="3" name="Content Placeholder 2"/>
          <p:cNvSpPr>
            <a:spLocks noGrp="1"/>
          </p:cNvSpPr>
          <p:nvPr>
            <p:ph idx="1"/>
          </p:nvPr>
        </p:nvSpPr>
        <p:spPr/>
        <p:txBody>
          <a:bodyPr>
            <a:normAutofit lnSpcReduction="10000"/>
          </a:bodyPr>
          <a:lstStyle/>
          <a:p>
            <a:pPr marL="0" indent="0" algn="l">
              <a:buNone/>
            </a:pPr>
            <a:r>
              <a:rPr lang="en-US" b="1" dirty="0" smtClean="0"/>
              <a:t>1.They </a:t>
            </a:r>
            <a:r>
              <a:rPr lang="en-US" b="1" dirty="0"/>
              <a:t>Increase Your </a:t>
            </a:r>
            <a:r>
              <a:rPr lang="en-US" b="1" dirty="0" smtClean="0"/>
              <a:t>Sales</a:t>
            </a:r>
            <a:endParaRPr lang="en-US" b="1" dirty="0"/>
          </a:p>
          <a:p>
            <a:pPr algn="l"/>
            <a:r>
              <a:rPr lang="en-US" dirty="0"/>
              <a:t>People are very hesitant to buy a product if there are no reviews for it. Shoppers want some kind of assurance that they’re getting a quality item before they hand over their money. And the only way to achieve this online is to check reviews.</a:t>
            </a:r>
          </a:p>
          <a:p>
            <a:pPr algn="l"/>
            <a:r>
              <a:rPr lang="en-US" dirty="0"/>
              <a:t>here are a few findings that </a:t>
            </a:r>
            <a:r>
              <a:rPr lang="en-US" u="sng" dirty="0">
                <a:hlinkClick r:id="rId2"/>
              </a:rPr>
              <a:t>Business Insider</a:t>
            </a:r>
            <a:r>
              <a:rPr lang="en-US" dirty="0"/>
              <a:t> discovered when analyzing Amazon reviews:</a:t>
            </a:r>
          </a:p>
          <a:p>
            <a:pPr algn="l"/>
            <a:r>
              <a:rPr lang="en-US" dirty="0"/>
              <a:t>An item with one review is 65% more likely to be purchased than an item with no reviews.</a:t>
            </a:r>
          </a:p>
          <a:p>
            <a:pPr algn="l"/>
            <a:r>
              <a:rPr lang="en-US" dirty="0"/>
              <a:t>One-third of consumers won’t buy a product that doesn’t have any reviews.</a:t>
            </a:r>
          </a:p>
          <a:p>
            <a:pPr algn="l"/>
            <a:r>
              <a:rPr lang="en-US" dirty="0"/>
              <a:t>Amazon reviews are trusted more than any other type of review.</a:t>
            </a:r>
          </a:p>
          <a:p>
            <a:pPr algn="l"/>
            <a:r>
              <a:rPr lang="en-US" dirty="0"/>
              <a:t>On average, positive reviews increase sales by 20%.</a:t>
            </a:r>
          </a:p>
          <a:p>
            <a:endParaRPr lang="en-US" dirty="0"/>
          </a:p>
        </p:txBody>
      </p:sp>
    </p:spTree>
    <p:extLst>
      <p:ext uri="{BB962C8B-B14F-4D97-AF65-F5344CB8AC3E}">
        <p14:creationId xmlns:p14="http://schemas.microsoft.com/office/powerpoint/2010/main" val="4198474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a:xfrm>
            <a:off x="677334" y="824089"/>
            <a:ext cx="8596668" cy="3793067"/>
          </a:xfrm>
        </p:spPr>
        <p:txBody>
          <a:bodyPr/>
          <a:lstStyle/>
          <a:p>
            <a:pPr marL="0" indent="0" algn="l">
              <a:buNone/>
            </a:pPr>
            <a:r>
              <a:rPr lang="en-US" b="1" dirty="0" smtClean="0"/>
              <a:t>2.They </a:t>
            </a:r>
            <a:r>
              <a:rPr lang="en-US" b="1" dirty="0"/>
              <a:t>Build Trust with Your </a:t>
            </a:r>
            <a:r>
              <a:rPr lang="en-US" b="1" dirty="0" smtClean="0"/>
              <a:t>Customers</a:t>
            </a:r>
            <a:endParaRPr lang="en-US" b="1" dirty="0"/>
          </a:p>
          <a:p>
            <a:pPr algn="l"/>
            <a:r>
              <a:rPr lang="en-US" dirty="0"/>
              <a:t>So, why will most people not buy your product if it doesn’t have any reviews? Because they don’t trust you.</a:t>
            </a:r>
          </a:p>
          <a:p>
            <a:pPr algn="l"/>
            <a:r>
              <a:rPr lang="en-US" dirty="0"/>
              <a:t>They’ve never met you and have no idea who you are. They don’t know whether you’re an honest seller or if you’re trying to scam them. Sure, you say your product is great, but so does every other seller</a:t>
            </a:r>
            <a:r>
              <a:rPr lang="en-US" dirty="0" smtClean="0"/>
              <a:t>.</a:t>
            </a:r>
          </a:p>
          <a:p>
            <a:pPr algn="l"/>
            <a:r>
              <a:rPr lang="en-US" dirty="0"/>
              <a:t>The best way to build trust is through reviews. A recent survey from </a:t>
            </a:r>
            <a:r>
              <a:rPr lang="en-US" u="sng" dirty="0">
                <a:hlinkClick r:id="rId2"/>
              </a:rPr>
              <a:t>Bright Local</a:t>
            </a:r>
            <a:r>
              <a:rPr lang="en-US" dirty="0"/>
              <a:t> found that the average consumer needs to read 10 reviews before they trust a business. </a:t>
            </a:r>
            <a:endParaRPr lang="en-US" dirty="0" smtClean="0"/>
          </a:p>
          <a:p>
            <a:pPr algn="l"/>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44513" y="3801480"/>
            <a:ext cx="4662310" cy="2672696"/>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104392542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a:xfrm>
            <a:off x="677334" y="609600"/>
            <a:ext cx="8596668" cy="5431763"/>
          </a:xfrm>
        </p:spPr>
        <p:txBody>
          <a:bodyPr>
            <a:normAutofit fontScale="85000" lnSpcReduction="20000"/>
          </a:bodyPr>
          <a:lstStyle/>
          <a:p>
            <a:pPr marL="0" indent="0" algn="l">
              <a:buNone/>
            </a:pPr>
            <a:r>
              <a:rPr lang="en-US" b="1" dirty="0" smtClean="0"/>
              <a:t>3.They </a:t>
            </a:r>
            <a:r>
              <a:rPr lang="en-US" b="1" dirty="0"/>
              <a:t>Improve Your Search </a:t>
            </a:r>
            <a:r>
              <a:rPr lang="en-US" b="1" dirty="0" smtClean="0"/>
              <a:t>Rankings</a:t>
            </a:r>
            <a:endParaRPr lang="en-US" b="1" dirty="0"/>
          </a:p>
          <a:p>
            <a:pPr algn="l"/>
            <a:r>
              <a:rPr lang="en-US" dirty="0"/>
              <a:t>In order for people to buy your products they need to find them first, which is why increasing your rankings in Amazon search results is so important. And because a large number of positive reviews is a sign of a high-performing item, reviews are one of the main factors in the system Amazon uses to sort and rank items.</a:t>
            </a:r>
          </a:p>
          <a:p>
            <a:pPr algn="l"/>
            <a:r>
              <a:rPr lang="en-US" dirty="0"/>
              <a:t>This is yet another reason to focus on increasing the number of reviews your products receive, especially early on. Without any reviews, you won’t show up on the first page of search results and you’ll receive minimal traffic to your listings.</a:t>
            </a:r>
          </a:p>
          <a:p>
            <a:pPr marL="0" indent="0" algn="l">
              <a:buNone/>
            </a:pPr>
            <a:r>
              <a:rPr lang="en-US" b="1" dirty="0" smtClean="0"/>
              <a:t>4.They’re </a:t>
            </a:r>
            <a:r>
              <a:rPr lang="en-US" b="1" dirty="0"/>
              <a:t>the Most Effective Form of </a:t>
            </a:r>
            <a:r>
              <a:rPr lang="en-US" b="1" dirty="0" smtClean="0"/>
              <a:t>Marketing</a:t>
            </a:r>
            <a:endParaRPr lang="en-US" b="1" dirty="0"/>
          </a:p>
          <a:p>
            <a:pPr marL="0" indent="0" algn="l">
              <a:buNone/>
            </a:pPr>
            <a:r>
              <a:rPr lang="en-US" dirty="0" smtClean="0"/>
              <a:t>Think </a:t>
            </a:r>
            <a:r>
              <a:rPr lang="en-US" dirty="0"/>
              <a:t>about it, what would make you more likely to buy a product:</a:t>
            </a:r>
          </a:p>
          <a:p>
            <a:pPr algn="l"/>
            <a:r>
              <a:rPr lang="en-US" dirty="0"/>
              <a:t>An online ad that tells you how great it is.</a:t>
            </a:r>
          </a:p>
          <a:p>
            <a:pPr algn="l"/>
            <a:r>
              <a:rPr lang="en-US" dirty="0"/>
              <a:t>A review from someone just like you that explains how the product solved the exact same problem you have.</a:t>
            </a:r>
          </a:p>
          <a:p>
            <a:pPr algn="l"/>
            <a:r>
              <a:rPr lang="en-US" dirty="0"/>
              <a:t>Obviously, the review is going to have a much bigger impact. This isn’t to say that you shouldn’t pay for ads, but they don’t compare to recommendations from other shoppers.</a:t>
            </a:r>
          </a:p>
          <a:p>
            <a:pPr algn="l"/>
            <a:r>
              <a:rPr lang="en-US" dirty="0"/>
              <a:t>The best part is, reviews are free. If you have a quality item and you do a good job of generating reviews then you’ll have an extremely effective marketing channel for no extra </a:t>
            </a:r>
            <a:r>
              <a:rPr lang="en-US" dirty="0" smtClean="0"/>
              <a:t>cost</a:t>
            </a:r>
          </a:p>
          <a:p>
            <a:pPr algn="l"/>
            <a:endParaRPr lang="en-US" dirty="0"/>
          </a:p>
          <a:p>
            <a:pPr marL="0" indent="0" algn="l">
              <a:buNone/>
            </a:pPr>
            <a:r>
              <a:rPr lang="en-US" dirty="0" smtClean="0">
                <a:hlinkClick r:id="rId2"/>
              </a:rPr>
              <a:t>Source of the article</a:t>
            </a:r>
            <a:endParaRPr lang="en-US" dirty="0"/>
          </a:p>
        </p:txBody>
      </p:sp>
    </p:spTree>
    <p:extLst>
      <p:ext uri="{BB962C8B-B14F-4D97-AF65-F5344CB8AC3E}">
        <p14:creationId xmlns:p14="http://schemas.microsoft.com/office/powerpoint/2010/main" val="212615261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19232D"/>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77334" y="2494844"/>
            <a:ext cx="8596668" cy="1320800"/>
          </a:xfrm>
        </p:spPr>
        <p:txBody>
          <a:bodyPr/>
          <a:lstStyle/>
          <a:p>
            <a:pPr algn="ctr"/>
            <a:r>
              <a:rPr lang="en-US" sz="7200" dirty="0" smtClean="0">
                <a:solidFill>
                  <a:srgbClr val="2992B7"/>
                </a:solidFill>
              </a:rPr>
              <a:t>Model</a:t>
            </a:r>
            <a:endParaRPr lang="en-US" sz="7200" dirty="0">
              <a:solidFill>
                <a:srgbClr val="2992B7"/>
              </a:solidFill>
            </a:endParaRPr>
          </a:p>
        </p:txBody>
      </p:sp>
      <p:sp>
        <p:nvSpPr>
          <p:cNvPr id="3" name="Content Placeholder 2"/>
          <p:cNvSpPr>
            <a:spLocks noGrp="1"/>
          </p:cNvSpPr>
          <p:nvPr>
            <p:ph idx="1"/>
          </p:nvPr>
        </p:nvSpPr>
        <p:spPr>
          <a:xfrm>
            <a:off x="677334" y="3025422"/>
            <a:ext cx="1128888" cy="3015940"/>
          </a:xfrm>
        </p:spPr>
        <p:txBody>
          <a:bodyPr/>
          <a:lstStyle/>
          <a:p>
            <a:pPr marL="0" indent="0">
              <a:buNone/>
            </a:pPr>
            <a:r>
              <a:rPr lang="en-US" dirty="0" smtClean="0"/>
              <a:t> </a:t>
            </a:r>
            <a:endParaRPr lang="en-US" dirty="0"/>
          </a:p>
        </p:txBody>
      </p:sp>
    </p:spTree>
    <p:extLst>
      <p:ext uri="{BB962C8B-B14F-4D97-AF65-F5344CB8AC3E}">
        <p14:creationId xmlns:p14="http://schemas.microsoft.com/office/powerpoint/2010/main" val="337847026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3802" y="44450"/>
            <a:ext cx="8596668" cy="1320800"/>
          </a:xfrm>
        </p:spPr>
        <p:txBody>
          <a:bodyPr/>
          <a:lstStyle/>
          <a:p>
            <a:pPr algn="ctr"/>
            <a:r>
              <a:rPr lang="en-US" dirty="0" smtClean="0">
                <a:solidFill>
                  <a:srgbClr val="3076A4"/>
                </a:solidFill>
              </a:rPr>
              <a:t>Libraries used </a:t>
            </a:r>
            <a:endParaRPr lang="ar-JO" dirty="0">
              <a:solidFill>
                <a:srgbClr val="3076A4"/>
              </a:solidFill>
            </a:endParaRPr>
          </a:p>
        </p:txBody>
      </p:sp>
      <p:sp>
        <p:nvSpPr>
          <p:cNvPr id="3" name="Content Placeholder 2"/>
          <p:cNvSpPr>
            <a:spLocks noGrp="1"/>
          </p:cNvSpPr>
          <p:nvPr>
            <p:ph idx="1"/>
          </p:nvPr>
        </p:nvSpPr>
        <p:spPr>
          <a:xfrm>
            <a:off x="547602" y="989014"/>
            <a:ext cx="8596668" cy="4697411"/>
          </a:xfrm>
        </p:spPr>
        <p:txBody>
          <a:bodyPr>
            <a:normAutofit fontScale="47500" lnSpcReduction="20000"/>
          </a:bodyPr>
          <a:lstStyle/>
          <a:p>
            <a:pPr algn="l"/>
            <a:r>
              <a:rPr lang="en-US" sz="2000" dirty="0"/>
              <a:t>pandas: For data manipulation and analysis</a:t>
            </a:r>
            <a:r>
              <a:rPr lang="en-US" sz="2000" dirty="0" smtClean="0"/>
              <a:t>.</a:t>
            </a:r>
            <a:endParaRPr lang="en-US" sz="2000" dirty="0"/>
          </a:p>
          <a:p>
            <a:pPr algn="l"/>
            <a:r>
              <a:rPr lang="en-US" sz="2000" dirty="0"/>
              <a:t>seaborn: For data visualization (creating the correlation heatmap).</a:t>
            </a:r>
          </a:p>
          <a:p>
            <a:pPr algn="l"/>
            <a:r>
              <a:rPr lang="en-US" sz="2000" dirty="0"/>
              <a:t>tqdm: For creating progress bars to track the progress of loops.</a:t>
            </a:r>
          </a:p>
          <a:p>
            <a:pPr algn="l"/>
            <a:r>
              <a:rPr lang="en-US" sz="2000" dirty="0"/>
              <a:t>neattext: For text data cleaning and preprocessing.</a:t>
            </a:r>
          </a:p>
          <a:p>
            <a:pPr algn="l"/>
            <a:r>
              <a:rPr lang="en-US" sz="2000" dirty="0"/>
              <a:t>spacy: For part-of-speech tagging.</a:t>
            </a:r>
          </a:p>
          <a:p>
            <a:pPr algn="l"/>
            <a:r>
              <a:rPr lang="en-US" sz="2000" dirty="0" smtClean="0"/>
              <a:t>tensorflow.keras</a:t>
            </a:r>
            <a:r>
              <a:rPr lang="en-US" sz="2000" dirty="0"/>
              <a:t>: For building and training the deep learning model.</a:t>
            </a:r>
          </a:p>
          <a:p>
            <a:pPr algn="l"/>
            <a:r>
              <a:rPr lang="en-US" sz="2000" dirty="0"/>
              <a:t>keras.preprocessing.text: For tokenizing and padding the sequences.</a:t>
            </a:r>
          </a:p>
          <a:p>
            <a:pPr algn="l"/>
            <a:r>
              <a:rPr lang="en-US" sz="2000" dirty="0"/>
              <a:t>keras.models: For creating a sequential model.</a:t>
            </a:r>
          </a:p>
          <a:p>
            <a:pPr algn="l"/>
            <a:r>
              <a:rPr lang="en-US" sz="2000" dirty="0"/>
              <a:t>keras.layers: For adding layers to the model.</a:t>
            </a:r>
          </a:p>
          <a:p>
            <a:pPr algn="l"/>
            <a:r>
              <a:rPr lang="en-US" sz="2000" dirty="0"/>
              <a:t>sklearn.model_selection: For splitting the data into training and testing sets.</a:t>
            </a:r>
          </a:p>
          <a:p>
            <a:pPr algn="l"/>
            <a:r>
              <a:rPr lang="en-US" sz="2000" dirty="0"/>
              <a:t>keras.models.load_model: For loading and saving the trained model.</a:t>
            </a:r>
          </a:p>
          <a:p>
            <a:pPr algn="l"/>
            <a:r>
              <a:rPr lang="en-US" sz="2000" dirty="0"/>
              <a:t>pickle: For saving the tokenizer</a:t>
            </a:r>
            <a:r>
              <a:rPr lang="en-US" sz="2000" dirty="0" smtClean="0"/>
              <a:t>.</a:t>
            </a:r>
          </a:p>
          <a:p>
            <a:pPr algn="l"/>
            <a:r>
              <a:rPr lang="en-US" sz="2000" dirty="0"/>
              <a:t>neattext: For text data cleaning and preprocessing.</a:t>
            </a:r>
          </a:p>
          <a:p>
            <a:pPr algn="l"/>
            <a:r>
              <a:rPr lang="en-US" sz="2000" dirty="0"/>
              <a:t>spacy: For part-of-speech tagging.</a:t>
            </a:r>
          </a:p>
          <a:p>
            <a:pPr algn="l"/>
            <a:r>
              <a:rPr lang="en-US" sz="2000" dirty="0"/>
              <a:t>nltk.stem.WordNetLemmatizer: For lemmatization.</a:t>
            </a:r>
          </a:p>
          <a:p>
            <a:pPr algn="l"/>
            <a:r>
              <a:rPr lang="en-US" sz="2000" dirty="0"/>
              <a:t>nltk.corpus.wordnet: For mapping POS tags to WordNet POS tags.</a:t>
            </a:r>
          </a:p>
          <a:p>
            <a:pPr algn="l"/>
            <a:r>
              <a:rPr lang="en-US" sz="2000" dirty="0"/>
              <a:t>re: For regular expression </a:t>
            </a:r>
            <a:r>
              <a:rPr lang="en-US" sz="2000" dirty="0" smtClean="0"/>
              <a:t>operations</a:t>
            </a:r>
          </a:p>
          <a:p>
            <a:pPr algn="l"/>
            <a:r>
              <a:rPr lang="en-US" sz="2000" dirty="0" smtClean="0"/>
              <a:t>keras.preprocessing.sequence</a:t>
            </a:r>
            <a:r>
              <a:rPr lang="en-US" sz="2000" dirty="0"/>
              <a:t>: For converting text to sequences and padding them.</a:t>
            </a:r>
          </a:p>
          <a:p>
            <a:pPr algn="l"/>
            <a:r>
              <a:rPr lang="en-US" sz="2000" dirty="0"/>
              <a:t>text_cleaner.TextCleaner: A custom class (not shown in the provided code snippet) for text </a:t>
            </a:r>
          </a:p>
          <a:p>
            <a:pPr algn="l"/>
            <a:endParaRPr lang="en-US" dirty="0"/>
          </a:p>
          <a:p>
            <a:pPr algn="l"/>
            <a:endParaRPr lang="en-US" dirty="0"/>
          </a:p>
          <a:p>
            <a:pPr algn="l"/>
            <a:endParaRPr lang="en-US" dirty="0" smtClean="0"/>
          </a:p>
          <a:p>
            <a:pPr marL="0" indent="0" algn="l">
              <a:buNone/>
            </a:pPr>
            <a:endParaRPr lang="en-US" dirty="0"/>
          </a:p>
          <a:p>
            <a:pPr algn="l"/>
            <a:endParaRPr lang="ar-JO" dirty="0"/>
          </a:p>
        </p:txBody>
      </p:sp>
    </p:spTree>
    <p:extLst>
      <p:ext uri="{BB962C8B-B14F-4D97-AF65-F5344CB8AC3E}">
        <p14:creationId xmlns:p14="http://schemas.microsoft.com/office/powerpoint/2010/main" val="48676284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rgbClr val="3076A4"/>
                </a:solidFill>
              </a:rPr>
              <a:t>Model description</a:t>
            </a:r>
            <a:endParaRPr lang="ar-JO" dirty="0">
              <a:solidFill>
                <a:srgbClr val="3076A4"/>
              </a:solidFill>
            </a:endParaRPr>
          </a:p>
        </p:txBody>
      </p:sp>
      <p:sp>
        <p:nvSpPr>
          <p:cNvPr id="3" name="Content Placeholder 2"/>
          <p:cNvSpPr>
            <a:spLocks noGrp="1"/>
          </p:cNvSpPr>
          <p:nvPr>
            <p:ph idx="1"/>
          </p:nvPr>
        </p:nvSpPr>
        <p:spPr/>
        <p:txBody>
          <a:bodyPr/>
          <a:lstStyle/>
          <a:p>
            <a:pPr algn="l"/>
            <a:r>
              <a:rPr lang="en-US" dirty="0"/>
              <a:t/>
            </a:r>
            <a:br>
              <a:rPr lang="en-US" dirty="0"/>
            </a:br>
            <a:r>
              <a:rPr lang="en-US" dirty="0"/>
              <a:t>The purpose of the model is sentiment analysis on product reviews. The goal is to predict </a:t>
            </a:r>
            <a:r>
              <a:rPr lang="en-US" dirty="0" smtClean="0"/>
              <a:t>the score </a:t>
            </a:r>
            <a:r>
              <a:rPr lang="en-US" dirty="0"/>
              <a:t>of a product review based on the text of the review. The model takes in the preprocessed and cleaned text of a product review as input and predicts a numerical score, which is a representation of the </a:t>
            </a:r>
            <a:r>
              <a:rPr lang="en-US" dirty="0" smtClean="0"/>
              <a:t>score given </a:t>
            </a:r>
            <a:r>
              <a:rPr lang="en-US" dirty="0"/>
              <a:t>by the reviewer.</a:t>
            </a:r>
            <a:endParaRPr lang="ar-JO" dirty="0"/>
          </a:p>
        </p:txBody>
      </p:sp>
    </p:spTree>
    <p:extLst>
      <p:ext uri="{BB962C8B-B14F-4D97-AF65-F5344CB8AC3E}">
        <p14:creationId xmlns:p14="http://schemas.microsoft.com/office/powerpoint/2010/main" val="118240249"/>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245</TotalTime>
  <Words>881</Words>
  <Application>Microsoft Office PowerPoint</Application>
  <PresentationFormat>Widescreen</PresentationFormat>
  <Paragraphs>114</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Inter</vt:lpstr>
      <vt:lpstr>Tahoma</vt:lpstr>
      <vt:lpstr>Trebuchet MS</vt:lpstr>
      <vt:lpstr>Wingdings 3</vt:lpstr>
      <vt:lpstr>Facet</vt:lpstr>
      <vt:lpstr>Amazon Fine Food Reviews classification</vt:lpstr>
      <vt:lpstr>Data</vt:lpstr>
      <vt:lpstr>Data description </vt:lpstr>
      <vt:lpstr>The Importance of Reviews</vt:lpstr>
      <vt:lpstr> </vt:lpstr>
      <vt:lpstr> </vt:lpstr>
      <vt:lpstr>Model</vt:lpstr>
      <vt:lpstr>Libraries used </vt:lpstr>
      <vt:lpstr>Model description</vt:lpstr>
      <vt:lpstr>NLP pipeline</vt:lpstr>
      <vt:lpstr>Deep Learning Model</vt:lpstr>
      <vt:lpstr> TextCleaner class</vt:lpstr>
      <vt:lpstr>Model usage  </vt:lpstr>
      <vt:lpstr>Some examples of using the model</vt:lpstr>
      <vt:lpstr>The 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Amazon Fine Food Reviews classification</dc:title>
  <dc:creator>User</dc:creator>
  <cp:lastModifiedBy>User</cp:lastModifiedBy>
  <cp:revision>20</cp:revision>
  <dcterms:created xsi:type="dcterms:W3CDTF">2023-08-03T12:26:53Z</dcterms:created>
  <dcterms:modified xsi:type="dcterms:W3CDTF">2023-08-04T12:28:36Z</dcterms:modified>
</cp:coreProperties>
</file>