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89" r:id="rId2"/>
    <p:sldId id="290" r:id="rId3"/>
    <p:sldId id="291" r:id="rId4"/>
    <p:sldId id="274" r:id="rId5"/>
    <p:sldId id="294" r:id="rId6"/>
    <p:sldId id="276" r:id="rId7"/>
    <p:sldId id="279" r:id="rId8"/>
    <p:sldId id="281" r:id="rId9"/>
    <p:sldId id="300" r:id="rId10"/>
    <p:sldId id="283" r:id="rId11"/>
    <p:sldId id="296" r:id="rId12"/>
    <p:sldId id="301" r:id="rId13"/>
    <p:sldId id="303" r:id="rId14"/>
    <p:sldId id="306" r:id="rId15"/>
    <p:sldId id="309" r:id="rId16"/>
    <p:sldId id="308" r:id="rId17"/>
    <p:sldId id="317" r:id="rId18"/>
    <p:sldId id="318" r:id="rId19"/>
    <p:sldId id="313" r:id="rId20"/>
    <p:sldId id="314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A548-A3B9-3B47-9E97-B89066360E17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EED74A56-D233-A94A-B378-1966A4EC253F}">
      <dgm:prSet phldrT="[Text]"/>
      <dgm:spPr/>
      <dgm:t>
        <a:bodyPr/>
        <a:lstStyle/>
        <a:p>
          <a:r>
            <a:rPr lang="en-US" dirty="0"/>
            <a:t>Back Liverpool</a:t>
          </a:r>
        </a:p>
      </dgm:t>
    </dgm:pt>
    <dgm:pt modelId="{7B9D842A-D103-A341-85D2-9E9E11EDAC4A}" type="parTrans" cxnId="{3D17F6A7-D6B5-974A-B329-7527B09E780D}">
      <dgm:prSet/>
      <dgm:spPr/>
      <dgm:t>
        <a:bodyPr/>
        <a:lstStyle/>
        <a:p>
          <a:endParaRPr lang="en-US"/>
        </a:p>
      </dgm:t>
    </dgm:pt>
    <dgm:pt modelId="{96A4A2DA-095A-D845-82DC-96ED02AE2779}" type="sibTrans" cxnId="{3D17F6A7-D6B5-974A-B329-7527B09E780D}">
      <dgm:prSet/>
      <dgm:spPr/>
      <dgm:t>
        <a:bodyPr/>
        <a:lstStyle/>
        <a:p>
          <a:endParaRPr lang="en-US"/>
        </a:p>
      </dgm:t>
    </dgm:pt>
    <dgm:pt modelId="{8FEE5DC4-6FE6-2644-8532-B8B0B920AB60}" type="pres">
      <dgm:prSet presAssocID="{B6C5A548-A3B9-3B47-9E97-B89066360E17}" presName="Name0" presStyleCnt="0">
        <dgm:presLayoutVars>
          <dgm:dir/>
          <dgm:animLvl val="lvl"/>
          <dgm:resizeHandles val="exact"/>
        </dgm:presLayoutVars>
      </dgm:prSet>
      <dgm:spPr/>
    </dgm:pt>
    <dgm:pt modelId="{0EA02E08-8E44-7E49-B15F-83E013731299}" type="pres">
      <dgm:prSet presAssocID="{B6C5A548-A3B9-3B47-9E97-B89066360E17}" presName="dummy" presStyleCnt="0"/>
      <dgm:spPr/>
    </dgm:pt>
    <dgm:pt modelId="{650F93C0-8890-A146-89D7-ECB2F6DA82D9}" type="pres">
      <dgm:prSet presAssocID="{B6C5A548-A3B9-3B47-9E97-B89066360E17}" presName="linH" presStyleCnt="0"/>
      <dgm:spPr/>
    </dgm:pt>
    <dgm:pt modelId="{7C2B6741-F66E-3D4D-8C15-E264D3E6E598}" type="pres">
      <dgm:prSet presAssocID="{B6C5A548-A3B9-3B47-9E97-B89066360E17}" presName="padding1" presStyleCnt="0"/>
      <dgm:spPr/>
    </dgm:pt>
    <dgm:pt modelId="{729B8770-0D80-BD4D-B090-08F69CC71D67}" type="pres">
      <dgm:prSet presAssocID="{EED74A56-D233-A94A-B378-1966A4EC253F}" presName="linV" presStyleCnt="0"/>
      <dgm:spPr/>
    </dgm:pt>
    <dgm:pt modelId="{E25CB5D6-5A02-BC45-A1B4-3F189BE460B4}" type="pres">
      <dgm:prSet presAssocID="{EED74A56-D233-A94A-B378-1966A4EC253F}" presName="spVertical1" presStyleCnt="0"/>
      <dgm:spPr/>
    </dgm:pt>
    <dgm:pt modelId="{939BD64C-E10D-E74D-84DB-752B2DE654F0}" type="pres">
      <dgm:prSet presAssocID="{EED74A56-D233-A94A-B378-1966A4EC253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01D4EDB-ABA6-AD44-8710-77D39FF1DDD6}" type="pres">
      <dgm:prSet presAssocID="{EED74A56-D233-A94A-B378-1966A4EC253F}" presName="spVertical2" presStyleCnt="0"/>
      <dgm:spPr/>
    </dgm:pt>
    <dgm:pt modelId="{936F835D-000E-2F4C-B196-4CE7C45AAAA4}" type="pres">
      <dgm:prSet presAssocID="{EED74A56-D233-A94A-B378-1966A4EC253F}" presName="spVertical3" presStyleCnt="0"/>
      <dgm:spPr/>
    </dgm:pt>
    <dgm:pt modelId="{7957020E-9B9D-0B48-B17B-AF9C3640D363}" type="pres">
      <dgm:prSet presAssocID="{B6C5A548-A3B9-3B47-9E97-B89066360E17}" presName="padding2" presStyleCnt="0"/>
      <dgm:spPr/>
    </dgm:pt>
    <dgm:pt modelId="{091B17AA-0B6A-1A48-A918-594DC53F46C4}" type="pres">
      <dgm:prSet presAssocID="{B6C5A548-A3B9-3B47-9E97-B89066360E17}" presName="negArrow" presStyleCnt="0"/>
      <dgm:spPr/>
    </dgm:pt>
    <dgm:pt modelId="{F7133563-B384-FB46-85D2-7A4A82E8B795}" type="pres">
      <dgm:prSet presAssocID="{B6C5A548-A3B9-3B47-9E97-B89066360E17}" presName="backgroundArrow" presStyleLbl="node1" presStyleIdx="0" presStyleCnt="1" custAng="10800000" custLinFactY="28114" custLinFactNeighborY="100000"/>
      <dgm:spPr/>
    </dgm:pt>
  </dgm:ptLst>
  <dgm:cxnLst>
    <dgm:cxn modelId="{40F84F22-93D2-6E47-A2FF-059B09C2EFFC}" type="presOf" srcId="{B6C5A548-A3B9-3B47-9E97-B89066360E17}" destId="{8FEE5DC4-6FE6-2644-8532-B8B0B920AB60}" srcOrd="0" destOrd="0" presId="urn:microsoft.com/office/officeart/2005/8/layout/hProcess3"/>
    <dgm:cxn modelId="{71FD788A-C012-9E4B-B4F8-FB2BFA08502B}" type="presOf" srcId="{EED74A56-D233-A94A-B378-1966A4EC253F}" destId="{939BD64C-E10D-E74D-84DB-752B2DE654F0}" srcOrd="0" destOrd="0" presId="urn:microsoft.com/office/officeart/2005/8/layout/hProcess3"/>
    <dgm:cxn modelId="{3D17F6A7-D6B5-974A-B329-7527B09E780D}" srcId="{B6C5A548-A3B9-3B47-9E97-B89066360E17}" destId="{EED74A56-D233-A94A-B378-1966A4EC253F}" srcOrd="0" destOrd="0" parTransId="{7B9D842A-D103-A341-85D2-9E9E11EDAC4A}" sibTransId="{96A4A2DA-095A-D845-82DC-96ED02AE2779}"/>
    <dgm:cxn modelId="{A7199215-60FB-8B4E-8EFD-8A61A2DB33CD}" type="presParOf" srcId="{8FEE5DC4-6FE6-2644-8532-B8B0B920AB60}" destId="{0EA02E08-8E44-7E49-B15F-83E013731299}" srcOrd="0" destOrd="0" presId="urn:microsoft.com/office/officeart/2005/8/layout/hProcess3"/>
    <dgm:cxn modelId="{D93F0C07-52E3-B240-A6D9-0147B5A011C8}" type="presParOf" srcId="{8FEE5DC4-6FE6-2644-8532-B8B0B920AB60}" destId="{650F93C0-8890-A146-89D7-ECB2F6DA82D9}" srcOrd="1" destOrd="0" presId="urn:microsoft.com/office/officeart/2005/8/layout/hProcess3"/>
    <dgm:cxn modelId="{0FA3649C-135D-FF4E-9BE0-5F55E9770389}" type="presParOf" srcId="{650F93C0-8890-A146-89D7-ECB2F6DA82D9}" destId="{7C2B6741-F66E-3D4D-8C15-E264D3E6E598}" srcOrd="0" destOrd="0" presId="urn:microsoft.com/office/officeart/2005/8/layout/hProcess3"/>
    <dgm:cxn modelId="{A0350C4A-C8C3-5146-865E-7BCDF8AD2AE1}" type="presParOf" srcId="{650F93C0-8890-A146-89D7-ECB2F6DA82D9}" destId="{729B8770-0D80-BD4D-B090-08F69CC71D67}" srcOrd="1" destOrd="0" presId="urn:microsoft.com/office/officeart/2005/8/layout/hProcess3"/>
    <dgm:cxn modelId="{B6842159-11F3-3C47-95EA-8120D6827D2F}" type="presParOf" srcId="{729B8770-0D80-BD4D-B090-08F69CC71D67}" destId="{E25CB5D6-5A02-BC45-A1B4-3F189BE460B4}" srcOrd="0" destOrd="0" presId="urn:microsoft.com/office/officeart/2005/8/layout/hProcess3"/>
    <dgm:cxn modelId="{C33BB87D-B1DA-3F42-BD86-53852A0F9EF0}" type="presParOf" srcId="{729B8770-0D80-BD4D-B090-08F69CC71D67}" destId="{939BD64C-E10D-E74D-84DB-752B2DE654F0}" srcOrd="1" destOrd="0" presId="urn:microsoft.com/office/officeart/2005/8/layout/hProcess3"/>
    <dgm:cxn modelId="{59A2D290-D7BC-E94B-8FF4-989D928C7660}" type="presParOf" srcId="{729B8770-0D80-BD4D-B090-08F69CC71D67}" destId="{A01D4EDB-ABA6-AD44-8710-77D39FF1DDD6}" srcOrd="2" destOrd="0" presId="urn:microsoft.com/office/officeart/2005/8/layout/hProcess3"/>
    <dgm:cxn modelId="{E6427407-FE84-1942-8C88-D92AA7E73F8D}" type="presParOf" srcId="{729B8770-0D80-BD4D-B090-08F69CC71D67}" destId="{936F835D-000E-2F4C-B196-4CE7C45AAAA4}" srcOrd="3" destOrd="0" presId="urn:microsoft.com/office/officeart/2005/8/layout/hProcess3"/>
    <dgm:cxn modelId="{5022C71C-3F65-9143-8714-817E5DF35F69}" type="presParOf" srcId="{650F93C0-8890-A146-89D7-ECB2F6DA82D9}" destId="{7957020E-9B9D-0B48-B17B-AF9C3640D363}" srcOrd="2" destOrd="0" presId="urn:microsoft.com/office/officeart/2005/8/layout/hProcess3"/>
    <dgm:cxn modelId="{C7A02E56-D5A6-8949-81C3-04DDF70FC39A}" type="presParOf" srcId="{650F93C0-8890-A146-89D7-ECB2F6DA82D9}" destId="{091B17AA-0B6A-1A48-A918-594DC53F46C4}" srcOrd="3" destOrd="0" presId="urn:microsoft.com/office/officeart/2005/8/layout/hProcess3"/>
    <dgm:cxn modelId="{6AF102E5-1B8F-4A43-B7C6-392182F000D2}" type="presParOf" srcId="{650F93C0-8890-A146-89D7-ECB2F6DA82D9}" destId="{F7133563-B384-FB46-85D2-7A4A82E8B79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3563-B384-FB46-85D2-7A4A82E8B795}">
      <dsp:nvSpPr>
        <dsp:cNvPr id="0" name=""/>
        <dsp:cNvSpPr/>
      </dsp:nvSpPr>
      <dsp:spPr>
        <a:xfrm rot="10800000">
          <a:off x="0" y="7659"/>
          <a:ext cx="2264166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D64C-E10D-E74D-84DB-752B2DE654F0}">
      <dsp:nvSpPr>
        <dsp:cNvPr id="0" name=""/>
        <dsp:cNvSpPr/>
      </dsp:nvSpPr>
      <dsp:spPr>
        <a:xfrm>
          <a:off x="182636" y="273829"/>
          <a:ext cx="1855112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 Liverpool</a:t>
          </a:r>
        </a:p>
      </dsp:txBody>
      <dsp:txXfrm>
        <a:off x="182636" y="273829"/>
        <a:ext cx="1855112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7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4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53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50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4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8FE5-4FA4-1949-AE72-C5F24C6EA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FootyOracle</a:t>
            </a:r>
            <a:r>
              <a:rPr lang="en-US" sz="6600" dirty="0"/>
              <a:t>: Prediction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FCFA7-227E-4F42-BDD5-C73BA064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921294" cy="13324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Team: </a:t>
            </a:r>
            <a:r>
              <a:rPr lang="en-US" dirty="0" err="1">
                <a:solidFill>
                  <a:schemeClr val="tx1"/>
                </a:solidFill>
              </a:rPr>
              <a:t>FootyOracle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Sree</a:t>
            </a:r>
            <a:r>
              <a:rPr lang="en-US" dirty="0">
                <a:solidFill>
                  <a:schemeClr val="tx1"/>
                </a:solidFill>
              </a:rPr>
              <a:t> Harsha R</a:t>
            </a:r>
          </a:p>
          <a:p>
            <a:r>
              <a:rPr lang="en-US" dirty="0">
                <a:solidFill>
                  <a:schemeClr val="tx1"/>
                </a:solidFill>
              </a:rPr>
              <a:t>Frank Kohn</a:t>
            </a:r>
          </a:p>
          <a:p>
            <a:r>
              <a:rPr lang="en-US" dirty="0" err="1">
                <a:solidFill>
                  <a:schemeClr val="tx1"/>
                </a:solidFill>
              </a:rPr>
              <a:t>Baraa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Elalami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0FDCC-EE0B-DC40-A0D4-8D9CF742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357" y="3940020"/>
            <a:ext cx="1726300" cy="26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score an unlikely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5091430" y="2741806"/>
            <a:ext cx="251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Redeems NFT she bought for 2 AVAX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0997C-1D12-F544-9FCA-AC91D088BFD7}"/>
              </a:ext>
            </a:extLst>
          </p:cNvPr>
          <p:cNvSpPr/>
          <p:nvPr/>
        </p:nvSpPr>
        <p:spPr>
          <a:xfrm>
            <a:off x="7444699" y="2108701"/>
            <a:ext cx="4422026" cy="3653753"/>
          </a:xfrm>
          <a:prstGeom prst="rect">
            <a:avLst/>
          </a:prstGeom>
          <a:solidFill>
            <a:schemeClr val="tx2">
              <a:lumMod val="75000"/>
              <a:lumOff val="2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FootyOracle</a:t>
            </a:r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37DEFAE-8950-544C-AB98-D0CA8077B902}"/>
              </a:ext>
            </a:extLst>
          </p:cNvPr>
          <p:cNvSpPr/>
          <p:nvPr/>
        </p:nvSpPr>
        <p:spPr>
          <a:xfrm rot="5400000">
            <a:off x="5808663" y="2853843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573FF-D143-1F4F-95A5-6ADD2586845A}"/>
              </a:ext>
            </a:extLst>
          </p:cNvPr>
          <p:cNvSpPr txBox="1"/>
          <p:nvPr/>
        </p:nvSpPr>
        <p:spPr>
          <a:xfrm>
            <a:off x="5226535" y="4420211"/>
            <a:ext cx="164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Wins 100 AVAX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D23D1-B91E-0948-B21C-40D5FA94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177" y="2706722"/>
            <a:ext cx="1883100" cy="29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don’t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4726927" y="2721091"/>
            <a:ext cx="251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still owns the NFT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EE44F-2A1B-EF43-BA5A-6C84BBEC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699" y="1678116"/>
            <a:ext cx="2701660" cy="42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8FA-1731-384A-B6E3-F708598D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1772"/>
          </a:xfrm>
        </p:spPr>
        <p:txBody>
          <a:bodyPr>
            <a:normAutofit/>
          </a:bodyPr>
          <a:lstStyle/>
          <a:p>
            <a:r>
              <a:rPr lang="en-US" sz="3200" dirty="0"/>
              <a:t>Purchases happen </a:t>
            </a:r>
            <a:r>
              <a:rPr lang="en-US" sz="3200" dirty="0" err="1"/>
              <a:t>FootyOracle’s</a:t>
            </a:r>
            <a:r>
              <a:rPr lang="en-US" sz="3200" dirty="0"/>
              <a:t> NFT Marketplace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36D0-B4D6-6245-BF5C-9F159B23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7" y="1397876"/>
            <a:ext cx="11032705" cy="47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YEILDYAK DEX PLUGIN</a:t>
            </a:r>
          </a:p>
        </p:txBody>
      </p:sp>
    </p:spTree>
    <p:extLst>
      <p:ext uri="{BB962C8B-B14F-4D97-AF65-F5344CB8AC3E}">
        <p14:creationId xmlns:p14="http://schemas.microsoft.com/office/powerpoint/2010/main" val="256764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0D7-5C2F-1D47-AF2F-C0AF326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628"/>
          </a:xfrm>
        </p:spPr>
        <p:txBody>
          <a:bodyPr/>
          <a:lstStyle/>
          <a:p>
            <a:r>
              <a:rPr lang="en-US" dirty="0" err="1"/>
              <a:t>YeildYak</a:t>
            </a:r>
            <a:r>
              <a:rPr lang="en-US" dirty="0"/>
              <a:t> 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E33F-2977-B640-8C30-C10AB165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66041"/>
            <a:ext cx="4443984" cy="4301359"/>
          </a:xfrm>
        </p:spPr>
        <p:txBody>
          <a:bodyPr>
            <a:noAutofit/>
          </a:bodyPr>
          <a:lstStyle/>
          <a:p>
            <a:r>
              <a:rPr lang="en-US" sz="2400" b="1" dirty="0"/>
              <a:t>Problem : </a:t>
            </a:r>
            <a:r>
              <a:rPr lang="en-US" sz="2400" dirty="0" err="1"/>
              <a:t>FootyOracle</a:t>
            </a:r>
            <a:r>
              <a:rPr lang="en-US" sz="2400" dirty="0"/>
              <a:t> accepts AVAX, but user’s funds are in USDC / WETH etc.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 : </a:t>
            </a:r>
            <a:r>
              <a:rPr lang="en-US" sz="2400" dirty="0" err="1"/>
              <a:t>FootyOracle’s</a:t>
            </a:r>
            <a:r>
              <a:rPr lang="en-US" sz="2400" dirty="0"/>
              <a:t> own </a:t>
            </a:r>
            <a:r>
              <a:rPr lang="en-US" sz="2400" dirty="0" err="1"/>
              <a:t>YeildYak</a:t>
            </a:r>
            <a:r>
              <a:rPr lang="en-US" sz="2400" dirty="0"/>
              <a:t> DEX plugin.</a:t>
            </a:r>
          </a:p>
          <a:p>
            <a:r>
              <a:rPr lang="en-US" sz="2400" dirty="0"/>
              <a:t>Users can exchange tokens for AVAX and use it on the platform. </a:t>
            </a:r>
          </a:p>
          <a:p>
            <a:r>
              <a:rPr lang="en-US" sz="2400" dirty="0"/>
              <a:t>Currently running on </a:t>
            </a:r>
            <a:r>
              <a:rPr lang="en-US" sz="2400" dirty="0" err="1"/>
              <a:t>Mainnet</a:t>
            </a:r>
            <a:r>
              <a:rPr lang="en-US" sz="2400" dirty="0"/>
              <a:t>-fork.</a:t>
            </a:r>
          </a:p>
          <a:p>
            <a:endParaRPr lang="en-US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ED2D86-5D9C-B847-8A0D-6ABC6700A7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57067" y="1958009"/>
            <a:ext cx="6129548" cy="2340722"/>
          </a:xfrm>
        </p:spPr>
      </p:pic>
    </p:spTree>
    <p:extLst>
      <p:ext uri="{BB962C8B-B14F-4D97-AF65-F5344CB8AC3E}">
        <p14:creationId xmlns:p14="http://schemas.microsoft.com/office/powerpoint/2010/main" val="2966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82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dirty="0"/>
              <a:t>Problem: User is new to prediction markets and apprehensive about losing funds. </a:t>
            </a:r>
          </a:p>
          <a:p>
            <a:r>
              <a:rPr lang="en-US" sz="2800" dirty="0"/>
              <a:t>Solution: Lossless betting. </a:t>
            </a:r>
          </a:p>
          <a:p>
            <a:r>
              <a:rPr lang="en-US" sz="2800" dirty="0"/>
              <a:t>Deposited funds will be staked on </a:t>
            </a:r>
            <a:r>
              <a:rPr lang="en-US" sz="2800" dirty="0" err="1"/>
              <a:t>Benqi</a:t>
            </a:r>
            <a:r>
              <a:rPr lang="en-US" sz="2800" dirty="0"/>
              <a:t>.</a:t>
            </a:r>
          </a:p>
          <a:p>
            <a:r>
              <a:rPr lang="en-US" sz="2800" dirty="0"/>
              <a:t>Winner will get the interest from staking. </a:t>
            </a:r>
          </a:p>
        </p:txBody>
      </p:sp>
    </p:spTree>
    <p:extLst>
      <p:ext uri="{BB962C8B-B14F-4D97-AF65-F5344CB8AC3E}">
        <p14:creationId xmlns:p14="http://schemas.microsoft.com/office/powerpoint/2010/main" val="75712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Placing Bets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9CE24-6691-F04D-B542-6933D249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314935"/>
            <a:ext cx="9737151" cy="57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After Match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C2B5A-38EB-8C41-9058-852B01D0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226916"/>
            <a:ext cx="9730055" cy="55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Market Maker and Liquidity Pool</a:t>
            </a:r>
          </a:p>
        </p:txBody>
      </p:sp>
    </p:spTree>
    <p:extLst>
      <p:ext uri="{BB962C8B-B14F-4D97-AF65-F5344CB8AC3E}">
        <p14:creationId xmlns:p14="http://schemas.microsoft.com/office/powerpoint/2010/main" val="13355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7C5-A7D7-874D-8380-2E30EE2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633"/>
          </a:xfrm>
        </p:spPr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CAED-B50D-3D4F-8AFE-602FCAFD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111"/>
            <a:ext cx="10284106" cy="4849793"/>
          </a:xfrm>
        </p:spPr>
        <p:txBody>
          <a:bodyPr>
            <a:normAutofit/>
          </a:bodyPr>
          <a:lstStyle/>
          <a:p>
            <a:r>
              <a:rPr lang="en-US" sz="3200" dirty="0"/>
              <a:t>P2P Prediction market for football matches (or anything else)</a:t>
            </a:r>
          </a:p>
          <a:p>
            <a:r>
              <a:rPr lang="en-US" sz="3200" dirty="0"/>
              <a:t>Convert your bets to NFT to de-risk</a:t>
            </a:r>
          </a:p>
          <a:p>
            <a:r>
              <a:rPr lang="en-US" sz="3200" dirty="0"/>
              <a:t>DEX plugin with </a:t>
            </a:r>
            <a:r>
              <a:rPr lang="en-US" sz="3200" dirty="0" err="1"/>
              <a:t>YeildYak</a:t>
            </a:r>
            <a:endParaRPr lang="en-US" sz="3200" dirty="0"/>
          </a:p>
          <a:p>
            <a:r>
              <a:rPr lang="en-US" sz="3200" dirty="0"/>
              <a:t>Brand new NFT design</a:t>
            </a:r>
          </a:p>
          <a:p>
            <a:r>
              <a:rPr lang="en-US" sz="3200" dirty="0"/>
              <a:t>NFT Marketplace</a:t>
            </a:r>
          </a:p>
          <a:p>
            <a:r>
              <a:rPr lang="en-US" sz="3200" dirty="0"/>
              <a:t>Market Maker for bets where users can add liquidity</a:t>
            </a:r>
          </a:p>
          <a:p>
            <a:r>
              <a:rPr lang="en-US" sz="3200" dirty="0"/>
              <a:t>Lossless Betting with staking on </a:t>
            </a:r>
            <a:r>
              <a:rPr lang="en-US" sz="3200" dirty="0" err="1"/>
              <a:t>Benqi</a:t>
            </a:r>
            <a:r>
              <a:rPr lang="en-US" sz="3200" dirty="0"/>
              <a:t> / </a:t>
            </a:r>
            <a:r>
              <a:rPr lang="en-US" sz="3200" dirty="0" err="1"/>
              <a:t>Aave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75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Market Maker and Liquidity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dirty="0"/>
              <a:t>Problem: P2P Betting will have bets that are unmatched. </a:t>
            </a:r>
          </a:p>
          <a:p>
            <a:r>
              <a:rPr lang="en-US" sz="2800" dirty="0"/>
              <a:t>Solution: A Market Maker that will take the opposing side only if the odds are favorable.</a:t>
            </a:r>
          </a:p>
          <a:p>
            <a:r>
              <a:rPr lang="en-US" sz="2800" dirty="0"/>
              <a:t>Funds will come from a Liquidity Pool. </a:t>
            </a:r>
          </a:p>
          <a:p>
            <a:r>
              <a:rPr lang="en-US" sz="2800" dirty="0"/>
              <a:t>Users providing liquidity will be issue LP NFTs which can be traded.</a:t>
            </a:r>
          </a:p>
          <a:p>
            <a:r>
              <a:rPr lang="en-US" sz="2800" dirty="0"/>
              <a:t>Some portion of the funds will be deposited in </a:t>
            </a:r>
            <a:r>
              <a:rPr lang="en-US" sz="2800" dirty="0" err="1"/>
              <a:t>Benqi</a:t>
            </a:r>
            <a:r>
              <a:rPr lang="en-US" sz="2800" dirty="0"/>
              <a:t> to ensure minimum returns.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Market Maker and Liquidity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CD19-D5B3-6541-AD96-134D38A5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1134255"/>
            <a:ext cx="9719749" cy="57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9F-927D-444B-B174-029E075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en-US" dirty="0"/>
              <a:t>Advantages of 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7DB-53F8-044D-82DE-2C03126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605"/>
            <a:ext cx="9601200" cy="4223795"/>
          </a:xfrm>
        </p:spPr>
        <p:txBody>
          <a:bodyPr>
            <a:normAutofit/>
          </a:bodyPr>
          <a:lstStyle/>
          <a:p>
            <a:r>
              <a:rPr lang="en-US" dirty="0"/>
              <a:t>For Bettor:</a:t>
            </a:r>
          </a:p>
          <a:p>
            <a:pPr lvl="1"/>
            <a:r>
              <a:rPr lang="en-US" dirty="0"/>
              <a:t>No more unmatched bets (at least for some odds)</a:t>
            </a:r>
          </a:p>
          <a:p>
            <a:pPr lvl="1"/>
            <a:r>
              <a:rPr lang="en-US" dirty="0"/>
              <a:t>Small bets but reasonable wins</a:t>
            </a:r>
          </a:p>
          <a:p>
            <a:r>
              <a:rPr lang="en-US" dirty="0"/>
              <a:t>For LP token holders:</a:t>
            </a:r>
          </a:p>
          <a:p>
            <a:pPr lvl="1"/>
            <a:r>
              <a:rPr lang="en-US" dirty="0"/>
              <a:t>Potential for higher returns than </a:t>
            </a:r>
            <a:r>
              <a:rPr lang="en-US" dirty="0" err="1"/>
              <a:t>Aave</a:t>
            </a:r>
            <a:r>
              <a:rPr lang="en-US" dirty="0"/>
              <a:t> / </a:t>
            </a:r>
            <a:r>
              <a:rPr lang="en-US" dirty="0" err="1"/>
              <a:t>Benqi</a:t>
            </a:r>
            <a:r>
              <a:rPr lang="en-US" dirty="0"/>
              <a:t> staking.</a:t>
            </a:r>
          </a:p>
          <a:p>
            <a:pPr lvl="1"/>
            <a:r>
              <a:rPr lang="en-US" dirty="0"/>
              <a:t>Trade LP tokens. A secondary market on the NFT Marketplace. </a:t>
            </a:r>
          </a:p>
          <a:p>
            <a:r>
              <a:rPr lang="en-US" dirty="0"/>
              <a:t>For Platform</a:t>
            </a:r>
          </a:p>
          <a:p>
            <a:pPr lvl="1"/>
            <a:r>
              <a:rPr lang="en-US" dirty="0"/>
              <a:t>No more unmatched bets. </a:t>
            </a:r>
          </a:p>
          <a:p>
            <a:pPr lvl="1"/>
            <a:r>
              <a:rPr lang="en-US"/>
              <a:t>LP </a:t>
            </a:r>
            <a:r>
              <a:rPr lang="en-US" dirty="0"/>
              <a:t>tokens are NFTs, more potential for NFT Marketplace trading, more fees.</a:t>
            </a:r>
          </a:p>
          <a:p>
            <a:pPr lvl="1"/>
            <a:r>
              <a:rPr lang="en-US" dirty="0"/>
              <a:t>Completely separate contract with little or no need to change existing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/>
          <a:lstStyle/>
          <a:p>
            <a:r>
              <a:rPr lang="en-US" dirty="0"/>
              <a:t>Projects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Moralis</a:t>
            </a:r>
            <a:endParaRPr lang="en-US" sz="2800" dirty="0"/>
          </a:p>
          <a:p>
            <a:pPr lvl="1"/>
            <a:r>
              <a:rPr lang="en-US" sz="2800" dirty="0"/>
              <a:t>UI hosting</a:t>
            </a:r>
          </a:p>
          <a:p>
            <a:pPr lvl="1"/>
            <a:r>
              <a:rPr lang="en-US" sz="2800" dirty="0"/>
              <a:t>Cloud functions, Event Sync</a:t>
            </a:r>
          </a:p>
          <a:p>
            <a:pPr lvl="1"/>
            <a:r>
              <a:rPr lang="en-US" sz="2800" dirty="0"/>
              <a:t>Wallet and User interaction</a:t>
            </a:r>
          </a:p>
          <a:p>
            <a:pPr lvl="1"/>
            <a:r>
              <a:rPr lang="en-US" sz="2800" dirty="0"/>
              <a:t>Platform Analytics</a:t>
            </a:r>
          </a:p>
          <a:p>
            <a:r>
              <a:rPr lang="en-US" sz="2800" dirty="0"/>
              <a:t>Smart contract deployed on </a:t>
            </a:r>
            <a:r>
              <a:rPr lang="en-US" sz="2800" b="1" dirty="0"/>
              <a:t>AVAX</a:t>
            </a:r>
            <a:r>
              <a:rPr lang="en-US" sz="2800" dirty="0"/>
              <a:t>.</a:t>
            </a:r>
          </a:p>
          <a:p>
            <a:r>
              <a:rPr lang="en-US" sz="2800" b="1" dirty="0" err="1"/>
              <a:t>YeildYak</a:t>
            </a:r>
            <a:r>
              <a:rPr lang="en-US" sz="2800" dirty="0"/>
              <a:t> plugin for DEX.</a:t>
            </a:r>
          </a:p>
          <a:p>
            <a:r>
              <a:rPr lang="en-US" sz="2800" b="1" dirty="0"/>
              <a:t>BENQI </a:t>
            </a:r>
            <a:r>
              <a:rPr lang="en-US" sz="2800" dirty="0"/>
              <a:t>for staking lossless betting.</a:t>
            </a:r>
          </a:p>
          <a:p>
            <a:r>
              <a:rPr lang="en-US" sz="2800" b="1" dirty="0" err="1"/>
              <a:t>Chainlink</a:t>
            </a:r>
            <a:r>
              <a:rPr lang="en-US" sz="2800" dirty="0"/>
              <a:t> to bring football match results on-chain.</a:t>
            </a:r>
            <a:endParaRPr lang="en-US" sz="2800" b="1" dirty="0"/>
          </a:p>
          <a:p>
            <a:r>
              <a:rPr lang="en-US" sz="2800" b="1" dirty="0"/>
              <a:t>IPFS</a:t>
            </a:r>
            <a:r>
              <a:rPr lang="en-US" sz="2800" dirty="0"/>
              <a:t> to store NFT/Bet metadata.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DB030FE-171B-B54E-B796-28EE39FF0CD8}"/>
              </a:ext>
            </a:extLst>
          </p:cNvPr>
          <p:cNvGrpSpPr/>
          <p:nvPr/>
        </p:nvGrpSpPr>
        <p:grpSpPr>
          <a:xfrm>
            <a:off x="746449" y="223936"/>
            <a:ext cx="11117707" cy="6278427"/>
            <a:chOff x="1138334" y="689389"/>
            <a:chExt cx="10725822" cy="58129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2F98B-20C4-774F-BAA1-74491E471406}"/>
                </a:ext>
              </a:extLst>
            </p:cNvPr>
            <p:cNvSpPr/>
            <p:nvPr/>
          </p:nvSpPr>
          <p:spPr>
            <a:xfrm>
              <a:off x="10304567" y="2990817"/>
              <a:ext cx="1475282" cy="14038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ED054-ACC1-0A43-A06B-09B3BC55CF6F}"/>
                </a:ext>
              </a:extLst>
            </p:cNvPr>
            <p:cNvSpPr txBox="1"/>
            <p:nvPr/>
          </p:nvSpPr>
          <p:spPr>
            <a:xfrm>
              <a:off x="10220260" y="3447668"/>
              <a:ext cx="1643896" cy="370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VUE JS UI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9FD352-B600-EB4C-B8BC-6959513B17D3}"/>
                </a:ext>
              </a:extLst>
            </p:cNvPr>
            <p:cNvSpPr/>
            <p:nvPr/>
          </p:nvSpPr>
          <p:spPr>
            <a:xfrm>
              <a:off x="10256693" y="1127328"/>
              <a:ext cx="1525380" cy="136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455F54-5C20-F740-9D8C-6488AFE98BF8}"/>
                </a:ext>
              </a:extLst>
            </p:cNvPr>
            <p:cNvSpPr txBox="1"/>
            <p:nvPr/>
          </p:nvSpPr>
          <p:spPr>
            <a:xfrm>
              <a:off x="10187321" y="1577087"/>
              <a:ext cx="1656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Python Bot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7C31F6-303A-204E-A868-7D810A300312}"/>
                </a:ext>
              </a:extLst>
            </p:cNvPr>
            <p:cNvSpPr/>
            <p:nvPr/>
          </p:nvSpPr>
          <p:spPr>
            <a:xfrm>
              <a:off x="10304567" y="4822407"/>
              <a:ext cx="1526650" cy="1335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8A5EA6-48EB-0E47-9A99-8EF9C1CE7972}"/>
                </a:ext>
              </a:extLst>
            </p:cNvPr>
            <p:cNvSpPr txBox="1"/>
            <p:nvPr/>
          </p:nvSpPr>
          <p:spPr>
            <a:xfrm>
              <a:off x="10187321" y="5157281"/>
              <a:ext cx="1656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Random Interface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F9DF04D-0486-D24D-A489-CD4DCA486EC7}"/>
                </a:ext>
              </a:extLst>
            </p:cNvPr>
            <p:cNvSpPr/>
            <p:nvPr/>
          </p:nvSpPr>
          <p:spPr>
            <a:xfrm>
              <a:off x="3007022" y="2860489"/>
              <a:ext cx="1489047" cy="153420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External Adapter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EF0A98-634C-4A4D-BA6C-80E5E5AEC71A}"/>
                </a:ext>
              </a:extLst>
            </p:cNvPr>
            <p:cNvSpPr/>
            <p:nvPr/>
          </p:nvSpPr>
          <p:spPr>
            <a:xfrm>
              <a:off x="1138335" y="689389"/>
              <a:ext cx="1742110" cy="17753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RAPID API Match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42E84-F1D4-DB45-9F23-E3229194D073}"/>
                </a:ext>
              </a:extLst>
            </p:cNvPr>
            <p:cNvSpPr txBox="1"/>
            <p:nvPr/>
          </p:nvSpPr>
          <p:spPr>
            <a:xfrm>
              <a:off x="5561185" y="4566346"/>
              <a:ext cx="1704183" cy="31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Chainlink</a:t>
              </a:r>
              <a:r>
                <a:rPr lang="en-US" sz="1600" dirty="0"/>
                <a:t>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92B337-2752-8E45-8CC2-301097F55EA7}"/>
                </a:ext>
              </a:extLst>
            </p:cNvPr>
            <p:cNvSpPr txBox="1"/>
            <p:nvPr/>
          </p:nvSpPr>
          <p:spPr>
            <a:xfrm>
              <a:off x="7291243" y="4557686"/>
              <a:ext cx="2414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Deployed Smart Contract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1DEA3F-BA26-8A45-A8E5-64116E467542}"/>
                </a:ext>
              </a:extLst>
            </p:cNvPr>
            <p:cNvSpPr/>
            <p:nvPr/>
          </p:nvSpPr>
          <p:spPr>
            <a:xfrm>
              <a:off x="1138334" y="4726963"/>
              <a:ext cx="1742109" cy="17753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Other API Match Data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D126494-E472-A745-84D4-EFF02DC2A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7106" y="2795978"/>
              <a:ext cx="1308675" cy="14517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06675F-399C-5F4E-AA5B-8B34F130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472" y="2795978"/>
              <a:ext cx="1493557" cy="1599795"/>
            </a:xfrm>
            <a:prstGeom prst="rect">
              <a:avLst/>
            </a:prstGeom>
          </p:spPr>
        </p:pic>
        <p:sp>
          <p:nvSpPr>
            <p:cNvPr id="36" name="Left-Right Arrow 35">
              <a:extLst>
                <a:ext uri="{FF2B5EF4-FFF2-40B4-BE49-F238E27FC236}">
                  <a16:creationId xmlns:a16="http://schemas.microsoft.com/office/drawing/2014/main" id="{1554751B-C6AB-A743-99D6-B8847ADA3CF2}"/>
                </a:ext>
              </a:extLst>
            </p:cNvPr>
            <p:cNvSpPr/>
            <p:nvPr/>
          </p:nvSpPr>
          <p:spPr>
            <a:xfrm>
              <a:off x="6998029" y="3498017"/>
              <a:ext cx="869077" cy="20455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3085BDD3-3BC7-2D4E-BFF7-5FA6D1D40A45}"/>
                </a:ext>
              </a:extLst>
            </p:cNvPr>
            <p:cNvSpPr/>
            <p:nvPr/>
          </p:nvSpPr>
          <p:spPr>
            <a:xfrm rot="19066029">
              <a:off x="8999215" y="2561835"/>
              <a:ext cx="1405862" cy="23403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>
              <a:extLst>
                <a:ext uri="{FF2B5EF4-FFF2-40B4-BE49-F238E27FC236}">
                  <a16:creationId xmlns:a16="http://schemas.microsoft.com/office/drawing/2014/main" id="{C5E8B423-71E7-1A4B-BEEC-4E65125F2FDE}"/>
                </a:ext>
              </a:extLst>
            </p:cNvPr>
            <p:cNvSpPr/>
            <p:nvPr/>
          </p:nvSpPr>
          <p:spPr>
            <a:xfrm>
              <a:off x="9151439" y="3459778"/>
              <a:ext cx="1153127" cy="1453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B66FA0EA-EF8B-1B44-B8A6-A7A2E6FB4B01}"/>
                </a:ext>
              </a:extLst>
            </p:cNvPr>
            <p:cNvSpPr/>
            <p:nvPr/>
          </p:nvSpPr>
          <p:spPr>
            <a:xfrm rot="2437538">
              <a:off x="9053062" y="4414798"/>
              <a:ext cx="1346636" cy="2382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>
              <a:extLst>
                <a:ext uri="{FF2B5EF4-FFF2-40B4-BE49-F238E27FC236}">
                  <a16:creationId xmlns:a16="http://schemas.microsoft.com/office/drawing/2014/main" id="{CBFC67CA-A94C-1940-AEAB-7236C64ADDEB}"/>
                </a:ext>
              </a:extLst>
            </p:cNvPr>
            <p:cNvSpPr/>
            <p:nvPr/>
          </p:nvSpPr>
          <p:spPr>
            <a:xfrm>
              <a:off x="4496069" y="3498018"/>
              <a:ext cx="1008403" cy="2318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796D2C5C-7606-9248-B9F7-7D59C0628D01}"/>
                </a:ext>
              </a:extLst>
            </p:cNvPr>
            <p:cNvSpPr/>
            <p:nvPr/>
          </p:nvSpPr>
          <p:spPr>
            <a:xfrm rot="18812253">
              <a:off x="2461785" y="4574596"/>
              <a:ext cx="795412" cy="1527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-Right Arrow 42">
              <a:extLst>
                <a:ext uri="{FF2B5EF4-FFF2-40B4-BE49-F238E27FC236}">
                  <a16:creationId xmlns:a16="http://schemas.microsoft.com/office/drawing/2014/main" id="{5005CDF2-89F8-1F41-8D43-17C57040E43A}"/>
                </a:ext>
              </a:extLst>
            </p:cNvPr>
            <p:cNvSpPr/>
            <p:nvPr/>
          </p:nvSpPr>
          <p:spPr>
            <a:xfrm rot="13047699">
              <a:off x="2265953" y="2536335"/>
              <a:ext cx="942900" cy="1870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232929-3C35-3A46-876C-18AF834B0AA8}"/>
                </a:ext>
              </a:extLst>
            </p:cNvPr>
            <p:cNvSpPr txBox="1"/>
            <p:nvPr/>
          </p:nvSpPr>
          <p:spPr>
            <a:xfrm>
              <a:off x="1507135" y="2667653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C5BC1-60B8-664C-A62A-7206C8F54CF2}"/>
                </a:ext>
              </a:extLst>
            </p:cNvPr>
            <p:cNvSpPr txBox="1"/>
            <p:nvPr/>
          </p:nvSpPr>
          <p:spPr>
            <a:xfrm>
              <a:off x="1404987" y="4329860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8C908-EA5E-2D4B-A6C3-918133585F54}"/>
                </a:ext>
              </a:extLst>
            </p:cNvPr>
            <p:cNvSpPr txBox="1"/>
            <p:nvPr/>
          </p:nvSpPr>
          <p:spPr>
            <a:xfrm>
              <a:off x="4572665" y="2990818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5C6393-B663-E346-9C5B-3E4A1B458CD6}"/>
                </a:ext>
              </a:extLst>
            </p:cNvPr>
            <p:cNvSpPr txBox="1"/>
            <p:nvPr/>
          </p:nvSpPr>
          <p:spPr>
            <a:xfrm>
              <a:off x="7049397" y="2974076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262E3-19EF-CC48-B556-A50EB5A62651}"/>
                </a:ext>
              </a:extLst>
            </p:cNvPr>
            <p:cNvSpPr txBox="1"/>
            <p:nvPr/>
          </p:nvSpPr>
          <p:spPr>
            <a:xfrm>
              <a:off x="9728449" y="2600809"/>
              <a:ext cx="10905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E70B1B-98C6-4147-AE1E-0E3B60D149E0}"/>
                </a:ext>
              </a:extLst>
            </p:cNvPr>
            <p:cNvSpPr txBox="1"/>
            <p:nvPr/>
          </p:nvSpPr>
          <p:spPr>
            <a:xfrm>
              <a:off x="9175781" y="3160570"/>
              <a:ext cx="1039332" cy="29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D956470-15AB-9549-B4AF-C0A3F398E174}"/>
              </a:ext>
            </a:extLst>
          </p:cNvPr>
          <p:cNvSpPr/>
          <p:nvPr/>
        </p:nvSpPr>
        <p:spPr>
          <a:xfrm>
            <a:off x="7090891" y="573085"/>
            <a:ext cx="2633751" cy="620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Moralis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7F1C18F-CF24-F848-8EC4-D3B8B87A6DC9}"/>
              </a:ext>
            </a:extLst>
          </p:cNvPr>
          <p:cNvSpPr/>
          <p:nvPr/>
        </p:nvSpPr>
        <p:spPr>
          <a:xfrm>
            <a:off x="8170892" y="1193089"/>
            <a:ext cx="484632" cy="130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DB964-5C09-BD49-8107-7283FC77243D}"/>
              </a:ext>
            </a:extLst>
          </p:cNvPr>
          <p:cNvSpPr txBox="1"/>
          <p:nvPr/>
        </p:nvSpPr>
        <p:spPr>
          <a:xfrm>
            <a:off x="6992966" y="1472968"/>
            <a:ext cx="145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Contract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671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Section: NFTs, De-risking bets</a:t>
            </a:r>
          </a:p>
        </p:txBody>
      </p:sp>
    </p:spTree>
    <p:extLst>
      <p:ext uri="{BB962C8B-B14F-4D97-AF65-F5344CB8AC3E}">
        <p14:creationId xmlns:p14="http://schemas.microsoft.com/office/powerpoint/2010/main" val="35720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431F-B63B-5047-92A0-0EFFDF85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7" y="433469"/>
            <a:ext cx="9601200" cy="1485900"/>
          </a:xfrm>
        </p:spPr>
        <p:txBody>
          <a:bodyPr/>
          <a:lstStyle/>
          <a:p>
            <a:r>
              <a:rPr lang="en-US" dirty="0"/>
              <a:t>A week before the big match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9EA812-AA8E-634F-BE79-7F66B7950E74}"/>
              </a:ext>
            </a:extLst>
          </p:cNvPr>
          <p:cNvGrpSpPr/>
          <p:nvPr/>
        </p:nvGrpSpPr>
        <p:grpSpPr>
          <a:xfrm>
            <a:off x="1858757" y="2240122"/>
            <a:ext cx="8376860" cy="4424517"/>
            <a:chOff x="840702" y="2190695"/>
            <a:chExt cx="8376860" cy="4424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D43535-50DE-9A4B-882E-CE6BF15D3D45}"/>
                </a:ext>
              </a:extLst>
            </p:cNvPr>
            <p:cNvSpPr/>
            <p:nvPr/>
          </p:nvSpPr>
          <p:spPr>
            <a:xfrm>
              <a:off x="840702" y="2190695"/>
              <a:ext cx="3975099" cy="44245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5CF54-D7C1-BF4B-847B-C861835EA778}"/>
                </a:ext>
              </a:extLst>
            </p:cNvPr>
            <p:cNvSpPr txBox="1"/>
            <p:nvPr/>
          </p:nvSpPr>
          <p:spPr>
            <a:xfrm>
              <a:off x="1246587" y="3028633"/>
              <a:ext cx="31633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/>
                <a:t>FootyOracle</a:t>
              </a:r>
              <a:r>
                <a:rPr lang="en-US" sz="4000" dirty="0"/>
                <a:t>: Liverpool vs Leicester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A5753A-9F2B-FB46-8C9B-B206970E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9967" y="3789480"/>
              <a:ext cx="2137595" cy="15039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458C1-D55C-3447-927F-DF8F5D4EB2AD}"/>
                </a:ext>
              </a:extLst>
            </p:cNvPr>
            <p:cNvSpPr txBox="1"/>
            <p:nvPr/>
          </p:nvSpPr>
          <p:spPr>
            <a:xfrm>
              <a:off x="7699692" y="3295594"/>
              <a:ext cx="8981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Bob</a:t>
              </a:r>
            </a:p>
            <a:p>
              <a:endParaRPr lang="en-US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4A261FB-5D7A-4B41-88F5-7D387C3B21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9893928"/>
                </p:ext>
              </p:extLst>
            </p:nvPr>
          </p:nvGraphicFramePr>
          <p:xfrm>
            <a:off x="4815801" y="4094814"/>
            <a:ext cx="2264166" cy="10876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2925B3-737A-9341-98CA-91B26FA01166}"/>
              </a:ext>
            </a:extLst>
          </p:cNvPr>
          <p:cNvSpPr txBox="1"/>
          <p:nvPr/>
        </p:nvSpPr>
        <p:spPr>
          <a:xfrm>
            <a:off x="6239740" y="3879094"/>
            <a:ext cx="174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10 AVAX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AD54-2AAE-014C-93DB-8D0CD696445F}"/>
              </a:ext>
            </a:extLst>
          </p:cNvPr>
          <p:cNvSpPr txBox="1"/>
          <p:nvPr/>
        </p:nvSpPr>
        <p:spPr>
          <a:xfrm>
            <a:off x="5964228" y="5342846"/>
            <a:ext cx="261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win:  100 AVAX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12D3-3E2B-A248-8418-0E19C02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 before the match: Liverpool injury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5164-56AE-E147-9ACD-7E5B97898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Bob knows Liverpool’s chances of winning are pretty low. </a:t>
            </a:r>
          </a:p>
          <a:p>
            <a:r>
              <a:rPr lang="en-US" sz="2800" dirty="0"/>
              <a:t>But he is stuck with the bet he made a few days ago</a:t>
            </a:r>
          </a:p>
          <a:p>
            <a:r>
              <a:rPr lang="en-US" sz="2800" dirty="0"/>
              <a:t>No way to de-risk himself even if he accepts some loss.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C45E5-F1E9-A748-A67C-3F9F49674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4559" y="1519900"/>
            <a:ext cx="4868305" cy="1969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B0FB7-2259-224C-A397-046A4A0B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5460">
            <a:off x="6225592" y="3476195"/>
            <a:ext cx="3076576" cy="2103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E0378-73AE-2F4D-9E6F-78A868FE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1370">
            <a:off x="7683961" y="4696030"/>
            <a:ext cx="4318558" cy="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5065-23C4-A049-9146-4129370B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Bet to NFT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43622A-59B7-454A-B2E0-99479AA2A4E3}"/>
              </a:ext>
            </a:extLst>
          </p:cNvPr>
          <p:cNvGrpSpPr/>
          <p:nvPr/>
        </p:nvGrpSpPr>
        <p:grpSpPr>
          <a:xfrm>
            <a:off x="840259" y="1681746"/>
            <a:ext cx="8559773" cy="1931153"/>
            <a:chOff x="840259" y="1681746"/>
            <a:chExt cx="8559773" cy="19311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203DB6-D92B-0448-907D-E2B6A4BC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259" y="2108960"/>
              <a:ext cx="2137595" cy="150393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11D8D6-F2AB-1B46-805C-563BF7EF8777}"/>
                </a:ext>
              </a:extLst>
            </p:cNvPr>
            <p:cNvGrpSpPr/>
            <p:nvPr/>
          </p:nvGrpSpPr>
          <p:grpSpPr>
            <a:xfrm>
              <a:off x="1615979" y="1681746"/>
              <a:ext cx="7784053" cy="1931153"/>
              <a:chOff x="1615979" y="1681746"/>
              <a:chExt cx="7784053" cy="19311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E8373B-BB89-354B-8323-22081B5DC491}"/>
                  </a:ext>
                </a:extLst>
              </p:cNvPr>
              <p:cNvSpPr/>
              <p:nvPr/>
            </p:nvSpPr>
            <p:spPr>
              <a:xfrm>
                <a:off x="5016843" y="2108960"/>
                <a:ext cx="2137597" cy="1503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/>
                  <a:t>FootyOracle</a:t>
                </a:r>
                <a:r>
                  <a:rPr lang="en-US" dirty="0"/>
                  <a:t> Convert Liverpool Bet to NFT</a:t>
                </a:r>
              </a:p>
            </p:txBody>
          </p:sp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8155C23E-F50C-4E4F-91A4-99355F1F83FB}"/>
                  </a:ext>
                </a:extLst>
              </p:cNvPr>
              <p:cNvSpPr/>
              <p:nvPr/>
            </p:nvSpPr>
            <p:spPr>
              <a:xfrm rot="16200000">
                <a:off x="3755034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B8E5D9-244A-A645-AD87-ECAE4C685C9A}"/>
                  </a:ext>
                </a:extLst>
              </p:cNvPr>
              <p:cNvSpPr txBox="1"/>
              <p:nvPr/>
            </p:nvSpPr>
            <p:spPr>
              <a:xfrm>
                <a:off x="1615979" y="1681746"/>
                <a:ext cx="58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Bob</a:t>
                </a:r>
              </a:p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F23868-A848-D748-B03D-35AD0368CAC5}"/>
                  </a:ext>
                </a:extLst>
              </p:cNvPr>
              <p:cNvSpPr txBox="1"/>
              <p:nvPr/>
            </p:nvSpPr>
            <p:spPr>
              <a:xfrm>
                <a:off x="2977854" y="2235265"/>
                <a:ext cx="2038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Convert bet to NFT</a:t>
                </a:r>
              </a:p>
              <a:p>
                <a:endParaRPr lang="en-US" dirty="0"/>
              </a:p>
            </p:txBody>
          </p:sp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4C25C1DA-2A24-8A48-B315-0B2CB7F406B4}"/>
                  </a:ext>
                </a:extLst>
              </p:cNvPr>
              <p:cNvSpPr/>
              <p:nvPr/>
            </p:nvSpPr>
            <p:spPr>
              <a:xfrm rot="16200000">
                <a:off x="7931621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E77BCD-D62E-EC4E-BF16-EBC7E4E83732}"/>
                  </a:ext>
                </a:extLst>
              </p:cNvPr>
              <p:cNvSpPr txBox="1"/>
              <p:nvPr/>
            </p:nvSpPr>
            <p:spPr>
              <a:xfrm>
                <a:off x="7154441" y="1987297"/>
                <a:ext cx="22455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List on Marketplace for 2 AVAX</a:t>
                </a:r>
              </a:p>
              <a:p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84DC13-EEF0-3744-BE92-4A9A52C7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059" y="975690"/>
            <a:ext cx="2701660" cy="42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6FB6A-3A5D-394A-891F-9085B2F1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14" y="1463061"/>
            <a:ext cx="2434486" cy="3803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B68CB-380D-3D42-B183-1050EE099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8" y="4940858"/>
            <a:ext cx="2137595" cy="1503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C22E5-F6C4-E346-A004-644F8607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489" y="4940858"/>
            <a:ext cx="2289511" cy="15976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B6516D-5858-624A-A18E-765B49D6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6" y="433469"/>
            <a:ext cx="10213893" cy="895459"/>
          </a:xfrm>
        </p:spPr>
        <p:txBody>
          <a:bodyPr>
            <a:normAutofit fontScale="90000"/>
          </a:bodyPr>
          <a:lstStyle/>
          <a:p>
            <a:r>
              <a:rPr lang="en-US" dirty="0"/>
              <a:t>Alice buys it on </a:t>
            </a:r>
            <a:r>
              <a:rPr lang="en-US" dirty="0" err="1"/>
              <a:t>FootyOracle’s</a:t>
            </a:r>
            <a:r>
              <a:rPr lang="en-US" dirty="0"/>
              <a:t> NFT Marketplace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EF3C1-A6C6-014E-BDB3-FC9E90557A1B}"/>
              </a:ext>
            </a:extLst>
          </p:cNvPr>
          <p:cNvSpPr txBox="1"/>
          <p:nvPr/>
        </p:nvSpPr>
        <p:spPr>
          <a:xfrm>
            <a:off x="8802624" y="6169152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AVAX</a:t>
            </a:r>
          </a:p>
        </p:txBody>
      </p:sp>
    </p:spTree>
    <p:extLst>
      <p:ext uri="{BB962C8B-B14F-4D97-AF65-F5344CB8AC3E}">
        <p14:creationId xmlns:p14="http://schemas.microsoft.com/office/powerpoint/2010/main" val="27901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 -0.00509 L 0.30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5 -0.00185 L -0.51914 -0.00185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{59B2D058-A14B-4F47-8C26-0D28FDBF440A}tf10001072</Template>
  <TotalTime>14017</TotalTime>
  <Words>561</Words>
  <Application>Microsoft Macintosh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FootyOracle: Prediction Market</vt:lpstr>
      <vt:lpstr>Major features</vt:lpstr>
      <vt:lpstr>Projects we used</vt:lpstr>
      <vt:lpstr>PowerPoint Presentation</vt:lpstr>
      <vt:lpstr>Section: NFTs, De-risking bets</vt:lpstr>
      <vt:lpstr>A week before the big match</vt:lpstr>
      <vt:lpstr>Two days before the match: Liverpool injury crisis</vt:lpstr>
      <vt:lpstr>Convert Bet to NFT</vt:lpstr>
      <vt:lpstr>Alice buys it on FootyOracle’s NFT Marketplace</vt:lpstr>
      <vt:lpstr>On Matchday: If Liverpool score an unlikely win</vt:lpstr>
      <vt:lpstr>On Matchday: If Liverpool don’t win</vt:lpstr>
      <vt:lpstr>Purchases happen FootyOracle’s NFT Marketplace</vt:lpstr>
      <vt:lpstr>YEILDYAK DEX PLUGIN</vt:lpstr>
      <vt:lpstr>YeildYak DEX</vt:lpstr>
      <vt:lpstr>Lossless Betting with Staking on Benqi</vt:lpstr>
      <vt:lpstr>Lossless Betting with Staking on Benqi</vt:lpstr>
      <vt:lpstr>Lossless Betting: Placing Bets</vt:lpstr>
      <vt:lpstr>Lossless Betting: After Match Result</vt:lpstr>
      <vt:lpstr>Market Maker and Liquidity Pool</vt:lpstr>
      <vt:lpstr>Market Maker and Liquidity Pool</vt:lpstr>
      <vt:lpstr>Market Maker and Liquidity Pool</vt:lpstr>
      <vt:lpstr>Advantages of Market Maker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Ramanavarapu, Sreeharsha</dc:creator>
  <cp:lastModifiedBy>Ramanavarapu, Sreeharsha</cp:lastModifiedBy>
  <cp:revision>104</cp:revision>
  <dcterms:created xsi:type="dcterms:W3CDTF">2021-06-15T00:19:54Z</dcterms:created>
  <dcterms:modified xsi:type="dcterms:W3CDTF">2022-01-20T13:57:44Z</dcterms:modified>
</cp:coreProperties>
</file>