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6" r:id="rId2"/>
    <p:sldId id="257" r:id="rId3"/>
    <p:sldId id="258" r:id="rId4"/>
    <p:sldId id="259" r:id="rId5"/>
    <p:sldId id="281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A6452"/>
    <a:srgbClr val="5F6C63"/>
    <a:srgbClr val="FCB4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3" d="100"/>
          <a:sy n="53" d="100"/>
        </p:scale>
        <p:origin x="2844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6193B1B-BBA1-4B68-93EB-7A853B202D8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A445971-0B7E-4539-874F-6808CBAEFBA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6C7076-F6D9-421D-A5DC-307763105C2C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0A52DA-69CF-47BE-9290-028EF191965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990E9D-7456-4C44-94E4-A8EE80288A6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69C8F4-BCD1-41F9-B0A9-20369F9E05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3470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6A4DC4-AF44-42AD-A2AA-D26ED6215470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531C1F-7537-4197-9365-FBF9597F56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3208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EA483-8C9B-4277-A08B-87FC541A15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07A66E-22A0-4717-A605-A368657368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C79E60-DE07-48AE-A4C1-08F640EA24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8E385-4990-460A-93AC-E2CE624BE648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9A14AD-65FA-44FB-BFB4-273F651D2C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380998-B94E-4B65-BC77-8331C46A4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E1641-8B02-43AA-951B-AAB7A7E9D5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3487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65FA0-0B08-4E08-BAEB-94C3B7A4F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00EC8E-989D-4CD7-9BDD-2392CEE701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3809CE-75AE-403E-9BCB-22350D4EB2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8E385-4990-460A-93AC-E2CE624BE648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0A96EA-2E16-44DD-A73C-FA6B3C99F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24A657-D6F2-4134-9C07-86DCE4E14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E1641-8B02-43AA-951B-AAB7A7E9D5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2766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C7DE990-90E6-477B-9D42-A4E91442A1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95102C-B193-44D5-80A6-6D5665C3A0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8F2A93-5D91-468F-AD39-C996654B69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8E385-4990-460A-93AC-E2CE624BE648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F98AF7-77C7-4A95-9CA3-78715A10E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E3E040-8959-4128-9274-47495E154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E1641-8B02-43AA-951B-AAB7A7E9D5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3239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779BE8B-DE2F-499B-B5D4-2DD289CCD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05629-231D-4234-AFA0-C22F69E204AD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65522D7-EF7E-4646-815C-FDB26C75C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D46EC8-CDAD-4195-AE47-51B8CF6B6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C1D32-79CB-473F-8A42-0DBF540781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4921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467A2-B1A2-4E26-AD29-B2A0262D4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42E6BC-A692-4DD8-AD7D-D937F6C84C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5925B3-9CB7-4908-B1D8-BEB4FCBA6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8E385-4990-460A-93AC-E2CE624BE648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45F20B-0134-479D-80F8-E3AAA66204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EC1004-791C-4A2D-949D-7A6CFDB6E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E1641-8B02-43AA-951B-AAB7A7E9D5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5970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9DB8D-4DE5-4581-8920-7F19BCF3FF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B9BBAC-3070-49B3-92D8-82538009DE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E9087C-21EF-4DA9-B603-68C5F7CA3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8E385-4990-460A-93AC-E2CE624BE648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7B9887-C12D-4F17-AFA5-9D4AD4C80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0DB35C-0AF0-4CE2-AB9A-5508D4D37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E1641-8B02-43AA-951B-AAB7A7E9D5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648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71405-B591-474B-84FE-AB2B61F18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5610D1-BB8D-476A-B49D-5B801DF623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998154-3C54-46D8-82D1-7DAE53BB99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94F3B9-0CA6-4ED7-9EF6-DB1AC15ED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8E385-4990-460A-93AC-E2CE624BE648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F8A90C-0B57-4E72-8ADB-78B6AF50C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DBAEB4-EEEA-4E5E-8FD1-1950B7F90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E1641-8B02-43AA-951B-AAB7A7E9D5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2236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EE224-74D4-4D83-8445-F0C0D1D980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63E877-0372-40FC-B400-0919863883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796D2A-89A8-4DEE-8CAF-6CCDE96D0B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F8B2A4-538F-4C77-A897-7C834E6AB5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B845DE1-66B2-4105-8DD0-535CA58316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721656-31FA-4F6B-A589-96DF21785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8E385-4990-460A-93AC-E2CE624BE648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2883D71-BB14-4FAC-97FA-70ACA51B6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E4EBC72-F9DD-44C1-BB65-6A2EB677C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E1641-8B02-43AA-951B-AAB7A7E9D5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7084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327113-2B05-4CC2-94C0-24812862A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F272AFB-9398-4B6F-83E2-241667C70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8E385-4990-460A-93AC-E2CE624BE648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8C6CDA-DDDE-49D1-9098-868EF030E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4FED6A-3119-42E6-B594-00E3385D2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E1641-8B02-43AA-951B-AAB7A7E9D5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348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52A2B5-0B52-4689-B7D3-7E5DB5182F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8E385-4990-460A-93AC-E2CE624BE648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0429A28-F575-41D3-9352-FE8D67818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E23969-0E32-43D1-B6CE-9A6D60C99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E1641-8B02-43AA-951B-AAB7A7E9D5E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0755E218-6478-447B-AFCC-2400CBA33F7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8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9BC28-A620-4DAA-A4B8-95B486CFD8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313BA4-D3C5-4B6F-856A-316D9BF442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151F37-2BDD-4230-89F3-386145C5DE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B28D48-AA49-4A80-9648-1475DA546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8E385-4990-460A-93AC-E2CE624BE648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68C29B-1508-46BE-ADA2-2FAF39433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C152D0-C2D7-4A30-8CAE-7DB992D6D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E1641-8B02-43AA-951B-AAB7A7E9D5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8457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3ACE2-5321-49E1-B69E-46F08197F2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0B942D9-8226-4E92-8A4F-157F2AB9A4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0A7380-F7AE-48ED-9EA1-CEB1FC0555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556E82-99ED-4259-A3D1-0CD8C4BD8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8E385-4990-460A-93AC-E2CE624BE648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0FAD03-A5C6-47B1-9C03-321FF5BC0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D75C7E-1F2A-421B-A7DB-EA423F737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E1641-8B02-43AA-951B-AAB7A7E9D5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2816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1523721-25A6-4610-A9DC-DD8351FE8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7A3B14-639D-41ED-A05B-D5BFE02B5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F99C74-8A2D-4202-9A9D-B91954DD31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58E385-4990-460A-93AC-E2CE624BE648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4CE1C1-5853-4F56-A0E8-4FEB58CD2D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EC8E27-DC6D-4B93-A039-894AB28065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0E1641-8B02-43AA-951B-AAB7A7E9D5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559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Placeholder 25">
            <a:extLst>
              <a:ext uri="{FF2B5EF4-FFF2-40B4-BE49-F238E27FC236}">
                <a16:creationId xmlns:a16="http://schemas.microsoft.com/office/drawing/2014/main" id="{1B759B71-44A2-4EF0-82BE-5D9E754A5F4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89" b="7689"/>
          <a:stretch/>
        </p:blipFill>
        <p:spPr>
          <a:xfrm>
            <a:off x="0" y="0"/>
            <a:ext cx="12192000" cy="6858000"/>
          </a:xfrm>
        </p:spPr>
      </p:pic>
      <p:grpSp>
        <p:nvGrpSpPr>
          <p:cNvPr id="1025" name="Group 1024">
            <a:extLst>
              <a:ext uri="{FF2B5EF4-FFF2-40B4-BE49-F238E27FC236}">
                <a16:creationId xmlns:a16="http://schemas.microsoft.com/office/drawing/2014/main" id="{81BE0D26-AA36-4863-A463-8CB38B567D08}"/>
              </a:ext>
            </a:extLst>
          </p:cNvPr>
          <p:cNvGrpSpPr/>
          <p:nvPr/>
        </p:nvGrpSpPr>
        <p:grpSpPr>
          <a:xfrm>
            <a:off x="3995881" y="1076960"/>
            <a:ext cx="4200237" cy="4200237"/>
            <a:chOff x="3546764" y="879764"/>
            <a:chExt cx="5098473" cy="5098473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0BE9EB1A-F074-41A0-AE72-634DDD56EAFA}"/>
                </a:ext>
              </a:extLst>
            </p:cNvPr>
            <p:cNvGrpSpPr/>
            <p:nvPr/>
          </p:nvGrpSpPr>
          <p:grpSpPr>
            <a:xfrm>
              <a:off x="3546764" y="879764"/>
              <a:ext cx="5098473" cy="5098473"/>
              <a:chOff x="3546764" y="879764"/>
              <a:chExt cx="5098473" cy="5098473"/>
            </a:xfrm>
          </p:grpSpPr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8D762345-5E1C-4E7E-9555-DF01A2C2454D}"/>
                  </a:ext>
                </a:extLst>
              </p:cNvPr>
              <p:cNvSpPr/>
              <p:nvPr/>
            </p:nvSpPr>
            <p:spPr>
              <a:xfrm>
                <a:off x="3546764" y="879764"/>
                <a:ext cx="5098473" cy="509847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B85C8FC1-D676-470D-AB12-046C166E0F97}"/>
                  </a:ext>
                </a:extLst>
              </p:cNvPr>
              <p:cNvSpPr/>
              <p:nvPr/>
            </p:nvSpPr>
            <p:spPr>
              <a:xfrm>
                <a:off x="3778513" y="1111513"/>
                <a:ext cx="4634975" cy="4634975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FCB428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24" name="Group 1023">
              <a:extLst>
                <a:ext uri="{FF2B5EF4-FFF2-40B4-BE49-F238E27FC236}">
                  <a16:creationId xmlns:a16="http://schemas.microsoft.com/office/drawing/2014/main" id="{6DF2C688-DB8A-42CB-B4B7-FCB8D09F9BCF}"/>
                </a:ext>
              </a:extLst>
            </p:cNvPr>
            <p:cNvGrpSpPr/>
            <p:nvPr/>
          </p:nvGrpSpPr>
          <p:grpSpPr>
            <a:xfrm>
              <a:off x="3768077" y="1995901"/>
              <a:ext cx="4755677" cy="2506607"/>
              <a:chOff x="3768077" y="1698009"/>
              <a:chExt cx="4755677" cy="2506607"/>
            </a:xfrm>
          </p:grpSpPr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94C19D4C-91F5-411D-8389-8379B7F9D5B4}"/>
                  </a:ext>
                </a:extLst>
              </p:cNvPr>
              <p:cNvGrpSpPr/>
              <p:nvPr/>
            </p:nvGrpSpPr>
            <p:grpSpPr>
              <a:xfrm>
                <a:off x="3768077" y="2428529"/>
                <a:ext cx="4755677" cy="1776087"/>
                <a:chOff x="3768077" y="2368714"/>
                <a:chExt cx="4755677" cy="1776087"/>
              </a:xfrm>
            </p:grpSpPr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882DE98D-8FBD-4714-9B80-E53A55898993}"/>
                    </a:ext>
                  </a:extLst>
                </p:cNvPr>
                <p:cNvSpPr txBox="1"/>
                <p:nvPr/>
              </p:nvSpPr>
              <p:spPr>
                <a:xfrm>
                  <a:off x="3768077" y="2368714"/>
                  <a:ext cx="4700544" cy="709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3200" b="0" i="0" dirty="0" err="1">
                      <a:solidFill>
                        <a:srgbClr val="4A6452"/>
                      </a:solidFill>
                      <a:effectLst/>
                      <a:latin typeface="Georgia" panose="02040502050405020303" pitchFamily="18" charset="0"/>
                    </a:rPr>
                    <a:t>Vegefoods</a:t>
                  </a:r>
                  <a:r>
                    <a:rPr lang="en-US" sz="3200" b="0" i="0" dirty="0">
                      <a:solidFill>
                        <a:srgbClr val="4A6452"/>
                      </a:solidFill>
                      <a:effectLst/>
                      <a:latin typeface="Georgia" panose="02040502050405020303" pitchFamily="18" charset="0"/>
                    </a:rPr>
                    <a:t> </a:t>
                  </a:r>
                  <a:endParaRPr lang="ko-KR" altLang="en-US" sz="3200" dirty="0">
                    <a:solidFill>
                      <a:srgbClr val="4A6452"/>
                    </a:solidFill>
                    <a:latin typeface="Georgia" panose="02040502050405020303" pitchFamily="18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4E220483-88CA-4B6C-AC65-B19B51E039FB}"/>
                    </a:ext>
                  </a:extLst>
                </p:cNvPr>
                <p:cNvSpPr txBox="1"/>
                <p:nvPr/>
              </p:nvSpPr>
              <p:spPr>
                <a:xfrm>
                  <a:off x="3778512" y="3136094"/>
                  <a:ext cx="4745242" cy="100870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b="1" dirty="0">
                      <a:solidFill>
                        <a:srgbClr val="4A6452"/>
                      </a:solidFill>
                      <a:latin typeface="Georgia Pro Light" panose="02040302050405020303" pitchFamily="18" charset="0"/>
                    </a:rPr>
                    <a:t>A unique experience where we bring </a:t>
                  </a:r>
                </a:p>
                <a:p>
                  <a:pPr algn="ctr"/>
                  <a:r>
                    <a:rPr lang="en-US" sz="1600" b="1" dirty="0">
                      <a:solidFill>
                        <a:srgbClr val="4A6452"/>
                      </a:solidFill>
                      <a:latin typeface="Georgia Pro Light" panose="02040302050405020303" pitchFamily="18" charset="0"/>
                    </a:rPr>
                    <a:t>you fresh and nutritious food. Enjoy</a:t>
                  </a:r>
                </a:p>
                <a:p>
                  <a:pPr algn="ctr"/>
                  <a:r>
                    <a:rPr lang="en-US" sz="1600" b="1" dirty="0">
                      <a:solidFill>
                        <a:srgbClr val="4A6452"/>
                      </a:solidFill>
                      <a:latin typeface="Georgia Pro Light" panose="02040302050405020303" pitchFamily="18" charset="0"/>
                    </a:rPr>
                    <a:t> nature in every bite!</a:t>
                  </a:r>
                  <a:endParaRPr lang="en-US" sz="1600" b="1" dirty="0">
                    <a:solidFill>
                      <a:srgbClr val="4A6452"/>
                    </a:solidFill>
                    <a:latin typeface="Candara" panose="020E0502030303020204" pitchFamily="34" charset="0"/>
                  </a:endParaRPr>
                </a:p>
              </p:txBody>
            </p:sp>
          </p:grpSp>
          <p:pic>
            <p:nvPicPr>
              <p:cNvPr id="1026" name="Picture 2" descr="Fruit free icon">
                <a:extLst>
                  <a:ext uri="{FF2B5EF4-FFF2-40B4-BE49-F238E27FC236}">
                    <a16:creationId xmlns:a16="http://schemas.microsoft.com/office/drawing/2014/main" id="{77501E5B-C86A-4EC2-9BD6-2637FB3C854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791200" y="1698009"/>
                <a:ext cx="609600" cy="60960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1565819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2FED3AD0-B9A4-46DB-984D-8EAC629F51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951" b="10951"/>
          <a:stretch/>
        </p:blipFill>
        <p:spPr bwMode="auto">
          <a:xfrm>
            <a:off x="0" y="0"/>
            <a:ext cx="5844746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941CCAFD-ED71-4206-9AE8-1C76892F17F9}"/>
              </a:ext>
            </a:extLst>
          </p:cNvPr>
          <p:cNvGrpSpPr/>
          <p:nvPr/>
        </p:nvGrpSpPr>
        <p:grpSpPr>
          <a:xfrm>
            <a:off x="6883299" y="1036041"/>
            <a:ext cx="4480681" cy="5374632"/>
            <a:chOff x="6549666" y="1023684"/>
            <a:chExt cx="4480681" cy="5374632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384697C6-DE0F-439E-94F5-2CB6305739D6}"/>
                </a:ext>
              </a:extLst>
            </p:cNvPr>
            <p:cNvGrpSpPr/>
            <p:nvPr/>
          </p:nvGrpSpPr>
          <p:grpSpPr>
            <a:xfrm>
              <a:off x="6549666" y="1023684"/>
              <a:ext cx="4480681" cy="803182"/>
              <a:chOff x="7161972" y="1435337"/>
              <a:chExt cx="4480681" cy="803182"/>
            </a:xfrm>
          </p:grpSpPr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40BCCB13-1111-416D-9B44-D6BB27281497}"/>
                  </a:ext>
                </a:extLst>
              </p:cNvPr>
              <p:cNvGrpSpPr/>
              <p:nvPr/>
            </p:nvGrpSpPr>
            <p:grpSpPr>
              <a:xfrm>
                <a:off x="7161972" y="1435337"/>
                <a:ext cx="4480681" cy="803182"/>
                <a:chOff x="7161972" y="1435337"/>
                <a:chExt cx="4480681" cy="803182"/>
              </a:xfrm>
            </p:grpSpPr>
            <p:grpSp>
              <p:nvGrpSpPr>
                <p:cNvPr id="8" name="Group 7">
                  <a:extLst>
                    <a:ext uri="{FF2B5EF4-FFF2-40B4-BE49-F238E27FC236}">
                      <a16:creationId xmlns:a16="http://schemas.microsoft.com/office/drawing/2014/main" id="{E01FA726-8F1F-4984-B120-4B02B45A0A7F}"/>
                    </a:ext>
                  </a:extLst>
                </p:cNvPr>
                <p:cNvGrpSpPr/>
                <p:nvPr/>
              </p:nvGrpSpPr>
              <p:grpSpPr>
                <a:xfrm>
                  <a:off x="7161972" y="1435337"/>
                  <a:ext cx="4480681" cy="803182"/>
                  <a:chOff x="1212435" y="1267097"/>
                  <a:chExt cx="4480681" cy="803182"/>
                </a:xfrm>
              </p:grpSpPr>
              <p:sp>
                <p:nvSpPr>
                  <p:cNvPr id="10" name="Donut 59">
                    <a:extLst>
                      <a:ext uri="{FF2B5EF4-FFF2-40B4-BE49-F238E27FC236}">
                        <a16:creationId xmlns:a16="http://schemas.microsoft.com/office/drawing/2014/main" id="{A876963C-FDE7-43D0-BB17-2DAE709E619E}"/>
                      </a:ext>
                    </a:extLst>
                  </p:cNvPr>
                  <p:cNvSpPr/>
                  <p:nvPr/>
                </p:nvSpPr>
                <p:spPr>
                  <a:xfrm>
                    <a:off x="1212435" y="1267097"/>
                    <a:ext cx="803182" cy="803182"/>
                  </a:xfrm>
                  <a:prstGeom prst="donut">
                    <a:avLst>
                      <a:gd name="adj" fmla="val 8736"/>
                    </a:avLst>
                  </a:prstGeom>
                  <a:solidFill>
                    <a:schemeClr val="accent6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27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endParaRPr>
                  </a:p>
                </p:txBody>
              </p:sp>
              <p:sp>
                <p:nvSpPr>
                  <p:cNvPr id="13" name="TextBox 12">
                    <a:extLst>
                      <a:ext uri="{FF2B5EF4-FFF2-40B4-BE49-F238E27FC236}">
                        <a16:creationId xmlns:a16="http://schemas.microsoft.com/office/drawing/2014/main" id="{489D02AD-44BA-44A2-A316-47BA92160CF7}"/>
                      </a:ext>
                    </a:extLst>
                  </p:cNvPr>
                  <p:cNvSpPr txBox="1"/>
                  <p:nvPr/>
                </p:nvSpPr>
                <p:spPr>
                  <a:xfrm>
                    <a:off x="2050355" y="1511281"/>
                    <a:ext cx="3642761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lvl="0"/>
                    <a:r>
                      <a:rPr lang="en-US" sz="1400" b="1" dirty="0">
                        <a:latin typeface="Georgia" panose="02040502050405020303" pitchFamily="18" charset="0"/>
                      </a:rPr>
                      <a:t>Improving healthy lifestyle</a:t>
                    </a:r>
                  </a:p>
                </p:txBody>
              </p:sp>
            </p:grpSp>
            <p:cxnSp>
              <p:nvCxnSpPr>
                <p:cNvPr id="9" name="Straight Connector 8">
                  <a:extLst>
                    <a:ext uri="{FF2B5EF4-FFF2-40B4-BE49-F238E27FC236}">
                      <a16:creationId xmlns:a16="http://schemas.microsoft.com/office/drawing/2014/main" id="{BF5B6C06-4911-44C3-820A-771D1B9FA24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107659" y="2011048"/>
                  <a:ext cx="3292653" cy="0"/>
                </a:xfrm>
                <a:prstGeom prst="line">
                  <a:avLst/>
                </a:prstGeom>
                <a:ln w="12700">
                  <a:solidFill>
                    <a:schemeClr val="accent6"/>
                  </a:solidFill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" name="Arrow: Chevron 6">
                <a:extLst>
                  <a:ext uri="{FF2B5EF4-FFF2-40B4-BE49-F238E27FC236}">
                    <a16:creationId xmlns:a16="http://schemas.microsoft.com/office/drawing/2014/main" id="{E8BB18FA-A41C-4EA1-A680-3811CCCE0B5B}"/>
                  </a:ext>
                </a:extLst>
              </p:cNvPr>
              <p:cNvSpPr/>
              <p:nvPr/>
            </p:nvSpPr>
            <p:spPr>
              <a:xfrm>
                <a:off x="7467866" y="1695047"/>
                <a:ext cx="238895" cy="283762"/>
              </a:xfrm>
              <a:prstGeom prst="chevron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61AEA5FE-FEB7-4B74-AE56-62F84B58CD1A}"/>
                </a:ext>
              </a:extLst>
            </p:cNvPr>
            <p:cNvGrpSpPr/>
            <p:nvPr/>
          </p:nvGrpSpPr>
          <p:grpSpPr>
            <a:xfrm>
              <a:off x="6549666" y="2547501"/>
              <a:ext cx="4480681" cy="803182"/>
              <a:chOff x="7161972" y="1435337"/>
              <a:chExt cx="4480681" cy="803182"/>
            </a:xfrm>
          </p:grpSpPr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3B1009DC-9517-411C-B731-654EF3B1029B}"/>
                  </a:ext>
                </a:extLst>
              </p:cNvPr>
              <p:cNvGrpSpPr/>
              <p:nvPr/>
            </p:nvGrpSpPr>
            <p:grpSpPr>
              <a:xfrm>
                <a:off x="7161972" y="1435337"/>
                <a:ext cx="4480681" cy="803182"/>
                <a:chOff x="7161972" y="1435337"/>
                <a:chExt cx="4480681" cy="803182"/>
              </a:xfrm>
            </p:grpSpPr>
            <p:grpSp>
              <p:nvGrpSpPr>
                <p:cNvPr id="17" name="Group 16">
                  <a:extLst>
                    <a:ext uri="{FF2B5EF4-FFF2-40B4-BE49-F238E27FC236}">
                      <a16:creationId xmlns:a16="http://schemas.microsoft.com/office/drawing/2014/main" id="{8C714FA4-CCA5-49AF-8E61-FE3D8F83DA5D}"/>
                    </a:ext>
                  </a:extLst>
                </p:cNvPr>
                <p:cNvGrpSpPr/>
                <p:nvPr/>
              </p:nvGrpSpPr>
              <p:grpSpPr>
                <a:xfrm>
                  <a:off x="7161972" y="1435337"/>
                  <a:ext cx="4480681" cy="803182"/>
                  <a:chOff x="1212435" y="1267097"/>
                  <a:chExt cx="4480681" cy="803182"/>
                </a:xfrm>
              </p:grpSpPr>
              <p:sp>
                <p:nvSpPr>
                  <p:cNvPr id="19" name="Donut 59">
                    <a:extLst>
                      <a:ext uri="{FF2B5EF4-FFF2-40B4-BE49-F238E27FC236}">
                        <a16:creationId xmlns:a16="http://schemas.microsoft.com/office/drawing/2014/main" id="{86CF2A74-B11D-4E91-9703-4AAB408EDC41}"/>
                      </a:ext>
                    </a:extLst>
                  </p:cNvPr>
                  <p:cNvSpPr/>
                  <p:nvPr/>
                </p:nvSpPr>
                <p:spPr>
                  <a:xfrm>
                    <a:off x="1212435" y="1267097"/>
                    <a:ext cx="803182" cy="803182"/>
                  </a:xfrm>
                  <a:prstGeom prst="donut">
                    <a:avLst>
                      <a:gd name="adj" fmla="val 8736"/>
                    </a:avLst>
                  </a:prstGeom>
                  <a:solidFill>
                    <a:srgbClr val="FFC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27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endParaRPr>
                  </a:p>
                </p:txBody>
              </p:sp>
              <p:sp>
                <p:nvSpPr>
                  <p:cNvPr id="22" name="TextBox 21">
                    <a:extLst>
                      <a:ext uri="{FF2B5EF4-FFF2-40B4-BE49-F238E27FC236}">
                        <a16:creationId xmlns:a16="http://schemas.microsoft.com/office/drawing/2014/main" id="{258548CF-593F-468A-8DDB-56CB29B1DB72}"/>
                      </a:ext>
                    </a:extLst>
                  </p:cNvPr>
                  <p:cNvSpPr txBox="1"/>
                  <p:nvPr/>
                </p:nvSpPr>
                <p:spPr>
                  <a:xfrm>
                    <a:off x="2050355" y="1499089"/>
                    <a:ext cx="3642761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lvl="0"/>
                    <a:r>
                      <a:rPr lang="en-US" sz="1400" b="1" dirty="0">
                        <a:latin typeface="Georgia" panose="02040502050405020303" pitchFamily="18" charset="0"/>
                      </a:rPr>
                      <a:t>Lack of a comprehensive store</a:t>
                    </a:r>
                  </a:p>
                </p:txBody>
              </p:sp>
            </p:grpSp>
            <p:cxnSp>
              <p:nvCxnSpPr>
                <p:cNvPr id="18" name="Straight Connector 17">
                  <a:extLst>
                    <a:ext uri="{FF2B5EF4-FFF2-40B4-BE49-F238E27FC236}">
                      <a16:creationId xmlns:a16="http://schemas.microsoft.com/office/drawing/2014/main" id="{2FA50F2A-9D88-41DA-9239-D456B8A263F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107659" y="1998856"/>
                  <a:ext cx="3292653" cy="0"/>
                </a:xfrm>
                <a:prstGeom prst="line">
                  <a:avLst/>
                </a:prstGeom>
                <a:ln w="12700">
                  <a:solidFill>
                    <a:schemeClr val="accent4"/>
                  </a:solidFill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6" name="Arrow: Chevron 15">
                <a:extLst>
                  <a:ext uri="{FF2B5EF4-FFF2-40B4-BE49-F238E27FC236}">
                    <a16:creationId xmlns:a16="http://schemas.microsoft.com/office/drawing/2014/main" id="{30C4D2F9-8FCB-4FF8-8BAD-B3F3F5FE71FA}"/>
                  </a:ext>
                </a:extLst>
              </p:cNvPr>
              <p:cNvSpPr/>
              <p:nvPr/>
            </p:nvSpPr>
            <p:spPr>
              <a:xfrm>
                <a:off x="7467866" y="1695047"/>
                <a:ext cx="238895" cy="283762"/>
              </a:xfrm>
              <a:prstGeom prst="chevron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82D58B23-989F-4E5A-83F6-CCCF245E9468}"/>
                </a:ext>
              </a:extLst>
            </p:cNvPr>
            <p:cNvGrpSpPr/>
            <p:nvPr/>
          </p:nvGrpSpPr>
          <p:grpSpPr>
            <a:xfrm>
              <a:off x="6549666" y="4071318"/>
              <a:ext cx="4480681" cy="803182"/>
              <a:chOff x="7161972" y="1435337"/>
              <a:chExt cx="4480681" cy="803182"/>
            </a:xfrm>
          </p:grpSpPr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F4C1FB3B-BBFD-4043-A8A0-E69B0880BC08}"/>
                  </a:ext>
                </a:extLst>
              </p:cNvPr>
              <p:cNvGrpSpPr/>
              <p:nvPr/>
            </p:nvGrpSpPr>
            <p:grpSpPr>
              <a:xfrm>
                <a:off x="7161972" y="1435337"/>
                <a:ext cx="4480681" cy="803182"/>
                <a:chOff x="7161972" y="1435337"/>
                <a:chExt cx="4480681" cy="803182"/>
              </a:xfrm>
            </p:grpSpPr>
            <p:grpSp>
              <p:nvGrpSpPr>
                <p:cNvPr id="26" name="Group 25">
                  <a:extLst>
                    <a:ext uri="{FF2B5EF4-FFF2-40B4-BE49-F238E27FC236}">
                      <a16:creationId xmlns:a16="http://schemas.microsoft.com/office/drawing/2014/main" id="{B06C21BA-0393-40DD-9B12-0F82C315E869}"/>
                    </a:ext>
                  </a:extLst>
                </p:cNvPr>
                <p:cNvGrpSpPr/>
                <p:nvPr/>
              </p:nvGrpSpPr>
              <p:grpSpPr>
                <a:xfrm>
                  <a:off x="7161972" y="1435337"/>
                  <a:ext cx="4480681" cy="803182"/>
                  <a:chOff x="1212435" y="1267097"/>
                  <a:chExt cx="4480681" cy="803182"/>
                </a:xfrm>
              </p:grpSpPr>
              <p:sp>
                <p:nvSpPr>
                  <p:cNvPr id="28" name="Donut 59">
                    <a:extLst>
                      <a:ext uri="{FF2B5EF4-FFF2-40B4-BE49-F238E27FC236}">
                        <a16:creationId xmlns:a16="http://schemas.microsoft.com/office/drawing/2014/main" id="{D115BEDD-6881-4163-B7AD-E7E7B76E4B77}"/>
                      </a:ext>
                    </a:extLst>
                  </p:cNvPr>
                  <p:cNvSpPr/>
                  <p:nvPr/>
                </p:nvSpPr>
                <p:spPr>
                  <a:xfrm>
                    <a:off x="1212435" y="1267097"/>
                    <a:ext cx="803182" cy="803182"/>
                  </a:xfrm>
                  <a:prstGeom prst="donut">
                    <a:avLst>
                      <a:gd name="adj" fmla="val 8736"/>
                    </a:avLst>
                  </a:prstGeom>
                  <a:solidFill>
                    <a:schemeClr val="accent6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27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endParaRPr>
                  </a:p>
                </p:txBody>
              </p:sp>
              <p:sp>
                <p:nvSpPr>
                  <p:cNvPr id="31" name="TextBox 30">
                    <a:extLst>
                      <a:ext uri="{FF2B5EF4-FFF2-40B4-BE49-F238E27FC236}">
                        <a16:creationId xmlns:a16="http://schemas.microsoft.com/office/drawing/2014/main" id="{3C247599-49EA-4800-B7EB-ECC8329DA717}"/>
                      </a:ext>
                    </a:extLst>
                  </p:cNvPr>
                  <p:cNvSpPr txBox="1"/>
                  <p:nvPr/>
                </p:nvSpPr>
                <p:spPr>
                  <a:xfrm>
                    <a:off x="2050355" y="1499089"/>
                    <a:ext cx="3642761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lvl="0"/>
                    <a:r>
                      <a:rPr lang="en-US" sz="1400" b="1" dirty="0">
                        <a:latin typeface="Georgia" panose="02040502050405020303" pitchFamily="18" charset="0"/>
                      </a:rPr>
                      <a:t>Accessing fresh, healthy products</a:t>
                    </a:r>
                  </a:p>
                </p:txBody>
              </p:sp>
            </p:grpSp>
            <p:cxnSp>
              <p:nvCxnSpPr>
                <p:cNvPr id="27" name="Straight Connector 26">
                  <a:extLst>
                    <a:ext uri="{FF2B5EF4-FFF2-40B4-BE49-F238E27FC236}">
                      <a16:creationId xmlns:a16="http://schemas.microsoft.com/office/drawing/2014/main" id="{46F1BF8D-B082-4D77-BF3D-2F459DD5710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107659" y="1998856"/>
                  <a:ext cx="3292653" cy="0"/>
                </a:xfrm>
                <a:prstGeom prst="line">
                  <a:avLst/>
                </a:prstGeom>
                <a:ln w="12700">
                  <a:solidFill>
                    <a:schemeClr val="accent6"/>
                  </a:solidFill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5" name="Arrow: Chevron 24">
                <a:extLst>
                  <a:ext uri="{FF2B5EF4-FFF2-40B4-BE49-F238E27FC236}">
                    <a16:creationId xmlns:a16="http://schemas.microsoft.com/office/drawing/2014/main" id="{BE777877-DC5C-42AA-A8EB-C3DF2C17743E}"/>
                  </a:ext>
                </a:extLst>
              </p:cNvPr>
              <p:cNvSpPr/>
              <p:nvPr/>
            </p:nvSpPr>
            <p:spPr>
              <a:xfrm>
                <a:off x="7467866" y="1695047"/>
                <a:ext cx="238895" cy="283762"/>
              </a:xfrm>
              <a:prstGeom prst="chevron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C01BF3DD-7839-45A4-8971-CC7EAB2C7D27}"/>
                </a:ext>
              </a:extLst>
            </p:cNvPr>
            <p:cNvGrpSpPr/>
            <p:nvPr/>
          </p:nvGrpSpPr>
          <p:grpSpPr>
            <a:xfrm>
              <a:off x="6549666" y="5595134"/>
              <a:ext cx="4480681" cy="803182"/>
              <a:chOff x="7161972" y="1435337"/>
              <a:chExt cx="4480681" cy="803182"/>
            </a:xfrm>
          </p:grpSpPr>
          <p:grpSp>
            <p:nvGrpSpPr>
              <p:cNvPr id="33" name="Group 32">
                <a:extLst>
                  <a:ext uri="{FF2B5EF4-FFF2-40B4-BE49-F238E27FC236}">
                    <a16:creationId xmlns:a16="http://schemas.microsoft.com/office/drawing/2014/main" id="{78EBC227-2271-4C0E-A26D-95FD3DB16D40}"/>
                  </a:ext>
                </a:extLst>
              </p:cNvPr>
              <p:cNvGrpSpPr/>
              <p:nvPr/>
            </p:nvGrpSpPr>
            <p:grpSpPr>
              <a:xfrm>
                <a:off x="7161972" y="1435337"/>
                <a:ext cx="4480681" cy="803182"/>
                <a:chOff x="7161972" y="1435337"/>
                <a:chExt cx="4480681" cy="803182"/>
              </a:xfrm>
            </p:grpSpPr>
            <p:grpSp>
              <p:nvGrpSpPr>
                <p:cNvPr id="35" name="Group 34">
                  <a:extLst>
                    <a:ext uri="{FF2B5EF4-FFF2-40B4-BE49-F238E27FC236}">
                      <a16:creationId xmlns:a16="http://schemas.microsoft.com/office/drawing/2014/main" id="{6CA334AE-4207-46E9-82F9-A4801C6062C8}"/>
                    </a:ext>
                  </a:extLst>
                </p:cNvPr>
                <p:cNvGrpSpPr/>
                <p:nvPr/>
              </p:nvGrpSpPr>
              <p:grpSpPr>
                <a:xfrm>
                  <a:off x="7161972" y="1435337"/>
                  <a:ext cx="4480681" cy="803182"/>
                  <a:chOff x="1212435" y="1267097"/>
                  <a:chExt cx="4480681" cy="803182"/>
                </a:xfrm>
              </p:grpSpPr>
              <p:sp>
                <p:nvSpPr>
                  <p:cNvPr id="37" name="Donut 59">
                    <a:extLst>
                      <a:ext uri="{FF2B5EF4-FFF2-40B4-BE49-F238E27FC236}">
                        <a16:creationId xmlns:a16="http://schemas.microsoft.com/office/drawing/2014/main" id="{84C1F4AA-2180-4E87-AA6B-6A8F09D1A378}"/>
                      </a:ext>
                    </a:extLst>
                  </p:cNvPr>
                  <p:cNvSpPr/>
                  <p:nvPr/>
                </p:nvSpPr>
                <p:spPr>
                  <a:xfrm>
                    <a:off x="1212435" y="1267097"/>
                    <a:ext cx="803182" cy="803182"/>
                  </a:xfrm>
                  <a:prstGeom prst="donut">
                    <a:avLst>
                      <a:gd name="adj" fmla="val 8736"/>
                    </a:avLst>
                  </a:prstGeom>
                  <a:solidFill>
                    <a:srgbClr val="FFC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27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endParaRPr>
                  </a:p>
                </p:txBody>
              </p:sp>
              <p:sp>
                <p:nvSpPr>
                  <p:cNvPr id="40" name="TextBox 39">
                    <a:extLst>
                      <a:ext uri="{FF2B5EF4-FFF2-40B4-BE49-F238E27FC236}">
                        <a16:creationId xmlns:a16="http://schemas.microsoft.com/office/drawing/2014/main" id="{2E1BB127-5DBF-467E-B870-277EF98AF98C}"/>
                      </a:ext>
                    </a:extLst>
                  </p:cNvPr>
                  <p:cNvSpPr txBox="1"/>
                  <p:nvPr/>
                </p:nvSpPr>
                <p:spPr>
                  <a:xfrm>
                    <a:off x="2050355" y="1517377"/>
                    <a:ext cx="3642761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lvl="0"/>
                    <a:r>
                      <a:rPr lang="en-US" sz="1400" b="1" dirty="0">
                        <a:latin typeface="Georgia" panose="02040502050405020303" pitchFamily="18" charset="0"/>
                      </a:rPr>
                      <a:t>Limited shopping time</a:t>
                    </a:r>
                  </a:p>
                </p:txBody>
              </p:sp>
            </p:grpSp>
            <p:cxnSp>
              <p:nvCxnSpPr>
                <p:cNvPr id="36" name="Straight Connector 35">
                  <a:extLst>
                    <a:ext uri="{FF2B5EF4-FFF2-40B4-BE49-F238E27FC236}">
                      <a16:creationId xmlns:a16="http://schemas.microsoft.com/office/drawing/2014/main" id="{38ED9C55-7CDB-4A5E-9443-C827A725178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107659" y="2017144"/>
                  <a:ext cx="3292653" cy="0"/>
                </a:xfrm>
                <a:prstGeom prst="line">
                  <a:avLst/>
                </a:prstGeom>
                <a:ln w="12700">
                  <a:solidFill>
                    <a:schemeClr val="accent4"/>
                  </a:solidFill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4" name="Arrow: Chevron 33">
                <a:extLst>
                  <a:ext uri="{FF2B5EF4-FFF2-40B4-BE49-F238E27FC236}">
                    <a16:creationId xmlns:a16="http://schemas.microsoft.com/office/drawing/2014/main" id="{DC61A3E6-8274-4383-8599-C7C5AB768B08}"/>
                  </a:ext>
                </a:extLst>
              </p:cNvPr>
              <p:cNvSpPr/>
              <p:nvPr/>
            </p:nvSpPr>
            <p:spPr>
              <a:xfrm>
                <a:off x="7467866" y="1695047"/>
                <a:ext cx="238895" cy="283762"/>
              </a:xfrm>
              <a:prstGeom prst="chevron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C52A282D-1B77-44D2-87B4-2EB6128C4386}"/>
              </a:ext>
            </a:extLst>
          </p:cNvPr>
          <p:cNvSpPr txBox="1"/>
          <p:nvPr/>
        </p:nvSpPr>
        <p:spPr>
          <a:xfrm>
            <a:off x="6846228" y="160638"/>
            <a:ext cx="479383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>
                <a:solidFill>
                  <a:srgbClr val="4A6452"/>
                </a:solidFill>
                <a:latin typeface="Georgia" panose="02040502050405020303" pitchFamily="18" charset="0"/>
                <a:ea typeface="Cambria" panose="02040503050406030204" pitchFamily="18" charset="0"/>
                <a:cs typeface="+mj-cs"/>
              </a:rPr>
              <a:t>Problem</a:t>
            </a:r>
          </a:p>
        </p:txBody>
      </p:sp>
    </p:spTree>
    <p:extLst>
      <p:ext uri="{BB962C8B-B14F-4D97-AF65-F5344CB8AC3E}">
        <p14:creationId xmlns:p14="http://schemas.microsoft.com/office/powerpoint/2010/main" val="2722463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9 Benefits of Mango That You Should Know | Taste of Home">
            <a:extLst>
              <a:ext uri="{FF2B5EF4-FFF2-40B4-BE49-F238E27FC236}">
                <a16:creationId xmlns:a16="http://schemas.microsoft.com/office/drawing/2014/main" id="{2FED3AD0-B9A4-46DB-984D-8EAC629F51A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09" r="6667"/>
          <a:stretch/>
        </p:blipFill>
        <p:spPr bwMode="auto">
          <a:xfrm>
            <a:off x="0" y="0"/>
            <a:ext cx="5844746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941CCAFD-ED71-4206-9AE8-1C76892F17F9}"/>
              </a:ext>
            </a:extLst>
          </p:cNvPr>
          <p:cNvGrpSpPr/>
          <p:nvPr/>
        </p:nvGrpSpPr>
        <p:grpSpPr>
          <a:xfrm>
            <a:off x="6883299" y="1036041"/>
            <a:ext cx="4756766" cy="5374632"/>
            <a:chOff x="6549666" y="1023684"/>
            <a:chExt cx="4756766" cy="5374632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384697C6-DE0F-439E-94F5-2CB6305739D6}"/>
                </a:ext>
              </a:extLst>
            </p:cNvPr>
            <p:cNvGrpSpPr/>
            <p:nvPr/>
          </p:nvGrpSpPr>
          <p:grpSpPr>
            <a:xfrm>
              <a:off x="6549666" y="1023684"/>
              <a:ext cx="4756766" cy="803182"/>
              <a:chOff x="7161972" y="1435337"/>
              <a:chExt cx="4756766" cy="803182"/>
            </a:xfrm>
          </p:grpSpPr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40BCCB13-1111-416D-9B44-D6BB27281497}"/>
                  </a:ext>
                </a:extLst>
              </p:cNvPr>
              <p:cNvGrpSpPr/>
              <p:nvPr/>
            </p:nvGrpSpPr>
            <p:grpSpPr>
              <a:xfrm>
                <a:off x="7161972" y="1435337"/>
                <a:ext cx="4756766" cy="803182"/>
                <a:chOff x="7161972" y="1435337"/>
                <a:chExt cx="4756766" cy="803182"/>
              </a:xfrm>
            </p:grpSpPr>
            <p:grpSp>
              <p:nvGrpSpPr>
                <p:cNvPr id="8" name="Group 7">
                  <a:extLst>
                    <a:ext uri="{FF2B5EF4-FFF2-40B4-BE49-F238E27FC236}">
                      <a16:creationId xmlns:a16="http://schemas.microsoft.com/office/drawing/2014/main" id="{E01FA726-8F1F-4984-B120-4B02B45A0A7F}"/>
                    </a:ext>
                  </a:extLst>
                </p:cNvPr>
                <p:cNvGrpSpPr/>
                <p:nvPr/>
              </p:nvGrpSpPr>
              <p:grpSpPr>
                <a:xfrm>
                  <a:off x="7161972" y="1435337"/>
                  <a:ext cx="4756766" cy="803182"/>
                  <a:chOff x="1212435" y="1267097"/>
                  <a:chExt cx="4756766" cy="803182"/>
                </a:xfrm>
              </p:grpSpPr>
              <p:sp>
                <p:nvSpPr>
                  <p:cNvPr id="10" name="Donut 59">
                    <a:extLst>
                      <a:ext uri="{FF2B5EF4-FFF2-40B4-BE49-F238E27FC236}">
                        <a16:creationId xmlns:a16="http://schemas.microsoft.com/office/drawing/2014/main" id="{A876963C-FDE7-43D0-BB17-2DAE709E619E}"/>
                      </a:ext>
                    </a:extLst>
                  </p:cNvPr>
                  <p:cNvSpPr/>
                  <p:nvPr/>
                </p:nvSpPr>
                <p:spPr>
                  <a:xfrm>
                    <a:off x="1212435" y="1267097"/>
                    <a:ext cx="803182" cy="803182"/>
                  </a:xfrm>
                  <a:prstGeom prst="donut">
                    <a:avLst>
                      <a:gd name="adj" fmla="val 8736"/>
                    </a:avLst>
                  </a:prstGeom>
                  <a:solidFill>
                    <a:schemeClr val="accent6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27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endParaRPr>
                  </a:p>
                </p:txBody>
              </p:sp>
              <p:sp>
                <p:nvSpPr>
                  <p:cNvPr id="13" name="TextBox 12">
                    <a:extLst>
                      <a:ext uri="{FF2B5EF4-FFF2-40B4-BE49-F238E27FC236}">
                        <a16:creationId xmlns:a16="http://schemas.microsoft.com/office/drawing/2014/main" id="{489D02AD-44BA-44A2-A316-47BA92160CF7}"/>
                      </a:ext>
                    </a:extLst>
                  </p:cNvPr>
                  <p:cNvSpPr txBox="1"/>
                  <p:nvPr/>
                </p:nvSpPr>
                <p:spPr>
                  <a:xfrm>
                    <a:off x="2050355" y="1511281"/>
                    <a:ext cx="3918846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lvl="0"/>
                    <a:r>
                      <a:rPr lang="en-US" sz="1400" b="1" dirty="0">
                        <a:latin typeface="Georgia" panose="02040502050405020303" pitchFamily="18" charset="0"/>
                      </a:rPr>
                      <a:t>Selection of fresh, nutritious products</a:t>
                    </a:r>
                  </a:p>
                </p:txBody>
              </p:sp>
            </p:grpSp>
            <p:cxnSp>
              <p:nvCxnSpPr>
                <p:cNvPr id="9" name="Straight Connector 8">
                  <a:extLst>
                    <a:ext uri="{FF2B5EF4-FFF2-40B4-BE49-F238E27FC236}">
                      <a16:creationId xmlns:a16="http://schemas.microsoft.com/office/drawing/2014/main" id="{BF5B6C06-4911-44C3-820A-771D1B9FA24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107659" y="2011048"/>
                  <a:ext cx="3292653" cy="0"/>
                </a:xfrm>
                <a:prstGeom prst="line">
                  <a:avLst/>
                </a:prstGeom>
                <a:ln w="12700">
                  <a:solidFill>
                    <a:schemeClr val="accent6"/>
                  </a:solidFill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" name="Arrow: Chevron 6">
                <a:extLst>
                  <a:ext uri="{FF2B5EF4-FFF2-40B4-BE49-F238E27FC236}">
                    <a16:creationId xmlns:a16="http://schemas.microsoft.com/office/drawing/2014/main" id="{E8BB18FA-A41C-4EA1-A680-3811CCCE0B5B}"/>
                  </a:ext>
                </a:extLst>
              </p:cNvPr>
              <p:cNvSpPr/>
              <p:nvPr/>
            </p:nvSpPr>
            <p:spPr>
              <a:xfrm>
                <a:off x="7467866" y="1695047"/>
                <a:ext cx="238895" cy="283762"/>
              </a:xfrm>
              <a:prstGeom prst="chevron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61AEA5FE-FEB7-4B74-AE56-62F84B58CD1A}"/>
                </a:ext>
              </a:extLst>
            </p:cNvPr>
            <p:cNvGrpSpPr/>
            <p:nvPr/>
          </p:nvGrpSpPr>
          <p:grpSpPr>
            <a:xfrm>
              <a:off x="6549666" y="2547501"/>
              <a:ext cx="4480681" cy="803182"/>
              <a:chOff x="7161972" y="1435337"/>
              <a:chExt cx="4480681" cy="803182"/>
            </a:xfrm>
          </p:grpSpPr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3B1009DC-9517-411C-B731-654EF3B1029B}"/>
                  </a:ext>
                </a:extLst>
              </p:cNvPr>
              <p:cNvGrpSpPr/>
              <p:nvPr/>
            </p:nvGrpSpPr>
            <p:grpSpPr>
              <a:xfrm>
                <a:off x="7161972" y="1435337"/>
                <a:ext cx="4480681" cy="803182"/>
                <a:chOff x="7161972" y="1435337"/>
                <a:chExt cx="4480681" cy="803182"/>
              </a:xfrm>
            </p:grpSpPr>
            <p:grpSp>
              <p:nvGrpSpPr>
                <p:cNvPr id="17" name="Group 16">
                  <a:extLst>
                    <a:ext uri="{FF2B5EF4-FFF2-40B4-BE49-F238E27FC236}">
                      <a16:creationId xmlns:a16="http://schemas.microsoft.com/office/drawing/2014/main" id="{8C714FA4-CCA5-49AF-8E61-FE3D8F83DA5D}"/>
                    </a:ext>
                  </a:extLst>
                </p:cNvPr>
                <p:cNvGrpSpPr/>
                <p:nvPr/>
              </p:nvGrpSpPr>
              <p:grpSpPr>
                <a:xfrm>
                  <a:off x="7161972" y="1435337"/>
                  <a:ext cx="4480681" cy="803182"/>
                  <a:chOff x="1212435" y="1267097"/>
                  <a:chExt cx="4480681" cy="803182"/>
                </a:xfrm>
              </p:grpSpPr>
              <p:sp>
                <p:nvSpPr>
                  <p:cNvPr id="19" name="Donut 59">
                    <a:extLst>
                      <a:ext uri="{FF2B5EF4-FFF2-40B4-BE49-F238E27FC236}">
                        <a16:creationId xmlns:a16="http://schemas.microsoft.com/office/drawing/2014/main" id="{86CF2A74-B11D-4E91-9703-4AAB408EDC41}"/>
                      </a:ext>
                    </a:extLst>
                  </p:cNvPr>
                  <p:cNvSpPr/>
                  <p:nvPr/>
                </p:nvSpPr>
                <p:spPr>
                  <a:xfrm>
                    <a:off x="1212435" y="1267097"/>
                    <a:ext cx="803182" cy="803182"/>
                  </a:xfrm>
                  <a:prstGeom prst="donut">
                    <a:avLst>
                      <a:gd name="adj" fmla="val 8736"/>
                    </a:avLst>
                  </a:prstGeom>
                  <a:solidFill>
                    <a:srgbClr val="FFC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27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endParaRPr>
                  </a:p>
                </p:txBody>
              </p:sp>
              <p:sp>
                <p:nvSpPr>
                  <p:cNvPr id="22" name="TextBox 21">
                    <a:extLst>
                      <a:ext uri="{FF2B5EF4-FFF2-40B4-BE49-F238E27FC236}">
                        <a16:creationId xmlns:a16="http://schemas.microsoft.com/office/drawing/2014/main" id="{258548CF-593F-468A-8DDB-56CB29B1DB72}"/>
                      </a:ext>
                    </a:extLst>
                  </p:cNvPr>
                  <p:cNvSpPr txBox="1"/>
                  <p:nvPr/>
                </p:nvSpPr>
                <p:spPr>
                  <a:xfrm>
                    <a:off x="2050355" y="1499089"/>
                    <a:ext cx="3642761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lvl="0"/>
                    <a:r>
                      <a:rPr lang="en-US" sz="1400" b="1" dirty="0">
                        <a:latin typeface="Georgia" panose="02040502050405020303" pitchFamily="18" charset="0"/>
                      </a:rPr>
                      <a:t>Convenient shopping</a:t>
                    </a:r>
                  </a:p>
                </p:txBody>
              </p:sp>
            </p:grpSp>
            <p:cxnSp>
              <p:nvCxnSpPr>
                <p:cNvPr id="18" name="Straight Connector 17">
                  <a:extLst>
                    <a:ext uri="{FF2B5EF4-FFF2-40B4-BE49-F238E27FC236}">
                      <a16:creationId xmlns:a16="http://schemas.microsoft.com/office/drawing/2014/main" id="{2FA50F2A-9D88-41DA-9239-D456B8A263F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107659" y="1998856"/>
                  <a:ext cx="3292653" cy="0"/>
                </a:xfrm>
                <a:prstGeom prst="line">
                  <a:avLst/>
                </a:prstGeom>
                <a:ln w="12700">
                  <a:solidFill>
                    <a:schemeClr val="accent4"/>
                  </a:solidFill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6" name="Arrow: Chevron 15">
                <a:extLst>
                  <a:ext uri="{FF2B5EF4-FFF2-40B4-BE49-F238E27FC236}">
                    <a16:creationId xmlns:a16="http://schemas.microsoft.com/office/drawing/2014/main" id="{30C4D2F9-8FCB-4FF8-8BAD-B3F3F5FE71FA}"/>
                  </a:ext>
                </a:extLst>
              </p:cNvPr>
              <p:cNvSpPr/>
              <p:nvPr/>
            </p:nvSpPr>
            <p:spPr>
              <a:xfrm>
                <a:off x="7467866" y="1695047"/>
                <a:ext cx="238895" cy="283762"/>
              </a:xfrm>
              <a:prstGeom prst="chevron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82D58B23-989F-4E5A-83F6-CCCF245E9468}"/>
                </a:ext>
              </a:extLst>
            </p:cNvPr>
            <p:cNvGrpSpPr/>
            <p:nvPr/>
          </p:nvGrpSpPr>
          <p:grpSpPr>
            <a:xfrm>
              <a:off x="6549666" y="4071318"/>
              <a:ext cx="4480681" cy="803182"/>
              <a:chOff x="7161972" y="1435337"/>
              <a:chExt cx="4480681" cy="803182"/>
            </a:xfrm>
          </p:grpSpPr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F4C1FB3B-BBFD-4043-A8A0-E69B0880BC08}"/>
                  </a:ext>
                </a:extLst>
              </p:cNvPr>
              <p:cNvGrpSpPr/>
              <p:nvPr/>
            </p:nvGrpSpPr>
            <p:grpSpPr>
              <a:xfrm>
                <a:off x="7161972" y="1435337"/>
                <a:ext cx="4480681" cy="803182"/>
                <a:chOff x="7161972" y="1435337"/>
                <a:chExt cx="4480681" cy="803182"/>
              </a:xfrm>
            </p:grpSpPr>
            <p:grpSp>
              <p:nvGrpSpPr>
                <p:cNvPr id="26" name="Group 25">
                  <a:extLst>
                    <a:ext uri="{FF2B5EF4-FFF2-40B4-BE49-F238E27FC236}">
                      <a16:creationId xmlns:a16="http://schemas.microsoft.com/office/drawing/2014/main" id="{B06C21BA-0393-40DD-9B12-0F82C315E869}"/>
                    </a:ext>
                  </a:extLst>
                </p:cNvPr>
                <p:cNvGrpSpPr/>
                <p:nvPr/>
              </p:nvGrpSpPr>
              <p:grpSpPr>
                <a:xfrm>
                  <a:off x="7161972" y="1435337"/>
                  <a:ext cx="4480681" cy="803182"/>
                  <a:chOff x="1212435" y="1267097"/>
                  <a:chExt cx="4480681" cy="803182"/>
                </a:xfrm>
              </p:grpSpPr>
              <p:sp>
                <p:nvSpPr>
                  <p:cNvPr id="28" name="Donut 59">
                    <a:extLst>
                      <a:ext uri="{FF2B5EF4-FFF2-40B4-BE49-F238E27FC236}">
                        <a16:creationId xmlns:a16="http://schemas.microsoft.com/office/drawing/2014/main" id="{D115BEDD-6881-4163-B7AD-E7E7B76E4B77}"/>
                      </a:ext>
                    </a:extLst>
                  </p:cNvPr>
                  <p:cNvSpPr/>
                  <p:nvPr/>
                </p:nvSpPr>
                <p:spPr>
                  <a:xfrm>
                    <a:off x="1212435" y="1267097"/>
                    <a:ext cx="803182" cy="803182"/>
                  </a:xfrm>
                  <a:prstGeom prst="donut">
                    <a:avLst>
                      <a:gd name="adj" fmla="val 8736"/>
                    </a:avLst>
                  </a:prstGeom>
                  <a:solidFill>
                    <a:schemeClr val="accent6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27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endParaRPr>
                  </a:p>
                </p:txBody>
              </p:sp>
              <p:sp>
                <p:nvSpPr>
                  <p:cNvPr id="31" name="TextBox 30">
                    <a:extLst>
                      <a:ext uri="{FF2B5EF4-FFF2-40B4-BE49-F238E27FC236}">
                        <a16:creationId xmlns:a16="http://schemas.microsoft.com/office/drawing/2014/main" id="{3C247599-49EA-4800-B7EB-ECC8329DA717}"/>
                      </a:ext>
                    </a:extLst>
                  </p:cNvPr>
                  <p:cNvSpPr txBox="1"/>
                  <p:nvPr/>
                </p:nvSpPr>
                <p:spPr>
                  <a:xfrm>
                    <a:off x="2050355" y="1499089"/>
                    <a:ext cx="3642761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lvl="0"/>
                    <a:r>
                      <a:rPr lang="en-US" sz="1400" b="1" dirty="0">
                        <a:latin typeface="Georgia" panose="02040502050405020303" pitchFamily="18" charset="0"/>
                      </a:rPr>
                      <a:t>Product variety</a:t>
                    </a:r>
                  </a:p>
                </p:txBody>
              </p:sp>
            </p:grpSp>
            <p:cxnSp>
              <p:nvCxnSpPr>
                <p:cNvPr id="27" name="Straight Connector 26">
                  <a:extLst>
                    <a:ext uri="{FF2B5EF4-FFF2-40B4-BE49-F238E27FC236}">
                      <a16:creationId xmlns:a16="http://schemas.microsoft.com/office/drawing/2014/main" id="{46F1BF8D-B082-4D77-BF3D-2F459DD5710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107659" y="1998856"/>
                  <a:ext cx="3292653" cy="0"/>
                </a:xfrm>
                <a:prstGeom prst="line">
                  <a:avLst/>
                </a:prstGeom>
                <a:ln w="12700">
                  <a:solidFill>
                    <a:schemeClr val="accent6"/>
                  </a:solidFill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5" name="Arrow: Chevron 24">
                <a:extLst>
                  <a:ext uri="{FF2B5EF4-FFF2-40B4-BE49-F238E27FC236}">
                    <a16:creationId xmlns:a16="http://schemas.microsoft.com/office/drawing/2014/main" id="{BE777877-DC5C-42AA-A8EB-C3DF2C17743E}"/>
                  </a:ext>
                </a:extLst>
              </p:cNvPr>
              <p:cNvSpPr/>
              <p:nvPr/>
            </p:nvSpPr>
            <p:spPr>
              <a:xfrm>
                <a:off x="7467866" y="1695047"/>
                <a:ext cx="238895" cy="283762"/>
              </a:xfrm>
              <a:prstGeom prst="chevron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C01BF3DD-7839-45A4-8971-CC7EAB2C7D27}"/>
                </a:ext>
              </a:extLst>
            </p:cNvPr>
            <p:cNvGrpSpPr/>
            <p:nvPr/>
          </p:nvGrpSpPr>
          <p:grpSpPr>
            <a:xfrm>
              <a:off x="6549666" y="5595134"/>
              <a:ext cx="4480681" cy="803182"/>
              <a:chOff x="7161972" y="1435337"/>
              <a:chExt cx="4480681" cy="803182"/>
            </a:xfrm>
          </p:grpSpPr>
          <p:grpSp>
            <p:nvGrpSpPr>
              <p:cNvPr id="33" name="Group 32">
                <a:extLst>
                  <a:ext uri="{FF2B5EF4-FFF2-40B4-BE49-F238E27FC236}">
                    <a16:creationId xmlns:a16="http://schemas.microsoft.com/office/drawing/2014/main" id="{78EBC227-2271-4C0E-A26D-95FD3DB16D40}"/>
                  </a:ext>
                </a:extLst>
              </p:cNvPr>
              <p:cNvGrpSpPr/>
              <p:nvPr/>
            </p:nvGrpSpPr>
            <p:grpSpPr>
              <a:xfrm>
                <a:off x="7161972" y="1435337"/>
                <a:ext cx="4480681" cy="803182"/>
                <a:chOff x="7161972" y="1435337"/>
                <a:chExt cx="4480681" cy="803182"/>
              </a:xfrm>
            </p:grpSpPr>
            <p:grpSp>
              <p:nvGrpSpPr>
                <p:cNvPr id="35" name="Group 34">
                  <a:extLst>
                    <a:ext uri="{FF2B5EF4-FFF2-40B4-BE49-F238E27FC236}">
                      <a16:creationId xmlns:a16="http://schemas.microsoft.com/office/drawing/2014/main" id="{6CA334AE-4207-46E9-82F9-A4801C6062C8}"/>
                    </a:ext>
                  </a:extLst>
                </p:cNvPr>
                <p:cNvGrpSpPr/>
                <p:nvPr/>
              </p:nvGrpSpPr>
              <p:grpSpPr>
                <a:xfrm>
                  <a:off x="7161972" y="1435337"/>
                  <a:ext cx="4480681" cy="803182"/>
                  <a:chOff x="1212435" y="1267097"/>
                  <a:chExt cx="4480681" cy="803182"/>
                </a:xfrm>
              </p:grpSpPr>
              <p:sp>
                <p:nvSpPr>
                  <p:cNvPr id="37" name="Donut 59">
                    <a:extLst>
                      <a:ext uri="{FF2B5EF4-FFF2-40B4-BE49-F238E27FC236}">
                        <a16:creationId xmlns:a16="http://schemas.microsoft.com/office/drawing/2014/main" id="{84C1F4AA-2180-4E87-AA6B-6A8F09D1A378}"/>
                      </a:ext>
                    </a:extLst>
                  </p:cNvPr>
                  <p:cNvSpPr/>
                  <p:nvPr/>
                </p:nvSpPr>
                <p:spPr>
                  <a:xfrm>
                    <a:off x="1212435" y="1267097"/>
                    <a:ext cx="803182" cy="803182"/>
                  </a:xfrm>
                  <a:prstGeom prst="donut">
                    <a:avLst>
                      <a:gd name="adj" fmla="val 8736"/>
                    </a:avLst>
                  </a:prstGeom>
                  <a:solidFill>
                    <a:srgbClr val="FFC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27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endParaRPr>
                  </a:p>
                </p:txBody>
              </p:sp>
              <p:sp>
                <p:nvSpPr>
                  <p:cNvPr id="40" name="TextBox 39">
                    <a:extLst>
                      <a:ext uri="{FF2B5EF4-FFF2-40B4-BE49-F238E27FC236}">
                        <a16:creationId xmlns:a16="http://schemas.microsoft.com/office/drawing/2014/main" id="{2E1BB127-5DBF-467E-B870-277EF98AF98C}"/>
                      </a:ext>
                    </a:extLst>
                  </p:cNvPr>
                  <p:cNvSpPr txBox="1"/>
                  <p:nvPr/>
                </p:nvSpPr>
                <p:spPr>
                  <a:xfrm>
                    <a:off x="2050355" y="1517377"/>
                    <a:ext cx="3642761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lvl="0"/>
                    <a:r>
                      <a:rPr lang="en-US" sz="1400" b="1" dirty="0">
                        <a:latin typeface="Georgia" panose="02040502050405020303" pitchFamily="18" charset="0"/>
                      </a:rPr>
                      <a:t>Healthy lifestyle support</a:t>
                    </a:r>
                  </a:p>
                </p:txBody>
              </p:sp>
            </p:grpSp>
            <p:cxnSp>
              <p:nvCxnSpPr>
                <p:cNvPr id="36" name="Straight Connector 35">
                  <a:extLst>
                    <a:ext uri="{FF2B5EF4-FFF2-40B4-BE49-F238E27FC236}">
                      <a16:creationId xmlns:a16="http://schemas.microsoft.com/office/drawing/2014/main" id="{38ED9C55-7CDB-4A5E-9443-C827A725178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107659" y="2017144"/>
                  <a:ext cx="3292653" cy="0"/>
                </a:xfrm>
                <a:prstGeom prst="line">
                  <a:avLst/>
                </a:prstGeom>
                <a:ln w="12700">
                  <a:solidFill>
                    <a:schemeClr val="accent4"/>
                  </a:solidFill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4" name="Arrow: Chevron 33">
                <a:extLst>
                  <a:ext uri="{FF2B5EF4-FFF2-40B4-BE49-F238E27FC236}">
                    <a16:creationId xmlns:a16="http://schemas.microsoft.com/office/drawing/2014/main" id="{DC61A3E6-8274-4383-8599-C7C5AB768B08}"/>
                  </a:ext>
                </a:extLst>
              </p:cNvPr>
              <p:cNvSpPr/>
              <p:nvPr/>
            </p:nvSpPr>
            <p:spPr>
              <a:xfrm>
                <a:off x="7467866" y="1695047"/>
                <a:ext cx="238895" cy="283762"/>
              </a:xfrm>
              <a:prstGeom prst="chevron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C52A282D-1B77-44D2-87B4-2EB6128C4386}"/>
              </a:ext>
            </a:extLst>
          </p:cNvPr>
          <p:cNvSpPr txBox="1"/>
          <p:nvPr/>
        </p:nvSpPr>
        <p:spPr>
          <a:xfrm>
            <a:off x="6846228" y="160638"/>
            <a:ext cx="47938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4A6452"/>
                </a:solidFill>
              </a:rPr>
              <a:t>Solution</a:t>
            </a:r>
          </a:p>
        </p:txBody>
      </p:sp>
    </p:spTree>
    <p:extLst>
      <p:ext uri="{BB962C8B-B14F-4D97-AF65-F5344CB8AC3E}">
        <p14:creationId xmlns:p14="http://schemas.microsoft.com/office/powerpoint/2010/main" val="2013338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Box 40">
            <a:extLst>
              <a:ext uri="{FF2B5EF4-FFF2-40B4-BE49-F238E27FC236}">
                <a16:creationId xmlns:a16="http://schemas.microsoft.com/office/drawing/2014/main" id="{C52A282D-1B77-44D2-87B4-2EB6128C4386}"/>
              </a:ext>
            </a:extLst>
          </p:cNvPr>
          <p:cNvSpPr txBox="1"/>
          <p:nvPr/>
        </p:nvSpPr>
        <p:spPr>
          <a:xfrm>
            <a:off x="3699081" y="789292"/>
            <a:ext cx="47938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4A6452"/>
                </a:solidFill>
              </a:rPr>
              <a:t>Technology</a:t>
            </a:r>
          </a:p>
        </p:txBody>
      </p:sp>
      <p:pic>
        <p:nvPicPr>
          <p:cNvPr id="59" name="Google Shape;767;p78">
            <a:extLst>
              <a:ext uri="{FF2B5EF4-FFF2-40B4-BE49-F238E27FC236}">
                <a16:creationId xmlns:a16="http://schemas.microsoft.com/office/drawing/2014/main" id="{78447140-1782-4210-8CF1-E41DD8D04EB5}"/>
              </a:ext>
            </a:extLst>
          </p:cNvPr>
          <p:cNvPicPr preferRelativeResize="0"/>
          <p:nvPr/>
        </p:nvPicPr>
        <p:blipFill>
          <a:blip r:embed="rId2"/>
          <a:srcRect/>
          <a:stretch/>
        </p:blipFill>
        <p:spPr>
          <a:xfrm>
            <a:off x="2243377" y="2188399"/>
            <a:ext cx="2422754" cy="242275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1" name="Google Shape;769;p78">
            <a:extLst>
              <a:ext uri="{FF2B5EF4-FFF2-40B4-BE49-F238E27FC236}">
                <a16:creationId xmlns:a16="http://schemas.microsoft.com/office/drawing/2014/main" id="{9328AC30-F55E-4FC0-921B-76808F9DA746}"/>
              </a:ext>
            </a:extLst>
          </p:cNvPr>
          <p:cNvGrpSpPr/>
          <p:nvPr/>
        </p:nvGrpSpPr>
        <p:grpSpPr>
          <a:xfrm>
            <a:off x="7070506" y="1848014"/>
            <a:ext cx="2976312" cy="3161972"/>
            <a:chOff x="4566895" y="1660976"/>
            <a:chExt cx="1899413" cy="2017898"/>
          </a:xfrm>
        </p:grpSpPr>
        <p:pic>
          <p:nvPicPr>
            <p:cNvPr id="62" name="Google Shape;770;p78">
              <a:extLst>
                <a:ext uri="{FF2B5EF4-FFF2-40B4-BE49-F238E27FC236}">
                  <a16:creationId xmlns:a16="http://schemas.microsoft.com/office/drawing/2014/main" id="{DE84A74D-51E8-4A38-8FC6-06B1A2E25715}"/>
                </a:ext>
              </a:extLst>
            </p:cNvPr>
            <p:cNvPicPr preferRelativeResize="0"/>
            <p:nvPr/>
          </p:nvPicPr>
          <p:blipFill>
            <a:blip r:embed="rId3"/>
            <a:srcRect l="2928" r="2928"/>
            <a:stretch/>
          </p:blipFill>
          <p:spPr>
            <a:xfrm>
              <a:off x="4614996" y="1733850"/>
              <a:ext cx="1712100" cy="18186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3" name="Google Shape;771;p78">
              <a:extLst>
                <a:ext uri="{FF2B5EF4-FFF2-40B4-BE49-F238E27FC236}">
                  <a16:creationId xmlns:a16="http://schemas.microsoft.com/office/drawing/2014/main" id="{8DA4144B-B95C-408D-99A1-AD667DBE9AFD}"/>
                </a:ext>
              </a:extLst>
            </p:cNvPr>
            <p:cNvSpPr/>
            <p:nvPr/>
          </p:nvSpPr>
          <p:spPr>
            <a:xfrm>
              <a:off x="4566895" y="1660976"/>
              <a:ext cx="1899413" cy="2017898"/>
            </a:xfrm>
            <a:prstGeom prst="rect">
              <a:avLst/>
            </a:prstGeom>
            <a:solidFill>
              <a:schemeClr val="accent4">
                <a:alpha val="134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86DFE6E9-1FD0-497C-BA58-4230C538AF43}"/>
              </a:ext>
            </a:extLst>
          </p:cNvPr>
          <p:cNvGrpSpPr/>
          <p:nvPr/>
        </p:nvGrpSpPr>
        <p:grpSpPr>
          <a:xfrm>
            <a:off x="7327111" y="5232200"/>
            <a:ext cx="2820274" cy="544120"/>
            <a:chOff x="2654546" y="5454466"/>
            <a:chExt cx="2820274" cy="544120"/>
          </a:xfrm>
        </p:grpSpPr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3217E933-C622-4EBE-B213-1EBD5816608E}"/>
                </a:ext>
              </a:extLst>
            </p:cNvPr>
            <p:cNvSpPr txBox="1"/>
            <p:nvPr/>
          </p:nvSpPr>
          <p:spPr>
            <a:xfrm>
              <a:off x="3198666" y="5572638"/>
              <a:ext cx="227615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/>
              <a:r>
                <a:rPr lang="en-US" sz="1400" b="1" dirty="0">
                  <a:latin typeface="Georgia" panose="02040502050405020303" pitchFamily="18" charset="0"/>
                </a:rPr>
                <a:t>Payment/utilization</a:t>
              </a:r>
            </a:p>
          </p:txBody>
        </p: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246BBDBC-BCF5-4616-9686-BF81A9F20844}"/>
                </a:ext>
              </a:extLst>
            </p:cNvPr>
            <p:cNvCxnSpPr>
              <a:cxnSpLocks/>
            </p:cNvCxnSpPr>
            <p:nvPr/>
          </p:nvCxnSpPr>
          <p:spPr>
            <a:xfrm>
              <a:off x="3244310" y="5900462"/>
              <a:ext cx="1906810" cy="0"/>
            </a:xfrm>
            <a:prstGeom prst="line">
              <a:avLst/>
            </a:prstGeom>
            <a:ln w="12700">
              <a:solidFill>
                <a:schemeClr val="accent6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6AF6535C-BFBE-4236-915B-9BDC18E215DC}"/>
                </a:ext>
              </a:extLst>
            </p:cNvPr>
            <p:cNvGrpSpPr/>
            <p:nvPr/>
          </p:nvGrpSpPr>
          <p:grpSpPr>
            <a:xfrm>
              <a:off x="2654546" y="5454466"/>
              <a:ext cx="544120" cy="544120"/>
              <a:chOff x="2298623" y="5336943"/>
              <a:chExt cx="803182" cy="803182"/>
            </a:xfrm>
          </p:grpSpPr>
          <p:sp>
            <p:nvSpPr>
              <p:cNvPr id="82" name="Donut 59">
                <a:extLst>
                  <a:ext uri="{FF2B5EF4-FFF2-40B4-BE49-F238E27FC236}">
                    <a16:creationId xmlns:a16="http://schemas.microsoft.com/office/drawing/2014/main" id="{042709C2-6E57-4275-AF8D-2C4EC4D7F469}"/>
                  </a:ext>
                </a:extLst>
              </p:cNvPr>
              <p:cNvSpPr/>
              <p:nvPr/>
            </p:nvSpPr>
            <p:spPr>
              <a:xfrm>
                <a:off x="2298623" y="5336943"/>
                <a:ext cx="803182" cy="803182"/>
              </a:xfrm>
              <a:prstGeom prst="donut">
                <a:avLst>
                  <a:gd name="adj" fmla="val 8736"/>
                </a:avLst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85" name="Arrow: Chevron 84">
                <a:extLst>
                  <a:ext uri="{FF2B5EF4-FFF2-40B4-BE49-F238E27FC236}">
                    <a16:creationId xmlns:a16="http://schemas.microsoft.com/office/drawing/2014/main" id="{D6A5A941-5BEA-49A4-9815-76D0DEBCA5D4}"/>
                  </a:ext>
                </a:extLst>
              </p:cNvPr>
              <p:cNvSpPr/>
              <p:nvPr/>
            </p:nvSpPr>
            <p:spPr>
              <a:xfrm>
                <a:off x="2604517" y="5596653"/>
                <a:ext cx="238895" cy="283762"/>
              </a:xfrm>
              <a:prstGeom prst="chevron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8172DDDE-1F14-4A34-820B-1BB992CEB69C}"/>
              </a:ext>
            </a:extLst>
          </p:cNvPr>
          <p:cNvGrpSpPr/>
          <p:nvPr/>
        </p:nvGrpSpPr>
        <p:grpSpPr>
          <a:xfrm>
            <a:off x="2122636" y="5232200"/>
            <a:ext cx="2820274" cy="544120"/>
            <a:chOff x="2654546" y="5454466"/>
            <a:chExt cx="2820274" cy="544120"/>
          </a:xfrm>
        </p:grpSpPr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17DF295E-189A-4DF6-B36C-ADB3E33670B8}"/>
                </a:ext>
              </a:extLst>
            </p:cNvPr>
            <p:cNvSpPr txBox="1"/>
            <p:nvPr/>
          </p:nvSpPr>
          <p:spPr>
            <a:xfrm>
              <a:off x="3198666" y="5572638"/>
              <a:ext cx="227615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/>
              <a:r>
                <a:rPr lang="en-US" sz="1400" b="1" dirty="0">
                  <a:latin typeface="Georgia" panose="02040502050405020303" pitchFamily="18" charset="0"/>
                </a:rPr>
                <a:t>Website Application</a:t>
              </a:r>
            </a:p>
          </p:txBody>
        </p: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249CDB03-DEA2-4F17-BCED-8C31AAA3F645}"/>
                </a:ext>
              </a:extLst>
            </p:cNvPr>
            <p:cNvCxnSpPr>
              <a:cxnSpLocks/>
            </p:cNvCxnSpPr>
            <p:nvPr/>
          </p:nvCxnSpPr>
          <p:spPr>
            <a:xfrm>
              <a:off x="3244310" y="5900462"/>
              <a:ext cx="1906810" cy="0"/>
            </a:xfrm>
            <a:prstGeom prst="line">
              <a:avLst/>
            </a:prstGeom>
            <a:ln w="12700">
              <a:solidFill>
                <a:schemeClr val="accent6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75AE41DA-D4A6-4365-9FD8-554147FA835E}"/>
                </a:ext>
              </a:extLst>
            </p:cNvPr>
            <p:cNvGrpSpPr/>
            <p:nvPr/>
          </p:nvGrpSpPr>
          <p:grpSpPr>
            <a:xfrm>
              <a:off x="2654546" y="5454466"/>
              <a:ext cx="544120" cy="544120"/>
              <a:chOff x="2298623" y="5336943"/>
              <a:chExt cx="803182" cy="803182"/>
            </a:xfrm>
          </p:grpSpPr>
          <p:sp>
            <p:nvSpPr>
              <p:cNvPr id="91" name="Donut 59">
                <a:extLst>
                  <a:ext uri="{FF2B5EF4-FFF2-40B4-BE49-F238E27FC236}">
                    <a16:creationId xmlns:a16="http://schemas.microsoft.com/office/drawing/2014/main" id="{23F99F2F-D467-43D7-8374-5AF2E1B57FD7}"/>
                  </a:ext>
                </a:extLst>
              </p:cNvPr>
              <p:cNvSpPr/>
              <p:nvPr/>
            </p:nvSpPr>
            <p:spPr>
              <a:xfrm>
                <a:off x="2298623" y="5336943"/>
                <a:ext cx="803182" cy="803182"/>
              </a:xfrm>
              <a:prstGeom prst="donut">
                <a:avLst>
                  <a:gd name="adj" fmla="val 8736"/>
                </a:avLst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92" name="Arrow: Chevron 91">
                <a:extLst>
                  <a:ext uri="{FF2B5EF4-FFF2-40B4-BE49-F238E27FC236}">
                    <a16:creationId xmlns:a16="http://schemas.microsoft.com/office/drawing/2014/main" id="{68623023-75C3-4E6F-A63D-E6A66287A86D}"/>
                  </a:ext>
                </a:extLst>
              </p:cNvPr>
              <p:cNvSpPr/>
              <p:nvPr/>
            </p:nvSpPr>
            <p:spPr>
              <a:xfrm>
                <a:off x="2604517" y="5596653"/>
                <a:ext cx="238895" cy="283762"/>
              </a:xfrm>
              <a:prstGeom prst="chevron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97" name="Google Shape;771;p78">
            <a:extLst>
              <a:ext uri="{FF2B5EF4-FFF2-40B4-BE49-F238E27FC236}">
                <a16:creationId xmlns:a16="http://schemas.microsoft.com/office/drawing/2014/main" id="{FF487452-F787-4723-A767-4B5F802943A6}"/>
              </a:ext>
            </a:extLst>
          </p:cNvPr>
          <p:cNvSpPr/>
          <p:nvPr/>
        </p:nvSpPr>
        <p:spPr>
          <a:xfrm>
            <a:off x="1966598" y="1848014"/>
            <a:ext cx="2976312" cy="3161972"/>
          </a:xfrm>
          <a:prstGeom prst="rect">
            <a:avLst/>
          </a:prstGeom>
          <a:solidFill>
            <a:schemeClr val="accent4">
              <a:alpha val="1349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25245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2FED3AD0-B9A4-46DB-984D-8EAC629F51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592" r="21592"/>
          <a:stretch/>
        </p:blipFill>
        <p:spPr bwMode="auto">
          <a:xfrm>
            <a:off x="0" y="0"/>
            <a:ext cx="5844746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941CCAFD-ED71-4206-9AE8-1C76892F17F9}"/>
              </a:ext>
            </a:extLst>
          </p:cNvPr>
          <p:cNvGrpSpPr/>
          <p:nvPr/>
        </p:nvGrpSpPr>
        <p:grpSpPr>
          <a:xfrm>
            <a:off x="6883299" y="1036041"/>
            <a:ext cx="4480681" cy="5374632"/>
            <a:chOff x="6549666" y="1023684"/>
            <a:chExt cx="4480681" cy="5374632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384697C6-DE0F-439E-94F5-2CB6305739D6}"/>
                </a:ext>
              </a:extLst>
            </p:cNvPr>
            <p:cNvGrpSpPr/>
            <p:nvPr/>
          </p:nvGrpSpPr>
          <p:grpSpPr>
            <a:xfrm>
              <a:off x="6549666" y="1023684"/>
              <a:ext cx="4480681" cy="803182"/>
              <a:chOff x="7161972" y="1435337"/>
              <a:chExt cx="4480681" cy="803182"/>
            </a:xfrm>
          </p:grpSpPr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40BCCB13-1111-416D-9B44-D6BB27281497}"/>
                  </a:ext>
                </a:extLst>
              </p:cNvPr>
              <p:cNvGrpSpPr/>
              <p:nvPr/>
            </p:nvGrpSpPr>
            <p:grpSpPr>
              <a:xfrm>
                <a:off x="7161972" y="1435337"/>
                <a:ext cx="4480681" cy="803182"/>
                <a:chOff x="7161972" y="1435337"/>
                <a:chExt cx="4480681" cy="803182"/>
              </a:xfrm>
            </p:grpSpPr>
            <p:grpSp>
              <p:nvGrpSpPr>
                <p:cNvPr id="8" name="Group 7">
                  <a:extLst>
                    <a:ext uri="{FF2B5EF4-FFF2-40B4-BE49-F238E27FC236}">
                      <a16:creationId xmlns:a16="http://schemas.microsoft.com/office/drawing/2014/main" id="{E01FA726-8F1F-4984-B120-4B02B45A0A7F}"/>
                    </a:ext>
                  </a:extLst>
                </p:cNvPr>
                <p:cNvGrpSpPr/>
                <p:nvPr/>
              </p:nvGrpSpPr>
              <p:grpSpPr>
                <a:xfrm>
                  <a:off x="7161972" y="1435337"/>
                  <a:ext cx="4480681" cy="803182"/>
                  <a:chOff x="1212435" y="1267097"/>
                  <a:chExt cx="4480681" cy="803182"/>
                </a:xfrm>
              </p:grpSpPr>
              <p:sp>
                <p:nvSpPr>
                  <p:cNvPr id="10" name="Donut 59">
                    <a:extLst>
                      <a:ext uri="{FF2B5EF4-FFF2-40B4-BE49-F238E27FC236}">
                        <a16:creationId xmlns:a16="http://schemas.microsoft.com/office/drawing/2014/main" id="{A876963C-FDE7-43D0-BB17-2DAE709E619E}"/>
                      </a:ext>
                    </a:extLst>
                  </p:cNvPr>
                  <p:cNvSpPr/>
                  <p:nvPr/>
                </p:nvSpPr>
                <p:spPr>
                  <a:xfrm>
                    <a:off x="1212435" y="1267097"/>
                    <a:ext cx="803182" cy="803182"/>
                  </a:xfrm>
                  <a:prstGeom prst="donut">
                    <a:avLst>
                      <a:gd name="adj" fmla="val 8736"/>
                    </a:avLst>
                  </a:prstGeom>
                  <a:solidFill>
                    <a:schemeClr val="accent6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27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endParaRPr>
                  </a:p>
                </p:txBody>
              </p:sp>
              <p:sp>
                <p:nvSpPr>
                  <p:cNvPr id="13" name="TextBox 12">
                    <a:extLst>
                      <a:ext uri="{FF2B5EF4-FFF2-40B4-BE49-F238E27FC236}">
                        <a16:creationId xmlns:a16="http://schemas.microsoft.com/office/drawing/2014/main" id="{489D02AD-44BA-44A2-A316-47BA92160CF7}"/>
                      </a:ext>
                    </a:extLst>
                  </p:cNvPr>
                  <p:cNvSpPr txBox="1"/>
                  <p:nvPr/>
                </p:nvSpPr>
                <p:spPr>
                  <a:xfrm>
                    <a:off x="2050355" y="1511281"/>
                    <a:ext cx="3642761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marL="0" algn="l" rtl="0" eaLnBrk="1" latinLnBrk="0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400" b="1" kern="1200" dirty="0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  <a:ea typeface="+mn-ea"/>
                        <a:cs typeface="+mn-cs"/>
                      </a:rPr>
                      <a:t>Create an account and log in.</a:t>
                    </a:r>
                    <a:endParaRPr lang="en-US" sz="1100" dirty="0">
                      <a:effectLst/>
                    </a:endParaRPr>
                  </a:p>
                </p:txBody>
              </p:sp>
            </p:grpSp>
            <p:cxnSp>
              <p:nvCxnSpPr>
                <p:cNvPr id="9" name="Straight Connector 8">
                  <a:extLst>
                    <a:ext uri="{FF2B5EF4-FFF2-40B4-BE49-F238E27FC236}">
                      <a16:creationId xmlns:a16="http://schemas.microsoft.com/office/drawing/2014/main" id="{BF5B6C06-4911-44C3-820A-771D1B9FA24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107659" y="2011048"/>
                  <a:ext cx="3292653" cy="0"/>
                </a:xfrm>
                <a:prstGeom prst="line">
                  <a:avLst/>
                </a:prstGeom>
                <a:ln w="12700">
                  <a:solidFill>
                    <a:schemeClr val="accent6"/>
                  </a:solidFill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" name="Arrow: Chevron 6">
                <a:extLst>
                  <a:ext uri="{FF2B5EF4-FFF2-40B4-BE49-F238E27FC236}">
                    <a16:creationId xmlns:a16="http://schemas.microsoft.com/office/drawing/2014/main" id="{E8BB18FA-A41C-4EA1-A680-3811CCCE0B5B}"/>
                  </a:ext>
                </a:extLst>
              </p:cNvPr>
              <p:cNvSpPr/>
              <p:nvPr/>
            </p:nvSpPr>
            <p:spPr>
              <a:xfrm>
                <a:off x="7467866" y="1695047"/>
                <a:ext cx="238895" cy="283762"/>
              </a:xfrm>
              <a:prstGeom prst="chevron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61AEA5FE-FEB7-4B74-AE56-62F84B58CD1A}"/>
                </a:ext>
              </a:extLst>
            </p:cNvPr>
            <p:cNvGrpSpPr/>
            <p:nvPr/>
          </p:nvGrpSpPr>
          <p:grpSpPr>
            <a:xfrm>
              <a:off x="6549666" y="2547501"/>
              <a:ext cx="4480681" cy="803182"/>
              <a:chOff x="7161972" y="1435337"/>
              <a:chExt cx="4480681" cy="803182"/>
            </a:xfrm>
          </p:grpSpPr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3B1009DC-9517-411C-B731-654EF3B1029B}"/>
                  </a:ext>
                </a:extLst>
              </p:cNvPr>
              <p:cNvGrpSpPr/>
              <p:nvPr/>
            </p:nvGrpSpPr>
            <p:grpSpPr>
              <a:xfrm>
                <a:off x="7161972" y="1435337"/>
                <a:ext cx="4480681" cy="803182"/>
                <a:chOff x="7161972" y="1435337"/>
                <a:chExt cx="4480681" cy="803182"/>
              </a:xfrm>
            </p:grpSpPr>
            <p:grpSp>
              <p:nvGrpSpPr>
                <p:cNvPr id="17" name="Group 16">
                  <a:extLst>
                    <a:ext uri="{FF2B5EF4-FFF2-40B4-BE49-F238E27FC236}">
                      <a16:creationId xmlns:a16="http://schemas.microsoft.com/office/drawing/2014/main" id="{8C714FA4-CCA5-49AF-8E61-FE3D8F83DA5D}"/>
                    </a:ext>
                  </a:extLst>
                </p:cNvPr>
                <p:cNvGrpSpPr/>
                <p:nvPr/>
              </p:nvGrpSpPr>
              <p:grpSpPr>
                <a:xfrm>
                  <a:off x="7161972" y="1435337"/>
                  <a:ext cx="4480681" cy="803182"/>
                  <a:chOff x="1212435" y="1267097"/>
                  <a:chExt cx="4480681" cy="803182"/>
                </a:xfrm>
              </p:grpSpPr>
              <p:sp>
                <p:nvSpPr>
                  <p:cNvPr id="19" name="Donut 59">
                    <a:extLst>
                      <a:ext uri="{FF2B5EF4-FFF2-40B4-BE49-F238E27FC236}">
                        <a16:creationId xmlns:a16="http://schemas.microsoft.com/office/drawing/2014/main" id="{86CF2A74-B11D-4E91-9703-4AAB408EDC41}"/>
                      </a:ext>
                    </a:extLst>
                  </p:cNvPr>
                  <p:cNvSpPr/>
                  <p:nvPr/>
                </p:nvSpPr>
                <p:spPr>
                  <a:xfrm>
                    <a:off x="1212435" y="1267097"/>
                    <a:ext cx="803182" cy="803182"/>
                  </a:xfrm>
                  <a:prstGeom prst="donut">
                    <a:avLst>
                      <a:gd name="adj" fmla="val 8736"/>
                    </a:avLst>
                  </a:prstGeom>
                  <a:solidFill>
                    <a:srgbClr val="FFC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27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endParaRPr>
                  </a:p>
                </p:txBody>
              </p:sp>
              <p:sp>
                <p:nvSpPr>
                  <p:cNvPr id="22" name="TextBox 21">
                    <a:extLst>
                      <a:ext uri="{FF2B5EF4-FFF2-40B4-BE49-F238E27FC236}">
                        <a16:creationId xmlns:a16="http://schemas.microsoft.com/office/drawing/2014/main" id="{258548CF-593F-468A-8DDB-56CB29B1DB72}"/>
                      </a:ext>
                    </a:extLst>
                  </p:cNvPr>
                  <p:cNvSpPr txBox="1"/>
                  <p:nvPr/>
                </p:nvSpPr>
                <p:spPr>
                  <a:xfrm>
                    <a:off x="2050355" y="1499089"/>
                    <a:ext cx="3642761" cy="31265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marL="0" marR="0" algn="l" rtl="0" eaLnBrk="1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</a:pPr>
                    <a:r>
                      <a:rPr lang="en-US" sz="1400" b="1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a:t>Browse and add products to the cart.</a:t>
                    </a:r>
                    <a:endParaRPr lang="en-US" sz="1100" dirty="0">
                      <a:effectLst/>
                    </a:endParaRPr>
                  </a:p>
                </p:txBody>
              </p:sp>
            </p:grpSp>
            <p:cxnSp>
              <p:nvCxnSpPr>
                <p:cNvPr id="18" name="Straight Connector 17">
                  <a:extLst>
                    <a:ext uri="{FF2B5EF4-FFF2-40B4-BE49-F238E27FC236}">
                      <a16:creationId xmlns:a16="http://schemas.microsoft.com/office/drawing/2014/main" id="{2FA50F2A-9D88-41DA-9239-D456B8A263F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107659" y="1998856"/>
                  <a:ext cx="3292653" cy="0"/>
                </a:xfrm>
                <a:prstGeom prst="line">
                  <a:avLst/>
                </a:prstGeom>
                <a:ln w="12700">
                  <a:solidFill>
                    <a:schemeClr val="accent4"/>
                  </a:solidFill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6" name="Arrow: Chevron 15">
                <a:extLst>
                  <a:ext uri="{FF2B5EF4-FFF2-40B4-BE49-F238E27FC236}">
                    <a16:creationId xmlns:a16="http://schemas.microsoft.com/office/drawing/2014/main" id="{30C4D2F9-8FCB-4FF8-8BAD-B3F3F5FE71FA}"/>
                  </a:ext>
                </a:extLst>
              </p:cNvPr>
              <p:cNvSpPr/>
              <p:nvPr/>
            </p:nvSpPr>
            <p:spPr>
              <a:xfrm>
                <a:off x="7467866" y="1695047"/>
                <a:ext cx="238895" cy="283762"/>
              </a:xfrm>
              <a:prstGeom prst="chevron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82D58B23-989F-4E5A-83F6-CCCF245E9468}"/>
                </a:ext>
              </a:extLst>
            </p:cNvPr>
            <p:cNvGrpSpPr/>
            <p:nvPr/>
          </p:nvGrpSpPr>
          <p:grpSpPr>
            <a:xfrm>
              <a:off x="6549666" y="4071318"/>
              <a:ext cx="4480681" cy="803182"/>
              <a:chOff x="7161972" y="1435337"/>
              <a:chExt cx="4480681" cy="803182"/>
            </a:xfrm>
          </p:grpSpPr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F4C1FB3B-BBFD-4043-A8A0-E69B0880BC08}"/>
                  </a:ext>
                </a:extLst>
              </p:cNvPr>
              <p:cNvGrpSpPr/>
              <p:nvPr/>
            </p:nvGrpSpPr>
            <p:grpSpPr>
              <a:xfrm>
                <a:off x="7161972" y="1435337"/>
                <a:ext cx="4480681" cy="803182"/>
                <a:chOff x="7161972" y="1435337"/>
                <a:chExt cx="4480681" cy="803182"/>
              </a:xfrm>
            </p:grpSpPr>
            <p:grpSp>
              <p:nvGrpSpPr>
                <p:cNvPr id="26" name="Group 25">
                  <a:extLst>
                    <a:ext uri="{FF2B5EF4-FFF2-40B4-BE49-F238E27FC236}">
                      <a16:creationId xmlns:a16="http://schemas.microsoft.com/office/drawing/2014/main" id="{B06C21BA-0393-40DD-9B12-0F82C315E869}"/>
                    </a:ext>
                  </a:extLst>
                </p:cNvPr>
                <p:cNvGrpSpPr/>
                <p:nvPr/>
              </p:nvGrpSpPr>
              <p:grpSpPr>
                <a:xfrm>
                  <a:off x="7161972" y="1435337"/>
                  <a:ext cx="4480681" cy="803182"/>
                  <a:chOff x="1212435" y="1267097"/>
                  <a:chExt cx="4480681" cy="803182"/>
                </a:xfrm>
              </p:grpSpPr>
              <p:sp>
                <p:nvSpPr>
                  <p:cNvPr id="28" name="Donut 59">
                    <a:extLst>
                      <a:ext uri="{FF2B5EF4-FFF2-40B4-BE49-F238E27FC236}">
                        <a16:creationId xmlns:a16="http://schemas.microsoft.com/office/drawing/2014/main" id="{D115BEDD-6881-4163-B7AD-E7E7B76E4B77}"/>
                      </a:ext>
                    </a:extLst>
                  </p:cNvPr>
                  <p:cNvSpPr/>
                  <p:nvPr/>
                </p:nvSpPr>
                <p:spPr>
                  <a:xfrm>
                    <a:off x="1212435" y="1267097"/>
                    <a:ext cx="803182" cy="803182"/>
                  </a:xfrm>
                  <a:prstGeom prst="donut">
                    <a:avLst>
                      <a:gd name="adj" fmla="val 8736"/>
                    </a:avLst>
                  </a:prstGeom>
                  <a:solidFill>
                    <a:schemeClr val="accent6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27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endParaRPr>
                  </a:p>
                </p:txBody>
              </p:sp>
              <p:sp>
                <p:nvSpPr>
                  <p:cNvPr id="31" name="TextBox 30">
                    <a:extLst>
                      <a:ext uri="{FF2B5EF4-FFF2-40B4-BE49-F238E27FC236}">
                        <a16:creationId xmlns:a16="http://schemas.microsoft.com/office/drawing/2014/main" id="{3C247599-49EA-4800-B7EB-ECC8329DA717}"/>
                      </a:ext>
                    </a:extLst>
                  </p:cNvPr>
                  <p:cNvSpPr txBox="1"/>
                  <p:nvPr/>
                </p:nvSpPr>
                <p:spPr>
                  <a:xfrm>
                    <a:off x="2050355" y="1499089"/>
                    <a:ext cx="3642761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marL="0" algn="l" rtl="0" eaLnBrk="1" latinLnBrk="0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400" b="1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a:t>Review the cart and proceed to payment.</a:t>
                    </a:r>
                    <a:endParaRPr lang="en-US" sz="1100" dirty="0">
                      <a:effectLst/>
                    </a:endParaRPr>
                  </a:p>
                </p:txBody>
              </p:sp>
            </p:grpSp>
            <p:cxnSp>
              <p:nvCxnSpPr>
                <p:cNvPr id="27" name="Straight Connector 26">
                  <a:extLst>
                    <a:ext uri="{FF2B5EF4-FFF2-40B4-BE49-F238E27FC236}">
                      <a16:creationId xmlns:a16="http://schemas.microsoft.com/office/drawing/2014/main" id="{46F1BF8D-B082-4D77-BF3D-2F459DD5710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107659" y="1998856"/>
                  <a:ext cx="3292653" cy="0"/>
                </a:xfrm>
                <a:prstGeom prst="line">
                  <a:avLst/>
                </a:prstGeom>
                <a:ln w="12700">
                  <a:solidFill>
                    <a:schemeClr val="accent6"/>
                  </a:solidFill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5" name="Arrow: Chevron 24">
                <a:extLst>
                  <a:ext uri="{FF2B5EF4-FFF2-40B4-BE49-F238E27FC236}">
                    <a16:creationId xmlns:a16="http://schemas.microsoft.com/office/drawing/2014/main" id="{BE777877-DC5C-42AA-A8EB-C3DF2C17743E}"/>
                  </a:ext>
                </a:extLst>
              </p:cNvPr>
              <p:cNvSpPr/>
              <p:nvPr/>
            </p:nvSpPr>
            <p:spPr>
              <a:xfrm>
                <a:off x="7467866" y="1695047"/>
                <a:ext cx="238895" cy="283762"/>
              </a:xfrm>
              <a:prstGeom prst="chevron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C01BF3DD-7839-45A4-8971-CC7EAB2C7D27}"/>
                </a:ext>
              </a:extLst>
            </p:cNvPr>
            <p:cNvGrpSpPr/>
            <p:nvPr/>
          </p:nvGrpSpPr>
          <p:grpSpPr>
            <a:xfrm>
              <a:off x="6549666" y="5595134"/>
              <a:ext cx="4480681" cy="803182"/>
              <a:chOff x="7161972" y="1435337"/>
              <a:chExt cx="4480681" cy="803182"/>
            </a:xfrm>
          </p:grpSpPr>
          <p:grpSp>
            <p:nvGrpSpPr>
              <p:cNvPr id="33" name="Group 32">
                <a:extLst>
                  <a:ext uri="{FF2B5EF4-FFF2-40B4-BE49-F238E27FC236}">
                    <a16:creationId xmlns:a16="http://schemas.microsoft.com/office/drawing/2014/main" id="{78EBC227-2271-4C0E-A26D-95FD3DB16D40}"/>
                  </a:ext>
                </a:extLst>
              </p:cNvPr>
              <p:cNvGrpSpPr/>
              <p:nvPr/>
            </p:nvGrpSpPr>
            <p:grpSpPr>
              <a:xfrm>
                <a:off x="7161972" y="1435337"/>
                <a:ext cx="4480681" cy="803182"/>
                <a:chOff x="7161972" y="1435337"/>
                <a:chExt cx="4480681" cy="803182"/>
              </a:xfrm>
            </p:grpSpPr>
            <p:grpSp>
              <p:nvGrpSpPr>
                <p:cNvPr id="35" name="Group 34">
                  <a:extLst>
                    <a:ext uri="{FF2B5EF4-FFF2-40B4-BE49-F238E27FC236}">
                      <a16:creationId xmlns:a16="http://schemas.microsoft.com/office/drawing/2014/main" id="{6CA334AE-4207-46E9-82F9-A4801C6062C8}"/>
                    </a:ext>
                  </a:extLst>
                </p:cNvPr>
                <p:cNvGrpSpPr/>
                <p:nvPr/>
              </p:nvGrpSpPr>
              <p:grpSpPr>
                <a:xfrm>
                  <a:off x="7161972" y="1435337"/>
                  <a:ext cx="4480681" cy="803182"/>
                  <a:chOff x="1212435" y="1267097"/>
                  <a:chExt cx="4480681" cy="803182"/>
                </a:xfrm>
              </p:grpSpPr>
              <p:sp>
                <p:nvSpPr>
                  <p:cNvPr id="37" name="Donut 59">
                    <a:extLst>
                      <a:ext uri="{FF2B5EF4-FFF2-40B4-BE49-F238E27FC236}">
                        <a16:creationId xmlns:a16="http://schemas.microsoft.com/office/drawing/2014/main" id="{84C1F4AA-2180-4E87-AA6B-6A8F09D1A378}"/>
                      </a:ext>
                    </a:extLst>
                  </p:cNvPr>
                  <p:cNvSpPr/>
                  <p:nvPr/>
                </p:nvSpPr>
                <p:spPr>
                  <a:xfrm>
                    <a:off x="1212435" y="1267097"/>
                    <a:ext cx="803182" cy="803182"/>
                  </a:xfrm>
                  <a:prstGeom prst="donut">
                    <a:avLst>
                      <a:gd name="adj" fmla="val 8736"/>
                    </a:avLst>
                  </a:prstGeom>
                  <a:solidFill>
                    <a:srgbClr val="FFC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27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endParaRPr>
                  </a:p>
                </p:txBody>
              </p:sp>
              <p:sp>
                <p:nvSpPr>
                  <p:cNvPr id="40" name="TextBox 39">
                    <a:extLst>
                      <a:ext uri="{FF2B5EF4-FFF2-40B4-BE49-F238E27FC236}">
                        <a16:creationId xmlns:a16="http://schemas.microsoft.com/office/drawing/2014/main" id="{2E1BB127-5DBF-467E-B870-277EF98AF98C}"/>
                      </a:ext>
                    </a:extLst>
                  </p:cNvPr>
                  <p:cNvSpPr txBox="1"/>
                  <p:nvPr/>
                </p:nvSpPr>
                <p:spPr>
                  <a:xfrm>
                    <a:off x="2050355" y="1517377"/>
                    <a:ext cx="3642761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400" b="1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a:t>Enter payment details and confirm the order</a:t>
                    </a:r>
                    <a:endParaRPr lang="en-US" sz="1100" dirty="0">
                      <a:effectLst/>
                    </a:endParaRPr>
                  </a:p>
                </p:txBody>
              </p:sp>
            </p:grpSp>
            <p:cxnSp>
              <p:nvCxnSpPr>
                <p:cNvPr id="36" name="Straight Connector 35">
                  <a:extLst>
                    <a:ext uri="{FF2B5EF4-FFF2-40B4-BE49-F238E27FC236}">
                      <a16:creationId xmlns:a16="http://schemas.microsoft.com/office/drawing/2014/main" id="{38ED9C55-7CDB-4A5E-9443-C827A725178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107659" y="2017144"/>
                  <a:ext cx="3292653" cy="0"/>
                </a:xfrm>
                <a:prstGeom prst="line">
                  <a:avLst/>
                </a:prstGeom>
                <a:ln w="12700">
                  <a:solidFill>
                    <a:schemeClr val="accent4"/>
                  </a:solidFill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4" name="Arrow: Chevron 33">
                <a:extLst>
                  <a:ext uri="{FF2B5EF4-FFF2-40B4-BE49-F238E27FC236}">
                    <a16:creationId xmlns:a16="http://schemas.microsoft.com/office/drawing/2014/main" id="{DC61A3E6-8274-4383-8599-C7C5AB768B08}"/>
                  </a:ext>
                </a:extLst>
              </p:cNvPr>
              <p:cNvSpPr/>
              <p:nvPr/>
            </p:nvSpPr>
            <p:spPr>
              <a:xfrm>
                <a:off x="7467866" y="1695047"/>
                <a:ext cx="238895" cy="283762"/>
              </a:xfrm>
              <a:prstGeom prst="chevron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C52A282D-1B77-44D2-87B4-2EB6128C4386}"/>
              </a:ext>
            </a:extLst>
          </p:cNvPr>
          <p:cNvSpPr txBox="1"/>
          <p:nvPr/>
        </p:nvSpPr>
        <p:spPr>
          <a:xfrm>
            <a:off x="6846228" y="160638"/>
            <a:ext cx="47938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4A6452"/>
                </a:solidFill>
              </a:rPr>
              <a:t>How </a:t>
            </a:r>
            <a:r>
              <a:rPr lang="en-US" sz="2800" dirty="0" err="1">
                <a:solidFill>
                  <a:srgbClr val="4A6452"/>
                </a:solidFill>
              </a:rPr>
              <a:t>Vegefoods</a:t>
            </a:r>
            <a:r>
              <a:rPr lang="en-US" sz="2800" dirty="0">
                <a:solidFill>
                  <a:srgbClr val="4A6452"/>
                </a:solidFill>
              </a:rPr>
              <a:t> Works</a:t>
            </a:r>
          </a:p>
        </p:txBody>
      </p:sp>
    </p:spTree>
    <p:extLst>
      <p:ext uri="{BB962C8B-B14F-4D97-AF65-F5344CB8AC3E}">
        <p14:creationId xmlns:p14="http://schemas.microsoft.com/office/powerpoint/2010/main" val="1822009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0F09EAF-5E93-42B3-8B7C-39EBF93FA31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EB471D98-42F0-486C-954F-1DCECAEBD3A5}"/>
              </a:ext>
            </a:extLst>
          </p:cNvPr>
          <p:cNvSpPr/>
          <p:nvPr/>
        </p:nvSpPr>
        <p:spPr>
          <a:xfrm>
            <a:off x="3322721" y="2574758"/>
            <a:ext cx="5546557" cy="1708484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>
                <a:solidFill>
                  <a:srgbClr val="4A6452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728376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1590</TotalTime>
  <Words>92</Words>
  <Application>Microsoft Office PowerPoint</Application>
  <PresentationFormat>Widescreen</PresentationFormat>
  <Paragraphs>23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Calibri</vt:lpstr>
      <vt:lpstr>Calibri Light</vt:lpstr>
      <vt:lpstr>Candara</vt:lpstr>
      <vt:lpstr>Georgia</vt:lpstr>
      <vt:lpstr>Georgia Pro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Deckzi Solutions</dc:creator>
  <cp:lastModifiedBy>BARA'AH MOUSA RASHAD ODEH</cp:lastModifiedBy>
  <cp:revision>13</cp:revision>
  <dcterms:created xsi:type="dcterms:W3CDTF">2022-01-22T09:43:32Z</dcterms:created>
  <dcterms:modified xsi:type="dcterms:W3CDTF">2024-10-30T08:01:51Z</dcterms:modified>
</cp:coreProperties>
</file>