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6" r:id="rId2"/>
  </p:sldIdLst>
  <p:sldSz cx="15087600" cy="3200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5881" autoAdjust="0"/>
  </p:normalViewPr>
  <p:slideViewPr>
    <p:cSldViewPr snapToGrid="0">
      <p:cViewPr>
        <p:scale>
          <a:sx n="60" d="100"/>
          <a:sy n="60" d="100"/>
        </p:scale>
        <p:origin x="2160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1143000"/>
            <a:ext cx="145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1143000"/>
            <a:ext cx="145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false positives per degree – not for the full range – distribution of the false positives per degree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5237694"/>
            <a:ext cx="12824460" cy="11142133"/>
          </a:xfrm>
        </p:spPr>
        <p:txBody>
          <a:bodyPr anchor="b"/>
          <a:lstStyle>
            <a:lvl1pPr algn="ctr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16809511"/>
            <a:ext cx="11315700" cy="7726889"/>
          </a:xfrm>
        </p:spPr>
        <p:txBody>
          <a:bodyPr/>
          <a:lstStyle>
            <a:lvl1pPr marL="0" indent="0" algn="ctr">
              <a:buNone/>
              <a:defRPr sz="3960"/>
            </a:lvl1pPr>
            <a:lvl2pPr marL="754380" indent="0" algn="ctr">
              <a:buNone/>
              <a:defRPr sz="3300"/>
            </a:lvl2pPr>
            <a:lvl3pPr marL="1508760" indent="0" algn="ctr">
              <a:buNone/>
              <a:defRPr sz="2970"/>
            </a:lvl3pPr>
            <a:lvl4pPr marL="2263140" indent="0" algn="ctr">
              <a:buNone/>
              <a:defRPr sz="2640"/>
            </a:lvl4pPr>
            <a:lvl5pPr marL="3017520" indent="0" algn="ctr">
              <a:buNone/>
              <a:defRPr sz="2640"/>
            </a:lvl5pPr>
            <a:lvl6pPr marL="3771900" indent="0" algn="ctr">
              <a:buNone/>
              <a:defRPr sz="2640"/>
            </a:lvl6pPr>
            <a:lvl7pPr marL="4526280" indent="0" algn="ctr">
              <a:buNone/>
              <a:defRPr sz="2640"/>
            </a:lvl7pPr>
            <a:lvl8pPr marL="5280660" indent="0" algn="ctr">
              <a:buNone/>
              <a:defRPr sz="2640"/>
            </a:lvl8pPr>
            <a:lvl9pPr marL="6035040" indent="0" algn="ctr">
              <a:buNone/>
              <a:defRPr sz="2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2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3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1703917"/>
            <a:ext cx="3253264" cy="271219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1703917"/>
            <a:ext cx="9571196" cy="271219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4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7978784"/>
            <a:ext cx="13013055" cy="13312773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5" y="21417501"/>
            <a:ext cx="13013055" cy="7000873"/>
          </a:xfrm>
        </p:spPr>
        <p:txBody>
          <a:bodyPr/>
          <a:lstStyle>
            <a:lvl1pPr marL="0" indent="0">
              <a:buNone/>
              <a:defRPr sz="3960">
                <a:solidFill>
                  <a:schemeClr val="tx1"/>
                </a:solidFill>
              </a:defRPr>
            </a:lvl1pPr>
            <a:lvl2pPr marL="7543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08760" indent="0">
              <a:buNone/>
              <a:defRPr sz="2970">
                <a:solidFill>
                  <a:schemeClr val="tx1">
                    <a:tint val="75000"/>
                  </a:schemeClr>
                </a:solidFill>
              </a:defRPr>
            </a:lvl3pPr>
            <a:lvl4pPr marL="22631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4pPr>
            <a:lvl5pPr marL="301752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5pPr>
            <a:lvl6pPr marL="377190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6pPr>
            <a:lvl7pPr marL="452628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7pPr>
            <a:lvl8pPr marL="528066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8pPr>
            <a:lvl9pPr marL="60350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7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8519583"/>
            <a:ext cx="6412230" cy="20306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8519583"/>
            <a:ext cx="6412230" cy="20306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1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1703924"/>
            <a:ext cx="13013055" cy="6185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9" y="7845427"/>
            <a:ext cx="6382761" cy="3844923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9" y="11690350"/>
            <a:ext cx="6382761" cy="17194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7845427"/>
            <a:ext cx="6414195" cy="3844923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11690350"/>
            <a:ext cx="6414195" cy="17194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3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4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4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2133600"/>
            <a:ext cx="4866144" cy="746760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4607991"/>
            <a:ext cx="7638098" cy="22743583"/>
          </a:xfrm>
        </p:spPr>
        <p:txBody>
          <a:bodyPr/>
          <a:lstStyle>
            <a:lvl1pPr>
              <a:defRPr sz="5280"/>
            </a:lvl1pPr>
            <a:lvl2pPr>
              <a:defRPr sz="4620"/>
            </a:lvl2pPr>
            <a:lvl3pPr>
              <a:defRPr sz="396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9601200"/>
            <a:ext cx="4866144" cy="17787411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9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2133600"/>
            <a:ext cx="4866144" cy="746760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4607991"/>
            <a:ext cx="7638098" cy="22743583"/>
          </a:xfrm>
        </p:spPr>
        <p:txBody>
          <a:bodyPr anchor="t"/>
          <a:lstStyle>
            <a:lvl1pPr marL="0" indent="0">
              <a:buNone/>
              <a:defRPr sz="5280"/>
            </a:lvl1pPr>
            <a:lvl2pPr marL="754380" indent="0">
              <a:buNone/>
              <a:defRPr sz="4620"/>
            </a:lvl2pPr>
            <a:lvl3pPr marL="1508760" indent="0">
              <a:buNone/>
              <a:defRPr sz="3960"/>
            </a:lvl3pPr>
            <a:lvl4pPr marL="2263140" indent="0">
              <a:buNone/>
              <a:defRPr sz="3300"/>
            </a:lvl4pPr>
            <a:lvl5pPr marL="3017520" indent="0">
              <a:buNone/>
              <a:defRPr sz="3300"/>
            </a:lvl5pPr>
            <a:lvl6pPr marL="3771900" indent="0">
              <a:buNone/>
              <a:defRPr sz="3300"/>
            </a:lvl6pPr>
            <a:lvl7pPr marL="4526280" indent="0">
              <a:buNone/>
              <a:defRPr sz="3300"/>
            </a:lvl7pPr>
            <a:lvl8pPr marL="5280660" indent="0">
              <a:buNone/>
              <a:defRPr sz="3300"/>
            </a:lvl8pPr>
            <a:lvl9pPr marL="6035040" indent="0">
              <a:buNone/>
              <a:defRPr sz="3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9601200"/>
            <a:ext cx="4866144" cy="17787411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4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1703924"/>
            <a:ext cx="13013055" cy="6185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8519583"/>
            <a:ext cx="13013055" cy="2030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29662974"/>
            <a:ext cx="339471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29662974"/>
            <a:ext cx="5092065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29662974"/>
            <a:ext cx="339471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9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508760" rtl="0" eaLnBrk="1" latinLnBrk="0" hangingPunct="1">
        <a:lnSpc>
          <a:spcPct val="90000"/>
        </a:lnSpc>
        <a:spcBef>
          <a:spcPct val="0"/>
        </a:spcBef>
        <a:buNone/>
        <a:defRPr sz="7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50876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4620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18859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403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39471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414909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9034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6578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4122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15087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22631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2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5262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2806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0350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Table 210">
            <a:extLst>
              <a:ext uri="{FF2B5EF4-FFF2-40B4-BE49-F238E27FC236}">
                <a16:creationId xmlns:a16="http://schemas.microsoft.com/office/drawing/2014/main" id="{CE9410F3-81DF-4FD8-9B77-CE33615F5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555912"/>
              </p:ext>
            </p:extLst>
          </p:nvPr>
        </p:nvGraphicFramePr>
        <p:xfrm>
          <a:off x="2119961" y="29703422"/>
          <a:ext cx="11423550" cy="164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710">
                  <a:extLst>
                    <a:ext uri="{9D8B030D-6E8A-4147-A177-3AD203B41FA5}">
                      <a16:colId xmlns:a16="http://schemas.microsoft.com/office/drawing/2014/main" val="1498178361"/>
                    </a:ext>
                  </a:extLst>
                </a:gridCol>
                <a:gridCol w="2284710">
                  <a:extLst>
                    <a:ext uri="{9D8B030D-6E8A-4147-A177-3AD203B41FA5}">
                      <a16:colId xmlns:a16="http://schemas.microsoft.com/office/drawing/2014/main" val="680725974"/>
                    </a:ext>
                  </a:extLst>
                </a:gridCol>
                <a:gridCol w="2284710">
                  <a:extLst>
                    <a:ext uri="{9D8B030D-6E8A-4147-A177-3AD203B41FA5}">
                      <a16:colId xmlns:a16="http://schemas.microsoft.com/office/drawing/2014/main" val="1549687716"/>
                    </a:ext>
                  </a:extLst>
                </a:gridCol>
                <a:gridCol w="2284710">
                  <a:extLst>
                    <a:ext uri="{9D8B030D-6E8A-4147-A177-3AD203B41FA5}">
                      <a16:colId xmlns:a16="http://schemas.microsoft.com/office/drawing/2014/main" val="3350433592"/>
                    </a:ext>
                  </a:extLst>
                </a:gridCol>
                <a:gridCol w="2284710">
                  <a:extLst>
                    <a:ext uri="{9D8B030D-6E8A-4147-A177-3AD203B41FA5}">
                      <a16:colId xmlns:a16="http://schemas.microsoft.com/office/drawing/2014/main" val="1014799494"/>
                    </a:ext>
                  </a:extLst>
                </a:gridCol>
              </a:tblGrid>
              <a:tr h="7228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Type</a:t>
                      </a:r>
                    </a:p>
                  </a:txBody>
                  <a:tcPr marT="45721" marB="4572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 Only Positive Annotations</a:t>
                      </a:r>
                    </a:p>
                  </a:txBody>
                  <a:tcPr marT="45721" marB="4572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508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 Only Negative Annotations</a:t>
                      </a:r>
                    </a:p>
                  </a:txBody>
                  <a:tcPr marT="45721" marB="4572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 both annotations</a:t>
                      </a:r>
                    </a:p>
                  </a:txBody>
                  <a:tcPr marT="45721" marB="4572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Node Count</a:t>
                      </a:r>
                    </a:p>
                  </a:txBody>
                  <a:tcPr marT="45721" marB="4572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761706"/>
                  </a:ext>
                </a:extLst>
              </a:tr>
              <a:tr h="4310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Ligand</a:t>
                      </a:r>
                    </a:p>
                  </a:txBody>
                  <a:tcPr marT="45721" marB="4572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3,084</a:t>
                      </a:r>
                    </a:p>
                  </a:txBody>
                  <a:tcPr marT="45721" marB="4572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6,539</a:t>
                      </a:r>
                    </a:p>
                  </a:txBody>
                  <a:tcPr marT="45721" marB="4572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793</a:t>
                      </a:r>
                    </a:p>
                  </a:txBody>
                  <a:tcPr marT="45721" marB="4572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10,416</a:t>
                      </a:r>
                    </a:p>
                  </a:txBody>
                  <a:tcPr marT="45721" marB="4572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281927"/>
                  </a:ext>
                </a:extLst>
              </a:tr>
              <a:tr h="4931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</a:t>
                      </a:r>
                    </a:p>
                  </a:txBody>
                  <a:tcPr marT="45721" marB="4572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</a:t>
                      </a:r>
                    </a:p>
                  </a:txBody>
                  <a:tcPr marT="45721" marB="4572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556</a:t>
                      </a:r>
                    </a:p>
                  </a:txBody>
                  <a:tcPr marT="45721" marB="4572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667</a:t>
                      </a:r>
                    </a:p>
                  </a:txBody>
                  <a:tcPr marT="45721" marB="4572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1,391</a:t>
                      </a:r>
                    </a:p>
                  </a:txBody>
                  <a:tcPr marT="45721" marB="4572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042967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8516AC2-A466-4856-ADB9-3727FBAA3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84385"/>
              </p:ext>
            </p:extLst>
          </p:nvPr>
        </p:nvGraphicFramePr>
        <p:xfrm>
          <a:off x="1670121" y="26303036"/>
          <a:ext cx="6015972" cy="1161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324">
                  <a:extLst>
                    <a:ext uri="{9D8B030D-6E8A-4147-A177-3AD203B41FA5}">
                      <a16:colId xmlns:a16="http://schemas.microsoft.com/office/drawing/2014/main" val="1334668158"/>
                    </a:ext>
                  </a:extLst>
                </a:gridCol>
                <a:gridCol w="2005324">
                  <a:extLst>
                    <a:ext uri="{9D8B030D-6E8A-4147-A177-3AD203B41FA5}">
                      <a16:colId xmlns:a16="http://schemas.microsoft.com/office/drawing/2014/main" val="3247448964"/>
                    </a:ext>
                  </a:extLst>
                </a:gridCol>
                <a:gridCol w="2005324">
                  <a:extLst>
                    <a:ext uri="{9D8B030D-6E8A-4147-A177-3AD203B41FA5}">
                      <a16:colId xmlns:a16="http://schemas.microsoft.com/office/drawing/2014/main" val="2124628632"/>
                    </a:ext>
                  </a:extLst>
                </a:gridCol>
              </a:tblGrid>
              <a:tr h="3870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</a:t>
                      </a:r>
                    </a:p>
                  </a:txBody>
                  <a:tcPr marT="45721" marB="4572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AUROC</a:t>
                      </a:r>
                    </a:p>
                  </a:txBody>
                  <a:tcPr marT="45721" marB="4572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AUPRC</a:t>
                      </a:r>
                    </a:p>
                  </a:txBody>
                  <a:tcPr marT="45721" marB="4572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647928"/>
                  </a:ext>
                </a:extLst>
              </a:tr>
              <a:tr h="3870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</a:p>
                  </a:txBody>
                  <a:tcPr marT="45721" marB="4572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T="45721" marB="4572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</a:p>
                  </a:txBody>
                  <a:tcPr marT="45721" marB="4572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945365"/>
                  </a:ext>
                </a:extLst>
              </a:tr>
              <a:tr h="3870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Randomized</a:t>
                      </a:r>
                    </a:p>
                  </a:txBody>
                  <a:tcPr marT="45721" marB="4572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</a:p>
                  </a:txBody>
                  <a:tcPr marT="45721" marB="4572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T="45721" marB="4572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751246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66108A8E-5757-4DE4-A440-249C8FEF90AB}"/>
              </a:ext>
            </a:extLst>
          </p:cNvPr>
          <p:cNvSpPr txBox="1"/>
          <p:nvPr/>
        </p:nvSpPr>
        <p:spPr>
          <a:xfrm>
            <a:off x="5075869" y="28765145"/>
            <a:ext cx="5862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BindingDB Training Data for DeepPurpose</a:t>
            </a:r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FF1AE638-B3FB-4E03-8E54-067F86C5337F}"/>
              </a:ext>
            </a:extLst>
          </p:cNvPr>
          <p:cNvGrpSpPr/>
          <p:nvPr/>
        </p:nvGrpSpPr>
        <p:grpSpPr>
          <a:xfrm>
            <a:off x="79345" y="430521"/>
            <a:ext cx="16259023" cy="7910746"/>
            <a:chOff x="102899" y="-4469644"/>
            <a:chExt cx="16080220" cy="7551377"/>
          </a:xfrm>
        </p:grpSpPr>
        <p:pic>
          <p:nvPicPr>
            <p:cNvPr id="22" name="Picture 21" descr="Chart&#10;&#10;Description automatically generated">
              <a:extLst>
                <a:ext uri="{FF2B5EF4-FFF2-40B4-BE49-F238E27FC236}">
                  <a16:creationId xmlns:a16="http://schemas.microsoft.com/office/drawing/2014/main" id="{EFDECD89-B217-4717-9A56-03A290482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228" y="-4469644"/>
              <a:ext cx="14770405" cy="7453794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338836F-ACC3-4C3A-B767-FAD0B6E9E2B2}"/>
                </a:ext>
              </a:extLst>
            </p:cNvPr>
            <p:cNvSpPr txBox="1"/>
            <p:nvPr/>
          </p:nvSpPr>
          <p:spPr>
            <a:xfrm>
              <a:off x="10008710" y="-3230498"/>
              <a:ext cx="2625496" cy="1498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(E)-(R)-2-Hydroxy-5-iodo-2-phenyl-pent-4-enoic acid (R)-(1-aza-bicyclo[2.2.2]oct-3-yl) ester</a:t>
              </a:r>
            </a:p>
            <a:p>
              <a:b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637EF23-B3D3-44B0-A638-A254B71F1582}"/>
                </a:ext>
              </a:extLst>
            </p:cNvPr>
            <p:cNvSpPr txBox="1"/>
            <p:nvPr/>
          </p:nvSpPr>
          <p:spPr>
            <a:xfrm>
              <a:off x="10292028" y="913046"/>
              <a:ext cx="3050104" cy="74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annotations = 4</a:t>
              </a:r>
            </a:p>
            <a:p>
              <a:r>
                <a:rPr lang="en-US" sz="15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Nonbinding annotations = 1</a:t>
              </a:r>
            </a:p>
            <a:p>
              <a:r>
                <a:rPr lang="en-US" sz="15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Degree Ratio = 0.8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E22D665-F057-472F-98FC-E046ABF4B78B}"/>
                </a:ext>
              </a:extLst>
            </p:cNvPr>
            <p:cNvSpPr txBox="1"/>
            <p:nvPr/>
          </p:nvSpPr>
          <p:spPr>
            <a:xfrm>
              <a:off x="12515771" y="865000"/>
              <a:ext cx="3050104" cy="74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annotations = 1</a:t>
              </a:r>
            </a:p>
            <a:p>
              <a:r>
                <a:rPr lang="en-US" sz="15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Nonbinding annotations = 0</a:t>
              </a:r>
            </a:p>
            <a:p>
              <a:r>
                <a:rPr lang="en-US" sz="15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Degree Ratio = 1.0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C9B6CB6-8BA7-46B4-B98E-F66D404C0A55}"/>
                </a:ext>
              </a:extLst>
            </p:cNvPr>
            <p:cNvSpPr txBox="1"/>
            <p:nvPr/>
          </p:nvSpPr>
          <p:spPr>
            <a:xfrm>
              <a:off x="13133015" y="-2574325"/>
              <a:ext cx="3050104" cy="323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Himbacine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C54E2A4-7A1E-42B9-849A-7312B0FEE231}"/>
                </a:ext>
              </a:extLst>
            </p:cNvPr>
            <p:cNvSpPr txBox="1"/>
            <p:nvPr/>
          </p:nvSpPr>
          <p:spPr>
            <a:xfrm>
              <a:off x="7532489" y="913150"/>
              <a:ext cx="3050104" cy="74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annotations = 2</a:t>
              </a:r>
            </a:p>
            <a:p>
              <a:r>
                <a:rPr lang="en-US" sz="15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Nonbinding annotations = 1</a:t>
              </a:r>
            </a:p>
            <a:p>
              <a:r>
                <a:rPr lang="en-US" sz="15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Degree Ratio = 0.67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51074F8-31D5-461A-AC1A-2B86F129C3C3}"/>
                </a:ext>
              </a:extLst>
            </p:cNvPr>
            <p:cNvSpPr txBox="1"/>
            <p:nvPr/>
          </p:nvSpPr>
          <p:spPr>
            <a:xfrm>
              <a:off x="7241924" y="-3204573"/>
              <a:ext cx="3050104" cy="1498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2-(2,6-Dimethoxyphenoxy)-N-[[(2S,3S)-3-phenyl-2,3-dihydro-1,4-benzodioxin-2-yl]methyl] ethanamine</a:t>
              </a:r>
            </a:p>
            <a:p>
              <a:b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7" name="Picture 116" descr="Diagram&#10;&#10;Description automatically generated">
              <a:extLst>
                <a:ext uri="{FF2B5EF4-FFF2-40B4-BE49-F238E27FC236}">
                  <a16:creationId xmlns:a16="http://schemas.microsoft.com/office/drawing/2014/main" id="{0B35708D-8B3E-4A8E-94D6-12C92E4AB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1307" y="-1983684"/>
              <a:ext cx="2006402" cy="2540216"/>
            </a:xfrm>
            <a:prstGeom prst="rect">
              <a:avLst/>
            </a:prstGeom>
          </p:spPr>
        </p:pic>
        <p:pic>
          <p:nvPicPr>
            <p:cNvPr id="44" name="Picture 43" descr="A picture containing radar chart&#10;&#10;Description automatically generated">
              <a:extLst>
                <a:ext uri="{FF2B5EF4-FFF2-40B4-BE49-F238E27FC236}">
                  <a16:creationId xmlns:a16="http://schemas.microsoft.com/office/drawing/2014/main" id="{8A6A8DA8-CA33-4976-A58B-1E48C0324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3017" y="-2009459"/>
              <a:ext cx="2457794" cy="2295845"/>
            </a:xfrm>
            <a:prstGeom prst="rect">
              <a:avLst/>
            </a:prstGeom>
          </p:spPr>
        </p:pic>
        <p:pic>
          <p:nvPicPr>
            <p:cNvPr id="46" name="Picture 45" descr="Diagram&#10;&#10;Description automatically generated">
              <a:extLst>
                <a:ext uri="{FF2B5EF4-FFF2-40B4-BE49-F238E27FC236}">
                  <a16:creationId xmlns:a16="http://schemas.microsoft.com/office/drawing/2014/main" id="{58D4E7EF-0F96-4B46-9F63-61B9A510F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9100" y="-1825051"/>
              <a:ext cx="2372056" cy="2381583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2230613-383F-4DDB-98AB-9F2B48F44AE3}"/>
                </a:ext>
              </a:extLst>
            </p:cNvPr>
            <p:cNvSpPr txBox="1"/>
            <p:nvPr/>
          </p:nvSpPr>
          <p:spPr>
            <a:xfrm>
              <a:off x="6936463" y="2729057"/>
              <a:ext cx="2097767" cy="3526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Ligand Degree Ratio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C21DD0C-ECFC-4611-86CF-03B2CBC29939}"/>
                </a:ext>
              </a:extLst>
            </p:cNvPr>
            <p:cNvSpPr txBox="1"/>
            <p:nvPr/>
          </p:nvSpPr>
          <p:spPr>
            <a:xfrm rot="16200000">
              <a:off x="-4525" y="-1200203"/>
              <a:ext cx="580245" cy="36539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pic>
          <p:nvPicPr>
            <p:cNvPr id="62" name="Picture 61" descr="Chart, scatter chart&#10;&#10;Description automatically generated">
              <a:extLst>
                <a:ext uri="{FF2B5EF4-FFF2-40B4-BE49-F238E27FC236}">
                  <a16:creationId xmlns:a16="http://schemas.microsoft.com/office/drawing/2014/main" id="{94CCA2C3-3D09-4F8B-BC08-51876F2E5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050" y="-3953646"/>
              <a:ext cx="5068456" cy="3328160"/>
            </a:xfrm>
            <a:prstGeom prst="rect">
              <a:avLst/>
            </a:prstGeom>
          </p:spPr>
        </p:pic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44D205D2-1359-48C6-AF82-8186DAFCEBDB}"/>
              </a:ext>
            </a:extLst>
          </p:cNvPr>
          <p:cNvGrpSpPr/>
          <p:nvPr/>
        </p:nvGrpSpPr>
        <p:grpSpPr>
          <a:xfrm>
            <a:off x="105752" y="8440522"/>
            <a:ext cx="14910949" cy="7802177"/>
            <a:chOff x="118450" y="3476303"/>
            <a:chExt cx="14799246" cy="7567028"/>
          </a:xfrm>
        </p:grpSpPr>
        <p:pic>
          <p:nvPicPr>
            <p:cNvPr id="48" name="Picture 47" descr="Chart, histogram&#10;&#10;Description automatically generated">
              <a:extLst>
                <a:ext uri="{FF2B5EF4-FFF2-40B4-BE49-F238E27FC236}">
                  <a16:creationId xmlns:a16="http://schemas.microsoft.com/office/drawing/2014/main" id="{71BC8AE6-2CDB-4421-8C8D-4D3CFD193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291" y="3476303"/>
              <a:ext cx="14770405" cy="745379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CA4AC54D-5B8B-4016-ACDF-1EACA6A81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6383" y="5341150"/>
              <a:ext cx="2449375" cy="2526798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6524103-F19E-4708-90CC-48AC1D68C6F4}"/>
                </a:ext>
              </a:extLst>
            </p:cNvPr>
            <p:cNvSpPr txBox="1"/>
            <p:nvPr/>
          </p:nvSpPr>
          <p:spPr>
            <a:xfrm>
              <a:off x="10402915" y="4279813"/>
              <a:ext cx="3050104" cy="3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CA9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1606502-6007-45C9-B34E-0FBCFDE2D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5747" y="4954087"/>
              <a:ext cx="2001692" cy="3215952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1CC6BF9-E2B7-4E8B-873E-5F11025DDAF2}"/>
                </a:ext>
              </a:extLst>
            </p:cNvPr>
            <p:cNvSpPr txBox="1"/>
            <p:nvPr/>
          </p:nvSpPr>
          <p:spPr>
            <a:xfrm>
              <a:off x="9926860" y="8306381"/>
              <a:ext cx="3050104" cy="7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annotations = 60</a:t>
              </a:r>
            </a:p>
            <a:p>
              <a:r>
                <a:rPr lang="en-US" sz="15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Nonbinding annotations = 18</a:t>
              </a:r>
            </a:p>
            <a:p>
              <a:r>
                <a:rPr lang="en-US" sz="15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Degree Ratio = 0.77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B4DEDA0-602B-4B9E-8A64-40A538AEA95E}"/>
                </a:ext>
              </a:extLst>
            </p:cNvPr>
            <p:cNvSpPr txBox="1"/>
            <p:nvPr/>
          </p:nvSpPr>
          <p:spPr>
            <a:xfrm>
              <a:off x="7676491" y="4306492"/>
              <a:ext cx="3050104" cy="3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SSTR2</a:t>
              </a:r>
            </a:p>
          </p:txBody>
        </p:sp>
        <p:pic>
          <p:nvPicPr>
            <p:cNvPr id="56" name="Picture 55" descr="Shape, arrow&#10;&#10;Description automatically generated">
              <a:extLst>
                <a:ext uri="{FF2B5EF4-FFF2-40B4-BE49-F238E27FC236}">
                  <a16:creationId xmlns:a16="http://schemas.microsoft.com/office/drawing/2014/main" id="{5CC393CE-5CBB-43C3-AC51-2F72CE051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9373" y="4954089"/>
              <a:ext cx="2099908" cy="3134645"/>
            </a:xfrm>
            <a:prstGeom prst="rect">
              <a:avLst/>
            </a:prstGeom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563AB6E-D542-46A8-A281-D03CDD39C490}"/>
                </a:ext>
              </a:extLst>
            </p:cNvPr>
            <p:cNvSpPr txBox="1"/>
            <p:nvPr/>
          </p:nvSpPr>
          <p:spPr>
            <a:xfrm>
              <a:off x="7254479" y="8313894"/>
              <a:ext cx="3050104" cy="7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annotations = 10</a:t>
              </a:r>
            </a:p>
            <a:p>
              <a:r>
                <a:rPr lang="en-US" sz="15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Nonbinding annotations = 5</a:t>
              </a:r>
            </a:p>
            <a:p>
              <a:r>
                <a:rPr lang="en-US" sz="15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Degree Ratio = 0.67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C3F2867-C13A-41FD-B93C-637A875E9480}"/>
                </a:ext>
              </a:extLst>
            </p:cNvPr>
            <p:cNvSpPr txBox="1"/>
            <p:nvPr/>
          </p:nvSpPr>
          <p:spPr>
            <a:xfrm>
              <a:off x="6936457" y="10685006"/>
              <a:ext cx="2034119" cy="3583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 Degree Ratio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129DD38-2637-4D22-93D0-02E6D0885C2F}"/>
                </a:ext>
              </a:extLst>
            </p:cNvPr>
            <p:cNvSpPr txBox="1"/>
            <p:nvPr/>
          </p:nvSpPr>
          <p:spPr>
            <a:xfrm rot="16200000">
              <a:off x="7026" y="6883800"/>
              <a:ext cx="589539" cy="36669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pic>
          <p:nvPicPr>
            <p:cNvPr id="65" name="Picture 64" descr="Chart, scatter chart&#10;&#10;Description automatically generated">
              <a:extLst>
                <a:ext uri="{FF2B5EF4-FFF2-40B4-BE49-F238E27FC236}">
                  <a16:creationId xmlns:a16="http://schemas.microsoft.com/office/drawing/2014/main" id="{412FAD74-3AC3-4DBD-A130-21FD2B3C2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406" y="4158664"/>
              <a:ext cx="5043052" cy="3328160"/>
            </a:xfrm>
            <a:prstGeom prst="rect">
              <a:avLst/>
            </a:prstGeom>
          </p:spPr>
        </p:pic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A76E00B-06CF-4062-A7C4-CC66127B9A88}"/>
              </a:ext>
            </a:extLst>
          </p:cNvPr>
          <p:cNvGrpSpPr/>
          <p:nvPr/>
        </p:nvGrpSpPr>
        <p:grpSpPr>
          <a:xfrm>
            <a:off x="-75380" y="16728685"/>
            <a:ext cx="15103949" cy="7931370"/>
            <a:chOff x="-16341" y="11889395"/>
            <a:chExt cx="15103949" cy="7572006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D402FF4B-5AF7-4B07-BD97-A58DCA694585}"/>
                </a:ext>
              </a:extLst>
            </p:cNvPr>
            <p:cNvGrpSpPr/>
            <p:nvPr/>
          </p:nvGrpSpPr>
          <p:grpSpPr>
            <a:xfrm>
              <a:off x="1201240" y="11889395"/>
              <a:ext cx="4965028" cy="4906092"/>
              <a:chOff x="1201240" y="16461395"/>
              <a:chExt cx="4965029" cy="4906091"/>
            </a:xfrm>
          </p:grpSpPr>
          <p:sp>
            <p:nvSpPr>
              <p:cNvPr id="2" name="Flowchart: Data 1">
                <a:extLst>
                  <a:ext uri="{FF2B5EF4-FFF2-40B4-BE49-F238E27FC236}">
                    <a16:creationId xmlns:a16="http://schemas.microsoft.com/office/drawing/2014/main" id="{232048D5-2134-4684-A695-F1931E566F7F}"/>
                  </a:ext>
                </a:extLst>
              </p:cNvPr>
              <p:cNvSpPr/>
              <p:nvPr/>
            </p:nvSpPr>
            <p:spPr>
              <a:xfrm>
                <a:off x="1353637" y="16461395"/>
                <a:ext cx="4812632" cy="2405071"/>
              </a:xfrm>
              <a:prstGeom prst="flowChartInputOutpu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1867034-5662-46AC-A35B-894A9EC6E5C2}"/>
                  </a:ext>
                </a:extLst>
              </p:cNvPr>
              <p:cNvSpPr/>
              <p:nvPr/>
            </p:nvSpPr>
            <p:spPr>
              <a:xfrm>
                <a:off x="1894475" y="18232794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06572AB-9A2D-4803-8988-A2832747AC4B}"/>
                  </a:ext>
                </a:extLst>
              </p:cNvPr>
              <p:cNvSpPr/>
              <p:nvPr/>
            </p:nvSpPr>
            <p:spPr>
              <a:xfrm>
                <a:off x="2484607" y="16926488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7DD5039-8695-4A3D-8A3C-C49A9AA0BCF1}"/>
                  </a:ext>
                </a:extLst>
              </p:cNvPr>
              <p:cNvSpPr/>
              <p:nvPr/>
            </p:nvSpPr>
            <p:spPr>
              <a:xfrm>
                <a:off x="3575407" y="17071889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CE38995-B021-41D5-852B-1A91A00A6AE7}"/>
                  </a:ext>
                </a:extLst>
              </p:cNvPr>
              <p:cNvSpPr/>
              <p:nvPr/>
            </p:nvSpPr>
            <p:spPr>
              <a:xfrm>
                <a:off x="2997953" y="17656404"/>
                <a:ext cx="320842" cy="27271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FF8EBDA-AC58-4C90-8A0F-3EF34AF9748A}"/>
                  </a:ext>
                </a:extLst>
              </p:cNvPr>
              <p:cNvCxnSpPr>
                <a:cxnSpLocks/>
                <a:stCxn id="3" idx="7"/>
                <a:endCxn id="21" idx="2"/>
              </p:cNvCxnSpPr>
              <p:nvPr/>
            </p:nvCxnSpPr>
            <p:spPr>
              <a:xfrm flipV="1">
                <a:off x="2168331" y="17792763"/>
                <a:ext cx="829622" cy="4799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24F4DAD-3686-46ED-8CD1-8D5655CD76F8}"/>
                  </a:ext>
                </a:extLst>
              </p:cNvPr>
              <p:cNvCxnSpPr>
                <a:stCxn id="18" idx="5"/>
                <a:endCxn id="21" idx="1"/>
              </p:cNvCxnSpPr>
              <p:nvPr/>
            </p:nvCxnSpPr>
            <p:spPr>
              <a:xfrm>
                <a:off x="2758463" y="17159266"/>
                <a:ext cx="286476" cy="5370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C65EB14-8588-4E6E-B8EB-42DDE0AE437D}"/>
                  </a:ext>
                </a:extLst>
              </p:cNvPr>
              <p:cNvSpPr/>
              <p:nvPr/>
            </p:nvSpPr>
            <p:spPr>
              <a:xfrm rot="699369">
                <a:off x="3743784" y="18056849"/>
                <a:ext cx="320842" cy="27271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F94228C-3D9D-4CF3-B500-8470421D37FE}"/>
                  </a:ext>
                </a:extLst>
              </p:cNvPr>
              <p:cNvCxnSpPr>
                <a:cxnSpLocks/>
                <a:stCxn id="19" idx="4"/>
                <a:endCxn id="32" idx="1"/>
              </p:cNvCxnSpPr>
              <p:nvPr/>
            </p:nvCxnSpPr>
            <p:spPr>
              <a:xfrm>
                <a:off x="3735828" y="17344605"/>
                <a:ext cx="76762" cy="7312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DAFE106-00D5-4BDB-B384-454A886CCBBE}"/>
                  </a:ext>
                </a:extLst>
              </p:cNvPr>
              <p:cNvSpPr/>
              <p:nvPr/>
            </p:nvSpPr>
            <p:spPr>
              <a:xfrm>
                <a:off x="4760286" y="16552347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8244DA0-9B8C-46BE-8F2C-AA16222A999C}"/>
                  </a:ext>
                </a:extLst>
              </p:cNvPr>
              <p:cNvSpPr/>
              <p:nvPr/>
            </p:nvSpPr>
            <p:spPr>
              <a:xfrm>
                <a:off x="5391090" y="16874709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B99D229-ACEF-44E8-AD48-4BFB578B048D}"/>
                  </a:ext>
                </a:extLst>
              </p:cNvPr>
              <p:cNvSpPr/>
              <p:nvPr/>
            </p:nvSpPr>
            <p:spPr>
              <a:xfrm>
                <a:off x="4963111" y="17929121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0405B4A-876F-4776-8303-0BE97A38C97A}"/>
                  </a:ext>
                </a:extLst>
              </p:cNvPr>
              <p:cNvSpPr/>
              <p:nvPr/>
            </p:nvSpPr>
            <p:spPr>
              <a:xfrm rot="699369">
                <a:off x="4599865" y="17409009"/>
                <a:ext cx="320842" cy="27271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49C7BC7-2E19-4295-9E52-BA6D10FD3757}"/>
                  </a:ext>
                </a:extLst>
              </p:cNvPr>
              <p:cNvCxnSpPr>
                <a:cxnSpLocks/>
                <a:stCxn id="51" idx="0"/>
                <a:endCxn id="39" idx="4"/>
              </p:cNvCxnSpPr>
              <p:nvPr/>
            </p:nvCxnSpPr>
            <p:spPr>
              <a:xfrm flipV="1">
                <a:off x="4787835" y="16825063"/>
                <a:ext cx="132872" cy="5867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F5F485A-30B7-45AF-9DEA-CA977D3F3B63}"/>
                  </a:ext>
                </a:extLst>
              </p:cNvPr>
              <p:cNvCxnSpPr>
                <a:cxnSpLocks/>
                <a:stCxn id="40" idx="3"/>
                <a:endCxn id="51" idx="7"/>
              </p:cNvCxnSpPr>
              <p:nvPr/>
            </p:nvCxnSpPr>
            <p:spPr>
              <a:xfrm flipH="1">
                <a:off x="4890862" y="17107487"/>
                <a:ext cx="547214" cy="3663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E82F4D2-2F67-40ED-8514-D5248249C526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>
                <a:off x="4804915" y="17673212"/>
                <a:ext cx="205182" cy="2958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Flowchart: Data 67">
                <a:extLst>
                  <a:ext uri="{FF2B5EF4-FFF2-40B4-BE49-F238E27FC236}">
                    <a16:creationId xmlns:a16="http://schemas.microsoft.com/office/drawing/2014/main" id="{2EA4EE24-06D5-4616-AEF6-DB03191EF2EF}"/>
                  </a:ext>
                </a:extLst>
              </p:cNvPr>
              <p:cNvSpPr/>
              <p:nvPr/>
            </p:nvSpPr>
            <p:spPr>
              <a:xfrm>
                <a:off x="1201240" y="18962415"/>
                <a:ext cx="4812632" cy="2405071"/>
              </a:xfrm>
              <a:prstGeom prst="flowChartInputOutpu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7B7E248-C6D1-4BF4-B146-A51AD9ED1244}"/>
                  </a:ext>
                </a:extLst>
              </p:cNvPr>
              <p:cNvSpPr/>
              <p:nvPr/>
            </p:nvSpPr>
            <p:spPr>
              <a:xfrm>
                <a:off x="1894475" y="20646446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67F79C8-15A4-4822-9DCD-2B764ABE816F}"/>
                  </a:ext>
                </a:extLst>
              </p:cNvPr>
              <p:cNvSpPr/>
              <p:nvPr/>
            </p:nvSpPr>
            <p:spPr>
              <a:xfrm>
                <a:off x="2332210" y="19427508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35F247C-62F5-4220-99ED-B682B3E5EDA4}"/>
                  </a:ext>
                </a:extLst>
              </p:cNvPr>
              <p:cNvSpPr/>
              <p:nvPr/>
            </p:nvSpPr>
            <p:spPr>
              <a:xfrm>
                <a:off x="3555345" y="19467551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9543B979-38C0-42DB-8428-E7CE52E171C3}"/>
                  </a:ext>
                </a:extLst>
              </p:cNvPr>
              <p:cNvSpPr/>
              <p:nvPr/>
            </p:nvSpPr>
            <p:spPr>
              <a:xfrm>
                <a:off x="2845556" y="20157425"/>
                <a:ext cx="320842" cy="27271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50F0EBE-9383-48B8-846A-D123A02A2DE1}"/>
                  </a:ext>
                </a:extLst>
              </p:cNvPr>
              <p:cNvSpPr/>
              <p:nvPr/>
            </p:nvSpPr>
            <p:spPr>
              <a:xfrm rot="699369">
                <a:off x="3715766" y="20510088"/>
                <a:ext cx="320842" cy="27271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669AD94-2F67-4014-89D9-032D00462061}"/>
                  </a:ext>
                </a:extLst>
              </p:cNvPr>
              <p:cNvSpPr/>
              <p:nvPr/>
            </p:nvSpPr>
            <p:spPr>
              <a:xfrm>
                <a:off x="4607889" y="19053367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583ACE3A-8F45-44E2-B8D7-D69E48424E8C}"/>
                  </a:ext>
                </a:extLst>
              </p:cNvPr>
              <p:cNvSpPr/>
              <p:nvPr/>
            </p:nvSpPr>
            <p:spPr>
              <a:xfrm>
                <a:off x="5238693" y="19375729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17FAACA-F4B2-4423-9203-3F87C970CA4D}"/>
                  </a:ext>
                </a:extLst>
              </p:cNvPr>
              <p:cNvSpPr/>
              <p:nvPr/>
            </p:nvSpPr>
            <p:spPr>
              <a:xfrm>
                <a:off x="4810714" y="20430141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D7AFDE6-146D-4518-A164-38AB7ABB0EBA}"/>
                  </a:ext>
                </a:extLst>
              </p:cNvPr>
              <p:cNvSpPr/>
              <p:nvPr/>
            </p:nvSpPr>
            <p:spPr>
              <a:xfrm rot="699369">
                <a:off x="4447468" y="19910029"/>
                <a:ext cx="320842" cy="27271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E174192-483E-45ED-B9C8-30A0055F883E}"/>
                  </a:ext>
                </a:extLst>
              </p:cNvPr>
              <p:cNvCxnSpPr>
                <a:cxnSpLocks/>
                <a:stCxn id="79" idx="2"/>
                <a:endCxn id="72" idx="7"/>
              </p:cNvCxnSpPr>
              <p:nvPr/>
            </p:nvCxnSpPr>
            <p:spPr>
              <a:xfrm flipH="1" flipV="1">
                <a:off x="3119412" y="20197363"/>
                <a:ext cx="1691302" cy="36913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5CDEABF-8836-4F39-B557-BCF4527E68ED}"/>
                  </a:ext>
                </a:extLst>
              </p:cNvPr>
              <p:cNvCxnSpPr>
                <a:cxnSpLocks/>
                <a:stCxn id="72" idx="7"/>
                <a:endCxn id="71" idx="3"/>
              </p:cNvCxnSpPr>
              <p:nvPr/>
            </p:nvCxnSpPr>
            <p:spPr>
              <a:xfrm flipV="1">
                <a:off x="3119412" y="19700329"/>
                <a:ext cx="482919" cy="49703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658141E-4BE1-4C52-9314-3B3EA3B868DC}"/>
                  </a:ext>
                </a:extLst>
              </p:cNvPr>
              <p:cNvCxnSpPr>
                <a:cxnSpLocks/>
                <a:stCxn id="75" idx="2"/>
                <a:endCxn id="69" idx="6"/>
              </p:cNvCxnSpPr>
              <p:nvPr/>
            </p:nvCxnSpPr>
            <p:spPr>
              <a:xfrm flipH="1">
                <a:off x="2215317" y="20614035"/>
                <a:ext cx="1503757" cy="16876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D4186D9A-C4DB-4E7B-8740-1F27B3F666F4}"/>
                  </a:ext>
                </a:extLst>
              </p:cNvPr>
              <p:cNvCxnSpPr>
                <a:cxnSpLocks/>
                <a:stCxn id="72" idx="7"/>
                <a:endCxn id="78" idx="2"/>
              </p:cNvCxnSpPr>
              <p:nvPr/>
            </p:nvCxnSpPr>
            <p:spPr>
              <a:xfrm flipV="1">
                <a:off x="3119412" y="19512087"/>
                <a:ext cx="2119281" cy="68527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14BE5C0F-E6DE-4D55-8E80-A97990BEF4B2}"/>
                </a:ext>
              </a:extLst>
            </p:cNvPr>
            <p:cNvGrpSpPr/>
            <p:nvPr/>
          </p:nvGrpSpPr>
          <p:grpSpPr>
            <a:xfrm>
              <a:off x="142053" y="12636257"/>
              <a:ext cx="1090125" cy="2936750"/>
              <a:chOff x="142050" y="17208259"/>
              <a:chExt cx="1090126" cy="293675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AF37C8DE-850E-439F-990C-09951EE55B48}"/>
                      </a:ext>
                    </a:extLst>
                  </p:cNvPr>
                  <p:cNvSpPr txBox="1"/>
                  <p:nvPr/>
                </p:nvSpPr>
                <p:spPr>
                  <a:xfrm>
                    <a:off x="142050" y="17208259"/>
                    <a:ext cx="1053944" cy="2645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80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1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1801" i="1">
                              <a:latin typeface="Cambria Math" panose="02040503050406030204" pitchFamily="18" charset="0"/>
                            </a:rPr>
                            <m:t>=(1,0)</m:t>
                          </m:r>
                        </m:oMath>
                      </m:oMathPara>
                    </a14:m>
                    <a:endParaRPr lang="en-US" sz="180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AF37C8DE-850E-439F-990C-09951EE55B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050" y="17208259"/>
                    <a:ext cx="1053944" cy="26457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890" t="-2222" r="-7514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0A2C1A82-379F-413A-A627-52EB69916270}"/>
                      </a:ext>
                    </a:extLst>
                  </p:cNvPr>
                  <p:cNvSpPr txBox="1"/>
                  <p:nvPr/>
                </p:nvSpPr>
                <p:spPr>
                  <a:xfrm>
                    <a:off x="178232" y="19880439"/>
                    <a:ext cx="1053944" cy="2645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80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1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1801" i="1">
                              <a:latin typeface="Cambria Math" panose="02040503050406030204" pitchFamily="18" charset="0"/>
                            </a:rPr>
                            <m:t>=(0,1)</m:t>
                          </m:r>
                        </m:oMath>
                      </m:oMathPara>
                    </a14:m>
                    <a:endParaRPr lang="en-US" sz="180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0A2C1A82-379F-413A-A627-52EB699162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232" y="19880439"/>
                    <a:ext cx="1053944" cy="26457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907" t="-2222" r="-8140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0AA39F3-E119-405A-9DF7-8B2C20E36F94}"/>
                </a:ext>
              </a:extLst>
            </p:cNvPr>
            <p:cNvSpPr txBox="1"/>
            <p:nvPr/>
          </p:nvSpPr>
          <p:spPr>
            <a:xfrm>
              <a:off x="422" y="17736281"/>
              <a:ext cx="928459" cy="352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AC2F5CF-5290-4C98-A4AA-9C504EF169C6}"/>
                </a:ext>
              </a:extLst>
            </p:cNvPr>
            <p:cNvSpPr txBox="1"/>
            <p:nvPr/>
          </p:nvSpPr>
          <p:spPr>
            <a:xfrm>
              <a:off x="-16341" y="18143256"/>
              <a:ext cx="1364476" cy="352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Non-binding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AC18C5C5-F37A-44C0-BA6E-DCDD4874ED92}"/>
                </a:ext>
              </a:extLst>
            </p:cNvPr>
            <p:cNvGrpSpPr/>
            <p:nvPr/>
          </p:nvGrpSpPr>
          <p:grpSpPr>
            <a:xfrm>
              <a:off x="1274776" y="17247893"/>
              <a:ext cx="1038262" cy="1329910"/>
              <a:chOff x="1274774" y="21819893"/>
              <a:chExt cx="1038263" cy="1329911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6635135-280C-43DD-BF00-4960E22AD8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1422" y="22205451"/>
                <a:ext cx="14639" cy="944353"/>
              </a:xfrm>
              <a:prstGeom prst="line">
                <a:avLst/>
              </a:prstGeom>
              <a:ln w="19050">
                <a:solidFill>
                  <a:srgbClr val="A9D18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AAB880D-8721-4BDA-980E-75A2670D5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2465" y="22165467"/>
                <a:ext cx="0" cy="984337"/>
              </a:xfrm>
              <a:prstGeom prst="line">
                <a:avLst/>
              </a:prstGeom>
              <a:ln w="19050">
                <a:solidFill>
                  <a:srgbClr val="F4B18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6CAD9A8-12BF-4DEE-8E64-A4E221CDDFA9}"/>
                  </a:ext>
                </a:extLst>
              </p:cNvPr>
              <p:cNvSpPr/>
              <p:nvPr/>
            </p:nvSpPr>
            <p:spPr>
              <a:xfrm>
                <a:off x="1274774" y="21819893"/>
                <a:ext cx="320843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3D55354-DB1A-4550-9205-43857D00CE64}"/>
                  </a:ext>
                </a:extLst>
              </p:cNvPr>
              <p:cNvSpPr/>
              <p:nvPr/>
            </p:nvSpPr>
            <p:spPr>
              <a:xfrm>
                <a:off x="1992194" y="21819893"/>
                <a:ext cx="320843" cy="27271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DF3E7DC5-E1E4-49C7-AE4B-2DF421DB6639}"/>
                </a:ext>
              </a:extLst>
            </p:cNvPr>
            <p:cNvGrpSpPr/>
            <p:nvPr/>
          </p:nvGrpSpPr>
          <p:grpSpPr>
            <a:xfrm>
              <a:off x="2484601" y="17260592"/>
              <a:ext cx="1038262" cy="1329910"/>
              <a:chOff x="2484598" y="21832590"/>
              <a:chExt cx="1038263" cy="1329911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36980B8-8F4B-40F2-A0F3-E955FADF88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1246" y="22218148"/>
                <a:ext cx="14639" cy="944353"/>
              </a:xfrm>
              <a:prstGeom prst="line">
                <a:avLst/>
              </a:prstGeom>
              <a:ln w="19050">
                <a:solidFill>
                  <a:srgbClr val="A9D18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BF515789-F73C-4901-8BA6-8ED3069C7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289" y="22178164"/>
                <a:ext cx="0" cy="984337"/>
              </a:xfrm>
              <a:prstGeom prst="line">
                <a:avLst/>
              </a:prstGeom>
              <a:ln w="19050">
                <a:solidFill>
                  <a:srgbClr val="F4B18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4F49DE76-5D12-42DA-A815-8A9187D62A38}"/>
                  </a:ext>
                </a:extLst>
              </p:cNvPr>
              <p:cNvSpPr/>
              <p:nvPr/>
            </p:nvSpPr>
            <p:spPr>
              <a:xfrm>
                <a:off x="2484598" y="21832590"/>
                <a:ext cx="320843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F717D390-8156-44BF-A5A1-830D610CBB87}"/>
                  </a:ext>
                </a:extLst>
              </p:cNvPr>
              <p:cNvSpPr/>
              <p:nvPr/>
            </p:nvSpPr>
            <p:spPr>
              <a:xfrm>
                <a:off x="3202018" y="21832590"/>
                <a:ext cx="320843" cy="27271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4A8C7292-3379-40F4-8F6D-16853063F5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1246" y="22977835"/>
                <a:ext cx="69104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1EE937F-1DE2-4A86-8FE6-4C7A3216D6DA}"/>
                </a:ext>
              </a:extLst>
            </p:cNvPr>
            <p:cNvGrpSpPr/>
            <p:nvPr/>
          </p:nvGrpSpPr>
          <p:grpSpPr>
            <a:xfrm>
              <a:off x="3749568" y="17273450"/>
              <a:ext cx="1038262" cy="1329910"/>
              <a:chOff x="3749566" y="21845449"/>
              <a:chExt cx="1038263" cy="1329911"/>
            </a:xfrm>
          </p:grpSpPr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86C13777-2672-4679-A928-5395D83049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6214" y="22231007"/>
                <a:ext cx="14639" cy="944353"/>
              </a:xfrm>
              <a:prstGeom prst="line">
                <a:avLst/>
              </a:prstGeom>
              <a:ln w="19050">
                <a:solidFill>
                  <a:srgbClr val="A9D18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31D93704-D16B-471A-874C-9C3C2FCDE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7257" y="22191023"/>
                <a:ext cx="0" cy="984337"/>
              </a:xfrm>
              <a:prstGeom prst="line">
                <a:avLst/>
              </a:prstGeom>
              <a:ln w="19050">
                <a:solidFill>
                  <a:srgbClr val="F4B18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FAB4718-785F-4A1B-AB6A-CFAFF23E9E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533" y="22558852"/>
                <a:ext cx="683723" cy="117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AC5181B2-3DF8-4332-A16D-5B8F871964DC}"/>
                  </a:ext>
                </a:extLst>
              </p:cNvPr>
              <p:cNvSpPr/>
              <p:nvPr/>
            </p:nvSpPr>
            <p:spPr>
              <a:xfrm>
                <a:off x="3749566" y="21845449"/>
                <a:ext cx="320843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3B0BBCE1-46D3-40B2-B6B0-FAFB705D7B6A}"/>
                  </a:ext>
                </a:extLst>
              </p:cNvPr>
              <p:cNvSpPr/>
              <p:nvPr/>
            </p:nvSpPr>
            <p:spPr>
              <a:xfrm>
                <a:off x="4466986" y="21845449"/>
                <a:ext cx="320843" cy="27271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47083CCF-A8BA-4033-B5F4-6E3980ADD45D}"/>
                </a:ext>
              </a:extLst>
            </p:cNvPr>
            <p:cNvGrpSpPr/>
            <p:nvPr/>
          </p:nvGrpSpPr>
          <p:grpSpPr>
            <a:xfrm>
              <a:off x="5161612" y="17278180"/>
              <a:ext cx="1038262" cy="1329910"/>
              <a:chOff x="5161610" y="21850179"/>
              <a:chExt cx="1038263" cy="1329911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0DDFCAE1-47CF-4ADC-AE7D-6F79EB2BB1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8258" y="22235737"/>
                <a:ext cx="14639" cy="944353"/>
              </a:xfrm>
              <a:prstGeom prst="line">
                <a:avLst/>
              </a:prstGeom>
              <a:ln w="19050">
                <a:solidFill>
                  <a:srgbClr val="A9D18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70CAA357-0136-4297-8A47-86C68CAE3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9301" y="22195753"/>
                <a:ext cx="0" cy="984337"/>
              </a:xfrm>
              <a:prstGeom prst="line">
                <a:avLst/>
              </a:prstGeom>
              <a:ln w="19050">
                <a:solidFill>
                  <a:srgbClr val="F4B18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086FDFEF-B750-4767-B250-C55E40236C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22031" y="22563582"/>
                <a:ext cx="707269" cy="11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BA526833-EBBC-43D8-882C-8EE87E1D2B87}"/>
                  </a:ext>
                </a:extLst>
              </p:cNvPr>
              <p:cNvSpPr/>
              <p:nvPr/>
            </p:nvSpPr>
            <p:spPr>
              <a:xfrm>
                <a:off x="5161610" y="21850179"/>
                <a:ext cx="320843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13570BA2-41ED-41C4-AA2B-125FA5108D53}"/>
                  </a:ext>
                </a:extLst>
              </p:cNvPr>
              <p:cNvSpPr/>
              <p:nvPr/>
            </p:nvSpPr>
            <p:spPr>
              <a:xfrm>
                <a:off x="5879030" y="21850179"/>
                <a:ext cx="320843" cy="27271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6D43B984-6968-49AE-80C2-DF0C6A381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8258" y="22995424"/>
                <a:ext cx="69104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D37C02CF-F225-4E55-9525-852C870CDE87}"/>
                    </a:ext>
                  </a:extLst>
                </p:cNvPr>
                <p:cNvSpPr txBox="1"/>
                <p:nvPr/>
              </p:nvSpPr>
              <p:spPr>
                <a:xfrm>
                  <a:off x="1246752" y="18727015"/>
                  <a:ext cx="1053943" cy="2645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=(0,0)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D37C02CF-F225-4E55-9525-852C870CDE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752" y="18727015"/>
                  <a:ext cx="1053943" cy="264571"/>
                </a:xfrm>
                <a:prstGeom prst="rect">
                  <a:avLst/>
                </a:prstGeom>
                <a:blipFill>
                  <a:blip r:embed="rId15"/>
                  <a:stretch>
                    <a:fillRect l="-2890" r="-7514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6FAECE06-9EE8-47FC-9820-830F547D5D80}"/>
                    </a:ext>
                  </a:extLst>
                </p:cNvPr>
                <p:cNvSpPr txBox="1"/>
                <p:nvPr/>
              </p:nvSpPr>
              <p:spPr>
                <a:xfrm>
                  <a:off x="2485322" y="18727015"/>
                  <a:ext cx="1053943" cy="2645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=(0,1)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6FAECE06-9EE8-47FC-9820-830F547D5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5322" y="18727015"/>
                  <a:ext cx="1053943" cy="264571"/>
                </a:xfrm>
                <a:prstGeom prst="rect">
                  <a:avLst/>
                </a:prstGeom>
                <a:blipFill>
                  <a:blip r:embed="rId16"/>
                  <a:stretch>
                    <a:fillRect l="-2890" r="-7514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131D66F-D12C-4FEF-A64F-69271721A5D5}"/>
                    </a:ext>
                  </a:extLst>
                </p:cNvPr>
                <p:cNvSpPr txBox="1"/>
                <p:nvPr/>
              </p:nvSpPr>
              <p:spPr>
                <a:xfrm>
                  <a:off x="3779972" y="18729919"/>
                  <a:ext cx="1053943" cy="2645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=(1,0)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131D66F-D12C-4FEF-A64F-69271721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72" y="18729919"/>
                  <a:ext cx="1053943" cy="264571"/>
                </a:xfrm>
                <a:prstGeom prst="rect">
                  <a:avLst/>
                </a:prstGeom>
                <a:blipFill>
                  <a:blip r:embed="rId17"/>
                  <a:stretch>
                    <a:fillRect l="-2890" t="-2222" r="-7514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FAB4ED6A-89E3-4779-BB93-B65EC12DF263}"/>
                    </a:ext>
                  </a:extLst>
                </p:cNvPr>
                <p:cNvSpPr txBox="1"/>
                <p:nvPr/>
              </p:nvSpPr>
              <p:spPr>
                <a:xfrm>
                  <a:off x="5169460" y="18729919"/>
                  <a:ext cx="1053943" cy="2645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=(1,1)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FAB4ED6A-89E3-4779-BB93-B65EC12DF2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9460" y="18729919"/>
                  <a:ext cx="1053943" cy="264571"/>
                </a:xfrm>
                <a:prstGeom prst="rect">
                  <a:avLst/>
                </a:prstGeom>
                <a:blipFill>
                  <a:blip r:embed="rId18"/>
                  <a:stretch>
                    <a:fillRect l="-2890" t="-2222" r="-7514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51F5C63-2328-4A58-A5B4-C707C50206D3}"/>
                </a:ext>
              </a:extLst>
            </p:cNvPr>
            <p:cNvSpPr txBox="1"/>
            <p:nvPr/>
          </p:nvSpPr>
          <p:spPr>
            <a:xfrm>
              <a:off x="1246748" y="19106732"/>
              <a:ext cx="1095172" cy="352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Unknown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4B1486B8-51F7-4B0E-8C03-B6AB5D897418}"/>
                </a:ext>
              </a:extLst>
            </p:cNvPr>
            <p:cNvSpPr txBox="1"/>
            <p:nvPr/>
          </p:nvSpPr>
          <p:spPr>
            <a:xfrm>
              <a:off x="2541753" y="19106732"/>
              <a:ext cx="928459" cy="352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3D0846AC-59E2-4BAC-B611-F1638C457A16}"/>
                </a:ext>
              </a:extLst>
            </p:cNvPr>
            <p:cNvSpPr txBox="1"/>
            <p:nvPr/>
          </p:nvSpPr>
          <p:spPr>
            <a:xfrm>
              <a:off x="3811179" y="19105117"/>
              <a:ext cx="1018227" cy="352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BEEB5411-DFD3-48ED-B05C-F8B35C67E0B1}"/>
                </a:ext>
              </a:extLst>
            </p:cNvPr>
            <p:cNvSpPr txBox="1"/>
            <p:nvPr/>
          </p:nvSpPr>
          <p:spPr>
            <a:xfrm>
              <a:off x="5048484" y="19108681"/>
              <a:ext cx="1358064" cy="352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Not Possible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3790FDD-A60D-4A84-87EA-9437A92263F1}"/>
                </a:ext>
              </a:extLst>
            </p:cNvPr>
            <p:cNvSpPr txBox="1"/>
            <p:nvPr/>
          </p:nvSpPr>
          <p:spPr>
            <a:xfrm>
              <a:off x="8765" y="19103728"/>
              <a:ext cx="1223412" cy="352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Annotation</a:t>
              </a:r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D72E4066-68FB-49A2-8620-653F4030B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289910" y="13048695"/>
              <a:ext cx="3390902" cy="762000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DCA8CFCD-06DD-4B80-8D7C-78584A71C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335997" y="14526584"/>
              <a:ext cx="3362327" cy="790577"/>
            </a:xfrm>
            <a:prstGeom prst="rect">
              <a:avLst/>
            </a:prstGeom>
          </p:spPr>
        </p:pic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5643E206-B06E-45AF-A3DD-56135B5D8817}"/>
                </a:ext>
              </a:extLst>
            </p:cNvPr>
            <p:cNvSpPr/>
            <p:nvPr/>
          </p:nvSpPr>
          <p:spPr>
            <a:xfrm>
              <a:off x="6747486" y="13750950"/>
              <a:ext cx="2010572" cy="826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Entropy Maximization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52E4A6BA-1144-4F8C-A523-B7483A498692}"/>
                </a:ext>
              </a:extLst>
            </p:cNvPr>
            <p:cNvCxnSpPr>
              <a:cxnSpLocks/>
              <a:stCxn id="2" idx="5"/>
            </p:cNvCxnSpPr>
            <p:nvPr/>
          </p:nvCxnSpPr>
          <p:spPr>
            <a:xfrm>
              <a:off x="5685007" y="13091933"/>
              <a:ext cx="1062478" cy="892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1C452AC5-16BD-4F93-B3E2-E0654C3DF8C6}"/>
                </a:ext>
              </a:extLst>
            </p:cNvPr>
            <p:cNvCxnSpPr>
              <a:cxnSpLocks/>
              <a:stCxn id="68" idx="5"/>
            </p:cNvCxnSpPr>
            <p:nvPr/>
          </p:nvCxnSpPr>
          <p:spPr>
            <a:xfrm flipV="1">
              <a:off x="5532610" y="14385152"/>
              <a:ext cx="1205954" cy="1207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B0FDF4E0-1E96-4D7C-9F9C-316CA2E67E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5583" y="13520233"/>
              <a:ext cx="405973" cy="264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5F86287B-05E2-414D-BA24-EBE6C6F46C56}"/>
                </a:ext>
              </a:extLst>
            </p:cNvPr>
            <p:cNvCxnSpPr>
              <a:cxnSpLocks/>
            </p:cNvCxnSpPr>
            <p:nvPr/>
          </p:nvCxnSpPr>
          <p:spPr>
            <a:xfrm>
              <a:off x="8766976" y="14562778"/>
              <a:ext cx="340718" cy="284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3EFA28C1-78A3-47CB-A13A-DD2BC0CCA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3058781" y="14027739"/>
              <a:ext cx="2028827" cy="571501"/>
            </a:xfrm>
            <a:prstGeom prst="rect">
              <a:avLst/>
            </a:prstGeom>
          </p:spPr>
        </p:pic>
        <p:sp>
          <p:nvSpPr>
            <p:cNvPr id="229" name="Right Brace 228">
              <a:extLst>
                <a:ext uri="{FF2B5EF4-FFF2-40B4-BE49-F238E27FC236}">
                  <a16:creationId xmlns:a16="http://schemas.microsoft.com/office/drawing/2014/main" id="{C90E9EFD-AC8E-41D0-9BFD-2D41EB3CD9AD}"/>
                </a:ext>
              </a:extLst>
            </p:cNvPr>
            <p:cNvSpPr/>
            <p:nvPr/>
          </p:nvSpPr>
          <p:spPr>
            <a:xfrm>
              <a:off x="12698327" y="13151337"/>
              <a:ext cx="278252" cy="21949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A8A5AF47-A1DB-4CA9-BDDC-1FC56C590E7C}"/>
              </a:ext>
            </a:extLst>
          </p:cNvPr>
          <p:cNvSpPr txBox="1"/>
          <p:nvPr/>
        </p:nvSpPr>
        <p:spPr>
          <a:xfrm>
            <a:off x="812465" y="25294911"/>
            <a:ext cx="7731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SMILEs and Amino Acid Sequences Randomly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2CC9423-585C-4A71-8CE6-E817FB0207FC}"/>
              </a:ext>
            </a:extLst>
          </p:cNvPr>
          <p:cNvSpPr txBox="1"/>
          <p:nvPr/>
        </p:nvSpPr>
        <p:spPr>
          <a:xfrm>
            <a:off x="13111291" y="9527000"/>
            <a:ext cx="3050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PPIF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800CE5B2-ABC7-4A2D-B7D8-2B703BEED0EA}"/>
              </a:ext>
            </a:extLst>
          </p:cNvPr>
          <p:cNvSpPr txBox="1"/>
          <p:nvPr/>
        </p:nvSpPr>
        <p:spPr>
          <a:xfrm>
            <a:off x="12581192" y="13520723"/>
            <a:ext cx="3050104" cy="78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annotations = 3</a:t>
            </a:r>
          </a:p>
          <a:p>
            <a:r>
              <a:rPr lang="en-US" sz="15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Nonbinding annotations = 0</a:t>
            </a:r>
          </a:p>
          <a:p>
            <a:r>
              <a:rPr lang="en-US" sz="15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Ratio = 1.0</a:t>
            </a:r>
          </a:p>
        </p:txBody>
      </p:sp>
      <p:pic>
        <p:nvPicPr>
          <p:cNvPr id="246" name="Picture 245" descr="Chart, bar chart&#10;&#10;Description automatically generated">
            <a:extLst>
              <a:ext uri="{FF2B5EF4-FFF2-40B4-BE49-F238E27FC236}">
                <a16:creationId xmlns:a16="http://schemas.microsoft.com/office/drawing/2014/main" id="{A3C49298-08AB-4FE4-B0FC-B9FFECF86A4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28" y="20531233"/>
            <a:ext cx="5538482" cy="4182119"/>
          </a:xfrm>
          <a:prstGeom prst="rect">
            <a:avLst/>
          </a:prstGeom>
        </p:spPr>
      </p:pic>
      <p:sp>
        <p:nvSpPr>
          <p:cNvPr id="247" name="TextBox 246">
            <a:extLst>
              <a:ext uri="{FF2B5EF4-FFF2-40B4-BE49-F238E27FC236}">
                <a16:creationId xmlns:a16="http://schemas.microsoft.com/office/drawing/2014/main" id="{B64DB6BF-E323-4F32-8CF1-F753DF40B964}"/>
              </a:ext>
            </a:extLst>
          </p:cNvPr>
          <p:cNvSpPr txBox="1"/>
          <p:nvPr/>
        </p:nvSpPr>
        <p:spPr>
          <a:xfrm>
            <a:off x="187814" y="88506"/>
            <a:ext cx="521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B8BF057-ABA4-42B2-95D2-3787713FF68A}"/>
              </a:ext>
            </a:extLst>
          </p:cNvPr>
          <p:cNvSpPr txBox="1"/>
          <p:nvPr/>
        </p:nvSpPr>
        <p:spPr>
          <a:xfrm>
            <a:off x="100069" y="7988279"/>
            <a:ext cx="521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D793070-6238-45F1-A271-04C64B95DCA5}"/>
              </a:ext>
            </a:extLst>
          </p:cNvPr>
          <p:cNvSpPr txBox="1"/>
          <p:nvPr/>
        </p:nvSpPr>
        <p:spPr>
          <a:xfrm>
            <a:off x="187814" y="16182775"/>
            <a:ext cx="521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8065AE0-701E-492B-9E53-D2F469D32836}"/>
              </a:ext>
            </a:extLst>
          </p:cNvPr>
          <p:cNvSpPr txBox="1"/>
          <p:nvPr/>
        </p:nvSpPr>
        <p:spPr>
          <a:xfrm>
            <a:off x="8896425" y="20525442"/>
            <a:ext cx="521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26521A9D-CA9F-4549-8848-3E75D0EDF01F}"/>
              </a:ext>
            </a:extLst>
          </p:cNvPr>
          <p:cNvSpPr txBox="1"/>
          <p:nvPr/>
        </p:nvSpPr>
        <p:spPr>
          <a:xfrm>
            <a:off x="8996411" y="24940968"/>
            <a:ext cx="521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3A3A3D7F-E53B-45F1-AD46-D124E3E04EAD}"/>
              </a:ext>
            </a:extLst>
          </p:cNvPr>
          <p:cNvSpPr txBox="1"/>
          <p:nvPr/>
        </p:nvSpPr>
        <p:spPr>
          <a:xfrm>
            <a:off x="223844" y="24999075"/>
            <a:ext cx="521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0D0357A3-A034-4169-952E-B7E7404878B9}"/>
              </a:ext>
            </a:extLst>
          </p:cNvPr>
          <p:cNvSpPr txBox="1"/>
          <p:nvPr/>
        </p:nvSpPr>
        <p:spPr>
          <a:xfrm>
            <a:off x="278007" y="28472757"/>
            <a:ext cx="846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pic>
        <p:nvPicPr>
          <p:cNvPr id="255" name="Picture 254" descr="Chart, bar chart&#10;&#10;Description automatically generated">
            <a:extLst>
              <a:ext uri="{FF2B5EF4-FFF2-40B4-BE49-F238E27FC236}">
                <a16:creationId xmlns:a16="http://schemas.microsoft.com/office/drawing/2014/main" id="{FAF14B89-976A-4034-BB3D-05768271FAE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701" y="24654867"/>
            <a:ext cx="5601976" cy="42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2320</TotalTime>
  <Words>227</Words>
  <Application>Microsoft Office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144</cp:revision>
  <dcterms:created xsi:type="dcterms:W3CDTF">2021-06-02T18:26:13Z</dcterms:created>
  <dcterms:modified xsi:type="dcterms:W3CDTF">2021-06-23T05:25:56Z</dcterms:modified>
</cp:coreProperties>
</file>