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3"/>
  </p:notesMasterIdLst>
  <p:sldIdLst>
    <p:sldId id="256" r:id="rId2"/>
  </p:sldIdLst>
  <p:sldSz cx="18288000" cy="12801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718C"/>
    <a:srgbClr val="56B288"/>
    <a:srgbClr val="E111AB"/>
    <a:srgbClr val="FBC9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82" autoAdjust="0"/>
    <p:restoredTop sz="96807" autoAdjust="0"/>
  </p:normalViewPr>
  <p:slideViewPr>
    <p:cSldViewPr snapToGrid="0">
      <p:cViewPr varScale="1">
        <p:scale>
          <a:sx n="68" d="100"/>
          <a:sy n="68" d="100"/>
        </p:scale>
        <p:origin x="108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4CEA9E-E5A5-49C8-A578-AF124664FEC0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25550" y="1143000"/>
            <a:ext cx="44069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A71502-D6A6-47C7-9780-4E13F6A9B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343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25550" y="1143000"/>
            <a:ext cx="44069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71502-D6A6-47C7-9780-4E13F6A9BF1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343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095078"/>
            <a:ext cx="15544800" cy="4456853"/>
          </a:xfrm>
        </p:spPr>
        <p:txBody>
          <a:bodyPr anchor="b"/>
          <a:lstStyle>
            <a:lvl1pPr algn="ctr">
              <a:defRPr sz="11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6723804"/>
            <a:ext cx="13716000" cy="3090756"/>
          </a:xfrm>
        </p:spPr>
        <p:txBody>
          <a:bodyPr/>
          <a:lstStyle>
            <a:lvl1pPr marL="0" indent="0" algn="ctr">
              <a:buNone/>
              <a:defRPr sz="4480"/>
            </a:lvl1pPr>
            <a:lvl2pPr marL="853455" indent="0" algn="ctr">
              <a:buNone/>
              <a:defRPr sz="3733"/>
            </a:lvl2pPr>
            <a:lvl3pPr marL="1706910" indent="0" algn="ctr">
              <a:buNone/>
              <a:defRPr sz="3360"/>
            </a:lvl3pPr>
            <a:lvl4pPr marL="2560366" indent="0" algn="ctr">
              <a:buNone/>
              <a:defRPr sz="2987"/>
            </a:lvl4pPr>
            <a:lvl5pPr marL="3413821" indent="0" algn="ctr">
              <a:buNone/>
              <a:defRPr sz="2987"/>
            </a:lvl5pPr>
            <a:lvl6pPr marL="4267276" indent="0" algn="ctr">
              <a:buNone/>
              <a:defRPr sz="2987"/>
            </a:lvl6pPr>
            <a:lvl7pPr marL="5120731" indent="0" algn="ctr">
              <a:buNone/>
              <a:defRPr sz="2987"/>
            </a:lvl7pPr>
            <a:lvl8pPr marL="5974187" indent="0" algn="ctr">
              <a:buNone/>
              <a:defRPr sz="2987"/>
            </a:lvl8pPr>
            <a:lvl9pPr marL="6827642" indent="0" algn="ctr">
              <a:buNone/>
              <a:defRPr sz="298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516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887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1" y="681567"/>
            <a:ext cx="3943350" cy="108487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1" y="681567"/>
            <a:ext cx="11601450" cy="108487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239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026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6" y="3191514"/>
            <a:ext cx="15773400" cy="5325109"/>
          </a:xfrm>
        </p:spPr>
        <p:txBody>
          <a:bodyPr anchor="b"/>
          <a:lstStyle>
            <a:lvl1pPr>
              <a:defRPr sz="11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6" y="8567000"/>
            <a:ext cx="15773400" cy="2800349"/>
          </a:xfrm>
        </p:spPr>
        <p:txBody>
          <a:bodyPr/>
          <a:lstStyle>
            <a:lvl1pPr marL="0" indent="0">
              <a:buNone/>
              <a:defRPr sz="4480">
                <a:solidFill>
                  <a:schemeClr val="tx1"/>
                </a:solidFill>
              </a:defRPr>
            </a:lvl1pPr>
            <a:lvl2pPr marL="853455" indent="0">
              <a:buNone/>
              <a:defRPr sz="3733">
                <a:solidFill>
                  <a:schemeClr val="tx1">
                    <a:tint val="75000"/>
                  </a:schemeClr>
                </a:solidFill>
              </a:defRPr>
            </a:lvl2pPr>
            <a:lvl3pPr marL="1706910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3pPr>
            <a:lvl4pPr marL="2560366" indent="0">
              <a:buNone/>
              <a:defRPr sz="2987">
                <a:solidFill>
                  <a:schemeClr val="tx1">
                    <a:tint val="75000"/>
                  </a:schemeClr>
                </a:solidFill>
              </a:defRPr>
            </a:lvl4pPr>
            <a:lvl5pPr marL="3413821" indent="0">
              <a:buNone/>
              <a:defRPr sz="2987">
                <a:solidFill>
                  <a:schemeClr val="tx1">
                    <a:tint val="75000"/>
                  </a:schemeClr>
                </a:solidFill>
              </a:defRPr>
            </a:lvl5pPr>
            <a:lvl6pPr marL="4267276" indent="0">
              <a:buNone/>
              <a:defRPr sz="2987">
                <a:solidFill>
                  <a:schemeClr val="tx1">
                    <a:tint val="75000"/>
                  </a:schemeClr>
                </a:solidFill>
              </a:defRPr>
            </a:lvl6pPr>
            <a:lvl7pPr marL="5120731" indent="0">
              <a:buNone/>
              <a:defRPr sz="2987">
                <a:solidFill>
                  <a:schemeClr val="tx1">
                    <a:tint val="75000"/>
                  </a:schemeClr>
                </a:solidFill>
              </a:defRPr>
            </a:lvl7pPr>
            <a:lvl8pPr marL="5974187" indent="0">
              <a:buNone/>
              <a:defRPr sz="2987">
                <a:solidFill>
                  <a:schemeClr val="tx1">
                    <a:tint val="75000"/>
                  </a:schemeClr>
                </a:solidFill>
              </a:defRPr>
            </a:lvl8pPr>
            <a:lvl9pPr marL="6827642" indent="0">
              <a:buNone/>
              <a:defRPr sz="298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331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3407833"/>
            <a:ext cx="7772400" cy="81224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3407833"/>
            <a:ext cx="7772400" cy="81224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358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681570"/>
            <a:ext cx="15773400" cy="24743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4" y="3138171"/>
            <a:ext cx="7736680" cy="1537969"/>
          </a:xfrm>
        </p:spPr>
        <p:txBody>
          <a:bodyPr anchor="b"/>
          <a:lstStyle>
            <a:lvl1pPr marL="0" indent="0">
              <a:buNone/>
              <a:defRPr sz="4480" b="1"/>
            </a:lvl1pPr>
            <a:lvl2pPr marL="853455" indent="0">
              <a:buNone/>
              <a:defRPr sz="3733" b="1"/>
            </a:lvl2pPr>
            <a:lvl3pPr marL="1706910" indent="0">
              <a:buNone/>
              <a:defRPr sz="3360" b="1"/>
            </a:lvl3pPr>
            <a:lvl4pPr marL="2560366" indent="0">
              <a:buNone/>
              <a:defRPr sz="2987" b="1"/>
            </a:lvl4pPr>
            <a:lvl5pPr marL="3413821" indent="0">
              <a:buNone/>
              <a:defRPr sz="2987" b="1"/>
            </a:lvl5pPr>
            <a:lvl6pPr marL="4267276" indent="0">
              <a:buNone/>
              <a:defRPr sz="2987" b="1"/>
            </a:lvl6pPr>
            <a:lvl7pPr marL="5120731" indent="0">
              <a:buNone/>
              <a:defRPr sz="2987" b="1"/>
            </a:lvl7pPr>
            <a:lvl8pPr marL="5974187" indent="0">
              <a:buNone/>
              <a:defRPr sz="2987" b="1"/>
            </a:lvl8pPr>
            <a:lvl9pPr marL="6827642" indent="0">
              <a:buNone/>
              <a:defRPr sz="298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4" y="4676140"/>
            <a:ext cx="7736680" cy="687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1" y="3138171"/>
            <a:ext cx="7774782" cy="1537969"/>
          </a:xfrm>
        </p:spPr>
        <p:txBody>
          <a:bodyPr anchor="b"/>
          <a:lstStyle>
            <a:lvl1pPr marL="0" indent="0">
              <a:buNone/>
              <a:defRPr sz="4480" b="1"/>
            </a:lvl1pPr>
            <a:lvl2pPr marL="853455" indent="0">
              <a:buNone/>
              <a:defRPr sz="3733" b="1"/>
            </a:lvl2pPr>
            <a:lvl3pPr marL="1706910" indent="0">
              <a:buNone/>
              <a:defRPr sz="3360" b="1"/>
            </a:lvl3pPr>
            <a:lvl4pPr marL="2560366" indent="0">
              <a:buNone/>
              <a:defRPr sz="2987" b="1"/>
            </a:lvl4pPr>
            <a:lvl5pPr marL="3413821" indent="0">
              <a:buNone/>
              <a:defRPr sz="2987" b="1"/>
            </a:lvl5pPr>
            <a:lvl6pPr marL="4267276" indent="0">
              <a:buNone/>
              <a:defRPr sz="2987" b="1"/>
            </a:lvl6pPr>
            <a:lvl7pPr marL="5120731" indent="0">
              <a:buNone/>
              <a:defRPr sz="2987" b="1"/>
            </a:lvl7pPr>
            <a:lvl8pPr marL="5974187" indent="0">
              <a:buNone/>
              <a:defRPr sz="2987" b="1"/>
            </a:lvl8pPr>
            <a:lvl9pPr marL="6827642" indent="0">
              <a:buNone/>
              <a:defRPr sz="298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1" y="4676140"/>
            <a:ext cx="7774782" cy="687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493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67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910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853440"/>
            <a:ext cx="5898356" cy="2987040"/>
          </a:xfrm>
        </p:spPr>
        <p:txBody>
          <a:bodyPr anchor="b"/>
          <a:lstStyle>
            <a:lvl1pPr>
              <a:defRPr sz="597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843196"/>
            <a:ext cx="9258300" cy="9097433"/>
          </a:xfrm>
        </p:spPr>
        <p:txBody>
          <a:bodyPr/>
          <a:lstStyle>
            <a:lvl1pPr>
              <a:defRPr sz="5973"/>
            </a:lvl1pPr>
            <a:lvl2pPr>
              <a:defRPr sz="5227"/>
            </a:lvl2pPr>
            <a:lvl3pPr>
              <a:defRPr sz="4480"/>
            </a:lvl3pPr>
            <a:lvl4pPr>
              <a:defRPr sz="3733"/>
            </a:lvl4pPr>
            <a:lvl5pPr>
              <a:defRPr sz="3733"/>
            </a:lvl5pPr>
            <a:lvl6pPr>
              <a:defRPr sz="3733"/>
            </a:lvl6pPr>
            <a:lvl7pPr>
              <a:defRPr sz="3733"/>
            </a:lvl7pPr>
            <a:lvl8pPr>
              <a:defRPr sz="3733"/>
            </a:lvl8pPr>
            <a:lvl9pPr>
              <a:defRPr sz="37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3840480"/>
            <a:ext cx="5898356" cy="7114964"/>
          </a:xfrm>
        </p:spPr>
        <p:txBody>
          <a:bodyPr/>
          <a:lstStyle>
            <a:lvl1pPr marL="0" indent="0">
              <a:buNone/>
              <a:defRPr sz="2987"/>
            </a:lvl1pPr>
            <a:lvl2pPr marL="853455" indent="0">
              <a:buNone/>
              <a:defRPr sz="2613"/>
            </a:lvl2pPr>
            <a:lvl3pPr marL="1706910" indent="0">
              <a:buNone/>
              <a:defRPr sz="2240"/>
            </a:lvl3pPr>
            <a:lvl4pPr marL="2560366" indent="0">
              <a:buNone/>
              <a:defRPr sz="1867"/>
            </a:lvl4pPr>
            <a:lvl5pPr marL="3413821" indent="0">
              <a:buNone/>
              <a:defRPr sz="1867"/>
            </a:lvl5pPr>
            <a:lvl6pPr marL="4267276" indent="0">
              <a:buNone/>
              <a:defRPr sz="1867"/>
            </a:lvl6pPr>
            <a:lvl7pPr marL="5120731" indent="0">
              <a:buNone/>
              <a:defRPr sz="1867"/>
            </a:lvl7pPr>
            <a:lvl8pPr marL="5974187" indent="0">
              <a:buNone/>
              <a:defRPr sz="1867"/>
            </a:lvl8pPr>
            <a:lvl9pPr marL="6827642" indent="0">
              <a:buNone/>
              <a:defRPr sz="18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951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853440"/>
            <a:ext cx="5898356" cy="2987040"/>
          </a:xfrm>
        </p:spPr>
        <p:txBody>
          <a:bodyPr anchor="b"/>
          <a:lstStyle>
            <a:lvl1pPr>
              <a:defRPr sz="597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1843196"/>
            <a:ext cx="9258300" cy="9097433"/>
          </a:xfrm>
        </p:spPr>
        <p:txBody>
          <a:bodyPr anchor="t"/>
          <a:lstStyle>
            <a:lvl1pPr marL="0" indent="0">
              <a:buNone/>
              <a:defRPr sz="5973"/>
            </a:lvl1pPr>
            <a:lvl2pPr marL="853455" indent="0">
              <a:buNone/>
              <a:defRPr sz="5227"/>
            </a:lvl2pPr>
            <a:lvl3pPr marL="1706910" indent="0">
              <a:buNone/>
              <a:defRPr sz="4480"/>
            </a:lvl3pPr>
            <a:lvl4pPr marL="2560366" indent="0">
              <a:buNone/>
              <a:defRPr sz="3733"/>
            </a:lvl4pPr>
            <a:lvl5pPr marL="3413821" indent="0">
              <a:buNone/>
              <a:defRPr sz="3733"/>
            </a:lvl5pPr>
            <a:lvl6pPr marL="4267276" indent="0">
              <a:buNone/>
              <a:defRPr sz="3733"/>
            </a:lvl6pPr>
            <a:lvl7pPr marL="5120731" indent="0">
              <a:buNone/>
              <a:defRPr sz="3733"/>
            </a:lvl7pPr>
            <a:lvl8pPr marL="5974187" indent="0">
              <a:buNone/>
              <a:defRPr sz="3733"/>
            </a:lvl8pPr>
            <a:lvl9pPr marL="6827642" indent="0">
              <a:buNone/>
              <a:defRPr sz="37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3840480"/>
            <a:ext cx="5898356" cy="7114964"/>
          </a:xfrm>
        </p:spPr>
        <p:txBody>
          <a:bodyPr/>
          <a:lstStyle>
            <a:lvl1pPr marL="0" indent="0">
              <a:buNone/>
              <a:defRPr sz="2987"/>
            </a:lvl1pPr>
            <a:lvl2pPr marL="853455" indent="0">
              <a:buNone/>
              <a:defRPr sz="2613"/>
            </a:lvl2pPr>
            <a:lvl3pPr marL="1706910" indent="0">
              <a:buNone/>
              <a:defRPr sz="2240"/>
            </a:lvl3pPr>
            <a:lvl4pPr marL="2560366" indent="0">
              <a:buNone/>
              <a:defRPr sz="1867"/>
            </a:lvl4pPr>
            <a:lvl5pPr marL="3413821" indent="0">
              <a:buNone/>
              <a:defRPr sz="1867"/>
            </a:lvl5pPr>
            <a:lvl6pPr marL="4267276" indent="0">
              <a:buNone/>
              <a:defRPr sz="1867"/>
            </a:lvl6pPr>
            <a:lvl7pPr marL="5120731" indent="0">
              <a:buNone/>
              <a:defRPr sz="1867"/>
            </a:lvl7pPr>
            <a:lvl8pPr marL="5974187" indent="0">
              <a:buNone/>
              <a:defRPr sz="1867"/>
            </a:lvl8pPr>
            <a:lvl9pPr marL="6827642" indent="0">
              <a:buNone/>
              <a:defRPr sz="18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948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681570"/>
            <a:ext cx="15773400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3407833"/>
            <a:ext cx="15773400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11865189"/>
            <a:ext cx="411480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5AF01-4F0E-4718-A4C1-DFCBB47EE5F2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11865189"/>
            <a:ext cx="617220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11865189"/>
            <a:ext cx="411480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109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1706910" rtl="0" eaLnBrk="1" latinLnBrk="0" hangingPunct="1">
        <a:lnSpc>
          <a:spcPct val="90000"/>
        </a:lnSpc>
        <a:spcBef>
          <a:spcPct val="0"/>
        </a:spcBef>
        <a:buNone/>
        <a:defRPr sz="821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6728" indent="-426728" algn="l" defTabSz="1706910" rtl="0" eaLnBrk="1" latinLnBrk="0" hangingPunct="1">
        <a:lnSpc>
          <a:spcPct val="90000"/>
        </a:lnSpc>
        <a:spcBef>
          <a:spcPts val="1867"/>
        </a:spcBef>
        <a:buFont typeface="Arial" panose="020B0604020202020204" pitchFamily="34" charset="0"/>
        <a:buChar char="•"/>
        <a:defRPr sz="5227" kern="1200">
          <a:solidFill>
            <a:schemeClr val="tx1"/>
          </a:solidFill>
          <a:latin typeface="+mn-lt"/>
          <a:ea typeface="+mn-ea"/>
          <a:cs typeface="+mn-cs"/>
        </a:defRPr>
      </a:lvl1pPr>
      <a:lvl2pPr marL="1280183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4480" kern="1200">
          <a:solidFill>
            <a:schemeClr val="tx1"/>
          </a:solidFill>
          <a:latin typeface="+mn-lt"/>
          <a:ea typeface="+mn-ea"/>
          <a:cs typeface="+mn-cs"/>
        </a:defRPr>
      </a:lvl2pPr>
      <a:lvl3pPr marL="2133638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3pPr>
      <a:lvl4pPr marL="2987093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4pPr>
      <a:lvl5pPr marL="3840549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5pPr>
      <a:lvl6pPr marL="4694004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6pPr>
      <a:lvl7pPr marL="5547459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7pPr>
      <a:lvl8pPr marL="6400914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8pPr>
      <a:lvl9pPr marL="7254370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53455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706910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3pPr>
      <a:lvl4pPr marL="2560366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4pPr>
      <a:lvl5pPr marL="3413821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5pPr>
      <a:lvl6pPr marL="4267276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6pPr>
      <a:lvl7pPr marL="5120731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7pPr>
      <a:lvl8pPr marL="5974187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8pPr>
      <a:lvl9pPr marL="6827642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8" name="Table 248">
            <a:extLst>
              <a:ext uri="{FF2B5EF4-FFF2-40B4-BE49-F238E27FC236}">
                <a16:creationId xmlns:a16="http://schemas.microsoft.com/office/drawing/2014/main" id="{63E74592-0F3D-4AB6-90E0-B831DFAF84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0403165"/>
              </p:ext>
            </p:extLst>
          </p:nvPr>
        </p:nvGraphicFramePr>
        <p:xfrm>
          <a:off x="2295109" y="9985277"/>
          <a:ext cx="4880730" cy="2244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0365">
                  <a:extLst>
                    <a:ext uri="{9D8B030D-6E8A-4147-A177-3AD203B41FA5}">
                      <a16:colId xmlns:a16="http://schemas.microsoft.com/office/drawing/2014/main" val="1160396653"/>
                    </a:ext>
                  </a:extLst>
                </a:gridCol>
                <a:gridCol w="2440365">
                  <a:extLst>
                    <a:ext uri="{9D8B030D-6E8A-4147-A177-3AD203B41FA5}">
                      <a16:colId xmlns:a16="http://schemas.microsoft.com/office/drawing/2014/main" val="680134479"/>
                    </a:ext>
                  </a:extLst>
                </a:gridCol>
              </a:tblGrid>
              <a:tr h="443345">
                <a:tc gridSpan="2"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DTI Network Statistics</a:t>
                      </a:r>
                    </a:p>
                  </a:txBody>
                  <a:tcPr marL="110836" marR="110836" marT="55418" marB="55418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7174667"/>
                  </a:ext>
                </a:extLst>
              </a:tr>
              <a:tr h="449503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Nodes</a:t>
                      </a:r>
                    </a:p>
                  </a:txBody>
                  <a:tcPr marL="110836" marR="110836" marT="55418" marB="55418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11,807</a:t>
                      </a:r>
                    </a:p>
                  </a:txBody>
                  <a:tcPr marL="110836" marR="110836" marT="55418" marB="55418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2651256"/>
                  </a:ext>
                </a:extLst>
              </a:tr>
              <a:tr h="449503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Proteins</a:t>
                      </a:r>
                    </a:p>
                  </a:txBody>
                  <a:tcPr marL="110836" marR="110836" marT="55418" marB="55418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1,391</a:t>
                      </a:r>
                    </a:p>
                  </a:txBody>
                  <a:tcPr marL="110836" marR="110836" marT="55418" marB="55418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3599061"/>
                  </a:ext>
                </a:extLst>
              </a:tr>
              <a:tr h="449503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Ligands</a:t>
                      </a:r>
                    </a:p>
                  </a:txBody>
                  <a:tcPr marL="110836" marR="110836" marT="55418" marB="55418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10,416</a:t>
                      </a:r>
                    </a:p>
                  </a:txBody>
                  <a:tcPr marL="110836" marR="110836" marT="55418" marB="55418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547290"/>
                  </a:ext>
                </a:extLst>
              </a:tr>
              <a:tr h="449503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Edges</a:t>
                      </a:r>
                    </a:p>
                  </a:txBody>
                  <a:tcPr marL="110836" marR="110836" marT="55418" marB="55418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37,567</a:t>
                      </a:r>
                    </a:p>
                  </a:txBody>
                  <a:tcPr marL="110836" marR="110836" marT="55418" marB="55418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5958989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25543A10-7544-410A-9E8F-9FF51907B1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41" y="152506"/>
            <a:ext cx="9567843" cy="9567843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630ED5AD-D422-439A-9D09-D0196781626C}"/>
              </a:ext>
            </a:extLst>
          </p:cNvPr>
          <p:cNvSpPr txBox="1"/>
          <p:nvPr/>
        </p:nvSpPr>
        <p:spPr>
          <a:xfrm>
            <a:off x="11102411" y="9440231"/>
            <a:ext cx="1533505" cy="428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82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Protein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CD46F28-9AE8-48CF-AAF1-389C50FCB79C}"/>
              </a:ext>
            </a:extLst>
          </p:cNvPr>
          <p:cNvSpPr txBox="1"/>
          <p:nvPr/>
        </p:nvSpPr>
        <p:spPr>
          <a:xfrm>
            <a:off x="10010095" y="9451590"/>
            <a:ext cx="1533505" cy="428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82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Ligand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CCF695D-009F-4E8F-B2D6-0E725AB00C82}"/>
              </a:ext>
            </a:extLst>
          </p:cNvPr>
          <p:cNvSpPr/>
          <p:nvPr/>
        </p:nvSpPr>
        <p:spPr>
          <a:xfrm>
            <a:off x="13076891" y="5674508"/>
            <a:ext cx="1692238" cy="1591107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82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5E66C44-B688-4965-A6AB-1990D20BD161}"/>
              </a:ext>
            </a:extLst>
          </p:cNvPr>
          <p:cNvSpPr/>
          <p:nvPr/>
        </p:nvSpPr>
        <p:spPr>
          <a:xfrm>
            <a:off x="9723120" y="3017519"/>
            <a:ext cx="8399780" cy="6550323"/>
          </a:xfrm>
          <a:prstGeom prst="ellipse">
            <a:avLst/>
          </a:prstGeom>
          <a:noFill/>
          <a:ln>
            <a:solidFill>
              <a:schemeClr val="bg2">
                <a:lumMod val="1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DCA94508-2EEC-4CFB-B745-14995D5FB496}"/>
              </a:ext>
            </a:extLst>
          </p:cNvPr>
          <p:cNvCxnSpPr>
            <a:cxnSpLocks/>
          </p:cNvCxnSpPr>
          <p:nvPr/>
        </p:nvCxnSpPr>
        <p:spPr>
          <a:xfrm>
            <a:off x="11661557" y="6141261"/>
            <a:ext cx="1468440" cy="151419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1DF644D8-B6D5-44C5-BBB2-A77E35C66D85}"/>
              </a:ext>
            </a:extLst>
          </p:cNvPr>
          <p:cNvSpPr txBox="1"/>
          <p:nvPr/>
        </p:nvSpPr>
        <p:spPr>
          <a:xfrm>
            <a:off x="13331319" y="7379468"/>
            <a:ext cx="49468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i="0" dirty="0">
                <a:effectLst/>
                <a:latin typeface="-apple-system"/>
              </a:rPr>
              <a:t>Ripk1-IN-7</a:t>
            </a:r>
          </a:p>
          <a:p>
            <a:br>
              <a:rPr lang="en-US" sz="2400" b="0" i="0" dirty="0">
                <a:effectLst/>
                <a:latin typeface="-apple-system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0B2E043-EDC4-4B9E-A07A-0B5A6CE97A6B}"/>
              </a:ext>
            </a:extLst>
          </p:cNvPr>
          <p:cNvSpPr txBox="1"/>
          <p:nvPr/>
        </p:nvSpPr>
        <p:spPr>
          <a:xfrm>
            <a:off x="10386749" y="6850116"/>
            <a:ext cx="22449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Threonine-protein kinase 4</a:t>
            </a: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D4D856C8-FBA4-491A-A1B4-DDDC018A808A}"/>
              </a:ext>
            </a:extLst>
          </p:cNvPr>
          <p:cNvSpPr/>
          <p:nvPr/>
        </p:nvSpPr>
        <p:spPr>
          <a:xfrm>
            <a:off x="13801442" y="3400899"/>
            <a:ext cx="1646966" cy="1549295"/>
          </a:xfrm>
          <a:prstGeom prst="ellipse">
            <a:avLst/>
          </a:prstGeom>
          <a:noFill/>
          <a:ln>
            <a:solidFill>
              <a:srgbClr val="E111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1CD8D0BD-E997-4394-8144-73BA6EA15495}"/>
              </a:ext>
            </a:extLst>
          </p:cNvPr>
          <p:cNvCxnSpPr>
            <a:cxnSpLocks/>
          </p:cNvCxnSpPr>
          <p:nvPr/>
        </p:nvCxnSpPr>
        <p:spPr>
          <a:xfrm flipV="1">
            <a:off x="14112594" y="4936428"/>
            <a:ext cx="359931" cy="7599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140FB5D7-DCFB-4A25-9B03-81240D041882}"/>
              </a:ext>
            </a:extLst>
          </p:cNvPr>
          <p:cNvSpPr txBox="1"/>
          <p:nvPr/>
        </p:nvSpPr>
        <p:spPr>
          <a:xfrm>
            <a:off x="7798191" y="10984520"/>
            <a:ext cx="1736373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Positive/Binding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B0C8CA32-14EC-4016-9122-350CAA6ECC3F}"/>
              </a:ext>
            </a:extLst>
          </p:cNvPr>
          <p:cNvSpPr txBox="1"/>
          <p:nvPr/>
        </p:nvSpPr>
        <p:spPr>
          <a:xfrm>
            <a:off x="7770660" y="11672241"/>
            <a:ext cx="2262158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Negative/Non-binding</a:t>
            </a:r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010568DA-628C-4340-BC53-8FA7D96F03AF}"/>
              </a:ext>
            </a:extLst>
          </p:cNvPr>
          <p:cNvGrpSpPr/>
          <p:nvPr/>
        </p:nvGrpSpPr>
        <p:grpSpPr>
          <a:xfrm>
            <a:off x="10310667" y="10016559"/>
            <a:ext cx="1558497" cy="2117923"/>
            <a:chOff x="5161610" y="21850179"/>
            <a:chExt cx="1038263" cy="1329911"/>
          </a:xfrm>
        </p:grpSpPr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90EBE366-BEE6-47E9-9107-143DB4FD54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38258" y="22235737"/>
              <a:ext cx="14639" cy="944353"/>
            </a:xfrm>
            <a:prstGeom prst="line">
              <a:avLst/>
            </a:prstGeom>
            <a:ln w="19050">
              <a:solidFill>
                <a:srgbClr val="A9D18E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B3656A34-A65E-4574-B1A3-CA4483C73733}"/>
                </a:ext>
              </a:extLst>
            </p:cNvPr>
            <p:cNvCxnSpPr>
              <a:cxnSpLocks/>
            </p:cNvCxnSpPr>
            <p:nvPr/>
          </p:nvCxnSpPr>
          <p:spPr>
            <a:xfrm>
              <a:off x="6029301" y="22195753"/>
              <a:ext cx="0" cy="984337"/>
            </a:xfrm>
            <a:prstGeom prst="line">
              <a:avLst/>
            </a:prstGeom>
            <a:ln w="19050">
              <a:solidFill>
                <a:srgbClr val="F4B183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B2192B15-4EC2-47D4-ACA2-1E3D3496A3ED}"/>
                </a:ext>
              </a:extLst>
            </p:cNvPr>
            <p:cNvCxnSpPr>
              <a:cxnSpLocks/>
            </p:cNvCxnSpPr>
            <p:nvPr/>
          </p:nvCxnSpPr>
          <p:spPr>
            <a:xfrm>
              <a:off x="5345578" y="22563582"/>
              <a:ext cx="683723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17BA5D52-0D83-4A18-AA77-A9A4EBFE3C18}"/>
                </a:ext>
              </a:extLst>
            </p:cNvPr>
            <p:cNvSpPr/>
            <p:nvPr/>
          </p:nvSpPr>
          <p:spPr>
            <a:xfrm>
              <a:off x="5161610" y="21850179"/>
              <a:ext cx="320843" cy="272716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1F6F6B76-6FC3-49C9-9103-D379F8EAC086}"/>
                </a:ext>
              </a:extLst>
            </p:cNvPr>
            <p:cNvSpPr/>
            <p:nvPr/>
          </p:nvSpPr>
          <p:spPr>
            <a:xfrm>
              <a:off x="5879030" y="21850179"/>
              <a:ext cx="320843" cy="272716"/>
            </a:xfrm>
            <a:prstGeom prst="ellipse">
              <a:avLst/>
            </a:prstGeom>
            <a:solidFill>
              <a:srgbClr val="E8718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9ADBEB5E-3080-453A-B5D4-E0EF8AF8416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38258" y="22995424"/>
              <a:ext cx="691042" cy="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3" name="TextBox 122">
            <a:extLst>
              <a:ext uri="{FF2B5EF4-FFF2-40B4-BE49-F238E27FC236}">
                <a16:creationId xmlns:a16="http://schemas.microsoft.com/office/drawing/2014/main" id="{F7F22D7E-567D-4D73-8484-36102B18F1B4}"/>
              </a:ext>
            </a:extLst>
          </p:cNvPr>
          <p:cNvSpPr txBox="1"/>
          <p:nvPr/>
        </p:nvSpPr>
        <p:spPr>
          <a:xfrm>
            <a:off x="7798191" y="10117676"/>
            <a:ext cx="1600426" cy="4684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Annotation</a:t>
            </a: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F96A55D3-3A7A-4415-981C-1519D673EE31}"/>
              </a:ext>
            </a:extLst>
          </p:cNvPr>
          <p:cNvSpPr/>
          <p:nvPr/>
        </p:nvSpPr>
        <p:spPr>
          <a:xfrm>
            <a:off x="8621865" y="4725699"/>
            <a:ext cx="1136157" cy="1181428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1372901674">
                  <a:custGeom>
                    <a:avLst/>
                    <a:gdLst>
                      <a:gd name="connsiteX0" fmla="*/ 0 w 1136157"/>
                      <a:gd name="connsiteY0" fmla="*/ 295357 h 1181428"/>
                      <a:gd name="connsiteX1" fmla="*/ 568079 w 1136157"/>
                      <a:gd name="connsiteY1" fmla="*/ 295357 h 1181428"/>
                      <a:gd name="connsiteX2" fmla="*/ 568079 w 1136157"/>
                      <a:gd name="connsiteY2" fmla="*/ 0 h 1181428"/>
                      <a:gd name="connsiteX3" fmla="*/ 1136157 w 1136157"/>
                      <a:gd name="connsiteY3" fmla="*/ 590714 h 1181428"/>
                      <a:gd name="connsiteX4" fmla="*/ 568079 w 1136157"/>
                      <a:gd name="connsiteY4" fmla="*/ 1181428 h 1181428"/>
                      <a:gd name="connsiteX5" fmla="*/ 568079 w 1136157"/>
                      <a:gd name="connsiteY5" fmla="*/ 886071 h 1181428"/>
                      <a:gd name="connsiteX6" fmla="*/ 0 w 1136157"/>
                      <a:gd name="connsiteY6" fmla="*/ 886071 h 1181428"/>
                      <a:gd name="connsiteX7" fmla="*/ 0 w 1136157"/>
                      <a:gd name="connsiteY7" fmla="*/ 295357 h 11814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136157" h="1181428" fill="none" extrusionOk="0">
                        <a:moveTo>
                          <a:pt x="0" y="295357"/>
                        </a:moveTo>
                        <a:cubicBezTo>
                          <a:pt x="123945" y="312598"/>
                          <a:pt x="438105" y="335532"/>
                          <a:pt x="568079" y="295357"/>
                        </a:cubicBezTo>
                        <a:cubicBezTo>
                          <a:pt x="568880" y="197262"/>
                          <a:pt x="546738" y="120342"/>
                          <a:pt x="568079" y="0"/>
                        </a:cubicBezTo>
                        <a:cubicBezTo>
                          <a:pt x="685137" y="160668"/>
                          <a:pt x="908270" y="340460"/>
                          <a:pt x="1136157" y="590714"/>
                        </a:cubicBezTo>
                        <a:cubicBezTo>
                          <a:pt x="891489" y="747037"/>
                          <a:pt x="653810" y="1077475"/>
                          <a:pt x="568079" y="1181428"/>
                        </a:cubicBezTo>
                        <a:cubicBezTo>
                          <a:pt x="578517" y="1145391"/>
                          <a:pt x="569204" y="989739"/>
                          <a:pt x="568079" y="886071"/>
                        </a:cubicBezTo>
                        <a:cubicBezTo>
                          <a:pt x="447401" y="847365"/>
                          <a:pt x="280900" y="890381"/>
                          <a:pt x="0" y="886071"/>
                        </a:cubicBezTo>
                        <a:cubicBezTo>
                          <a:pt x="17828" y="786666"/>
                          <a:pt x="26704" y="362396"/>
                          <a:pt x="0" y="295357"/>
                        </a:cubicBezTo>
                        <a:close/>
                      </a:path>
                      <a:path w="1136157" h="1181428" stroke="0" extrusionOk="0">
                        <a:moveTo>
                          <a:pt x="0" y="295357"/>
                        </a:moveTo>
                        <a:cubicBezTo>
                          <a:pt x="252352" y="307751"/>
                          <a:pt x="418623" y="296643"/>
                          <a:pt x="568079" y="295357"/>
                        </a:cubicBezTo>
                        <a:cubicBezTo>
                          <a:pt x="565793" y="217388"/>
                          <a:pt x="579244" y="48583"/>
                          <a:pt x="568079" y="0"/>
                        </a:cubicBezTo>
                        <a:cubicBezTo>
                          <a:pt x="809662" y="146256"/>
                          <a:pt x="1058320" y="403693"/>
                          <a:pt x="1136157" y="590714"/>
                        </a:cubicBezTo>
                        <a:cubicBezTo>
                          <a:pt x="977931" y="730994"/>
                          <a:pt x="772343" y="1025567"/>
                          <a:pt x="568079" y="1181428"/>
                        </a:cubicBezTo>
                        <a:cubicBezTo>
                          <a:pt x="570021" y="1065852"/>
                          <a:pt x="572648" y="992795"/>
                          <a:pt x="568079" y="886071"/>
                        </a:cubicBezTo>
                        <a:cubicBezTo>
                          <a:pt x="486134" y="899959"/>
                          <a:pt x="249887" y="854415"/>
                          <a:pt x="0" y="886071"/>
                        </a:cubicBezTo>
                        <a:cubicBezTo>
                          <a:pt x="-30962" y="808271"/>
                          <a:pt x="-17407" y="515406"/>
                          <a:pt x="0" y="29535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 descr="Diagram&#10;&#10;Description automatically generated">
            <a:extLst>
              <a:ext uri="{FF2B5EF4-FFF2-40B4-BE49-F238E27FC236}">
                <a16:creationId xmlns:a16="http://schemas.microsoft.com/office/drawing/2014/main" id="{82720164-4AA0-44B4-971A-56FFE79416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70345" y="5792572"/>
            <a:ext cx="705330" cy="1354977"/>
          </a:xfrm>
          <a:prstGeom prst="rect">
            <a:avLst/>
          </a:prstGeom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235CF9D0-A550-4784-AA80-E718D12DCADB}"/>
              </a:ext>
            </a:extLst>
          </p:cNvPr>
          <p:cNvGrpSpPr/>
          <p:nvPr/>
        </p:nvGrpSpPr>
        <p:grpSpPr>
          <a:xfrm>
            <a:off x="10041144" y="5212119"/>
            <a:ext cx="1646966" cy="1549295"/>
            <a:chOff x="11262360" y="3855720"/>
            <a:chExt cx="1646966" cy="1549295"/>
          </a:xfrm>
        </p:grpSpPr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FB253AFD-C445-49AE-9B21-B0657676197E}"/>
                </a:ext>
              </a:extLst>
            </p:cNvPr>
            <p:cNvSpPr/>
            <p:nvPr/>
          </p:nvSpPr>
          <p:spPr>
            <a:xfrm>
              <a:off x="11262360" y="3855720"/>
              <a:ext cx="1646966" cy="1549295"/>
            </a:xfrm>
            <a:prstGeom prst="ellipse">
              <a:avLst/>
            </a:prstGeom>
            <a:noFill/>
            <a:ln>
              <a:solidFill>
                <a:srgbClr val="E111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6" name="Picture 35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34A7031A-5D4B-4E86-B1B7-9B1CE4D1ADF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flipH="1">
              <a:off x="11604663" y="4105491"/>
              <a:ext cx="857363" cy="1108770"/>
            </a:xfrm>
            <a:prstGeom prst="rect">
              <a:avLst/>
            </a:prstGeom>
          </p:spPr>
        </p:pic>
      </p:grpSp>
      <p:pic>
        <p:nvPicPr>
          <p:cNvPr id="38" name="Picture 37" descr="Shape, arrow&#10;&#10;Description automatically generated">
            <a:extLst>
              <a:ext uri="{FF2B5EF4-FFF2-40B4-BE49-F238E27FC236}">
                <a16:creationId xmlns:a16="http://schemas.microsoft.com/office/drawing/2014/main" id="{D79E8A45-EDFD-44CC-B7C8-6C75830096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112594" y="3723440"/>
            <a:ext cx="1024661" cy="990632"/>
          </a:xfrm>
          <a:prstGeom prst="rect">
            <a:avLst/>
          </a:prstGeom>
        </p:spPr>
      </p:pic>
      <p:sp>
        <p:nvSpPr>
          <p:cNvPr id="154" name="TextBox 153">
            <a:extLst>
              <a:ext uri="{FF2B5EF4-FFF2-40B4-BE49-F238E27FC236}">
                <a16:creationId xmlns:a16="http://schemas.microsoft.com/office/drawing/2014/main" id="{483F8916-5ACA-4F78-AF0A-2D350D3BA6ED}"/>
              </a:ext>
            </a:extLst>
          </p:cNvPr>
          <p:cNvSpPr txBox="1"/>
          <p:nvPr/>
        </p:nvSpPr>
        <p:spPr>
          <a:xfrm>
            <a:off x="15504850" y="4368422"/>
            <a:ext cx="20804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Amyloid core of RIP1</a:t>
            </a:r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204FB7CB-3C27-49EC-993C-F9B04E51809F}"/>
              </a:ext>
            </a:extLst>
          </p:cNvPr>
          <p:cNvSpPr/>
          <p:nvPr/>
        </p:nvSpPr>
        <p:spPr>
          <a:xfrm>
            <a:off x="15504850" y="6701238"/>
            <a:ext cx="1646966" cy="1549295"/>
          </a:xfrm>
          <a:prstGeom prst="ellipse">
            <a:avLst/>
          </a:prstGeom>
          <a:noFill/>
          <a:ln>
            <a:solidFill>
              <a:srgbClr val="E111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55571C2C-FE79-40C0-A187-60E243E13D80}"/>
              </a:ext>
            </a:extLst>
          </p:cNvPr>
          <p:cNvCxnSpPr>
            <a:cxnSpLocks/>
          </p:cNvCxnSpPr>
          <p:nvPr/>
        </p:nvCxnSpPr>
        <p:spPr>
          <a:xfrm>
            <a:off x="14716023" y="6738064"/>
            <a:ext cx="879577" cy="358772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53" descr="Shape&#10;&#10;Description automatically generated with medium confidence">
            <a:extLst>
              <a:ext uri="{FF2B5EF4-FFF2-40B4-BE49-F238E27FC236}">
                <a16:creationId xmlns:a16="http://schemas.microsoft.com/office/drawing/2014/main" id="{35554D10-2C3E-4005-9758-1F43A5E0996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786123" y="7017612"/>
            <a:ext cx="1133211" cy="962020"/>
          </a:xfrm>
          <a:prstGeom prst="rect">
            <a:avLst/>
          </a:prstGeom>
        </p:spPr>
      </p:pic>
      <p:sp>
        <p:nvSpPr>
          <p:cNvPr id="172" name="TextBox 171">
            <a:extLst>
              <a:ext uri="{FF2B5EF4-FFF2-40B4-BE49-F238E27FC236}">
                <a16:creationId xmlns:a16="http://schemas.microsoft.com/office/drawing/2014/main" id="{739C6111-B11E-404C-AB0D-20231BFDA310}"/>
              </a:ext>
            </a:extLst>
          </p:cNvPr>
          <p:cNvSpPr txBox="1"/>
          <p:nvPr/>
        </p:nvSpPr>
        <p:spPr>
          <a:xfrm>
            <a:off x="14208066" y="8104422"/>
            <a:ext cx="22449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Threonine-protein kinase 3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436C559E-A05B-44B9-8478-CD5B3737E18B}"/>
              </a:ext>
            </a:extLst>
          </p:cNvPr>
          <p:cNvSpPr txBox="1"/>
          <p:nvPr/>
        </p:nvSpPr>
        <p:spPr>
          <a:xfrm>
            <a:off x="13845555" y="10699987"/>
            <a:ext cx="4294671" cy="15175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3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en-US" sz="303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3030" baseline="30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+ </a:t>
            </a:r>
            <a:r>
              <a:rPr lang="en-US" sz="30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303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r>
              <a:rPr lang="en-US" sz="303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en-US" sz="303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303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3030" baseline="30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3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2</a:t>
            </a:r>
          </a:p>
          <a:p>
            <a:r>
              <a:rPr lang="el-GR" sz="303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ρ</a:t>
            </a:r>
            <a:r>
              <a:rPr lang="en-US" sz="303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303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32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3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1/(1+2) = 0.33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19237E6D-6E36-41D0-9CEA-DE1DDC8A6108}"/>
              </a:ext>
            </a:extLst>
          </p:cNvPr>
          <p:cNvSpPr txBox="1"/>
          <p:nvPr/>
        </p:nvSpPr>
        <p:spPr>
          <a:xfrm>
            <a:off x="13312694" y="10051582"/>
            <a:ext cx="49468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i="1" dirty="0">
                <a:effectLst/>
                <a:latin typeface="-apple-system"/>
              </a:rPr>
              <a:t>Ligand: Ripk1-IN-7</a:t>
            </a:r>
          </a:p>
          <a:p>
            <a:br>
              <a:rPr lang="en-US" sz="2400" b="0" i="0" dirty="0">
                <a:effectLst/>
                <a:latin typeface="-apple-system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171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7644</TotalTime>
  <Words>53</Words>
  <Application>Microsoft Office PowerPoint</Application>
  <PresentationFormat>Custom</PresentationFormat>
  <Paragraphs>25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-apple-system</vt:lpstr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Ayan Chatterjee</dc:creator>
  <cp:lastModifiedBy>Ayan Chatterjee</cp:lastModifiedBy>
  <cp:revision>180</cp:revision>
  <dcterms:created xsi:type="dcterms:W3CDTF">2021-06-02T18:26:13Z</dcterms:created>
  <dcterms:modified xsi:type="dcterms:W3CDTF">2021-09-03T20:06:49Z</dcterms:modified>
</cp:coreProperties>
</file>