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3"/>
  </p:notesMasterIdLst>
  <p:sldIdLst>
    <p:sldId id="256" r:id="rId2"/>
  </p:sldIdLst>
  <p:sldSz cx="219456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F9D1D1"/>
    <a:srgbClr val="F9D0D0"/>
    <a:srgbClr val="F7C7D2"/>
    <a:srgbClr val="D6E5F0"/>
    <a:srgbClr val="92D6B7"/>
    <a:srgbClr val="F7FCFA"/>
    <a:srgbClr val="F4B183"/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7440" autoAdjust="0"/>
  </p:normalViewPr>
  <p:slideViewPr>
    <p:cSldViewPr snapToGrid="0">
      <p:cViewPr varScale="1">
        <p:scale>
          <a:sx n="50" d="100"/>
          <a:sy n="50" d="100"/>
        </p:scale>
        <p:origin x="321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CEA9E-E5A5-49C8-A578-AF124664FEC0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71502-D6A6-47C7-9780-4E13F6A9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43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83645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1pPr>
    <a:lvl2pPr marL="391823" algn="l" defTabSz="783645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2pPr>
    <a:lvl3pPr marL="783645" algn="l" defTabSz="783645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3pPr>
    <a:lvl4pPr marL="1175469" algn="l" defTabSz="783645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4pPr>
    <a:lvl5pPr marL="1567292" algn="l" defTabSz="783645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5pPr>
    <a:lvl6pPr marL="1959115" algn="l" defTabSz="783645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6pPr>
    <a:lvl7pPr marL="2350937" algn="l" defTabSz="783645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7pPr>
    <a:lvl8pPr marL="2742760" algn="l" defTabSz="783645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8pPr>
    <a:lvl9pPr marL="3134584" algn="l" defTabSz="783645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Number of false positives per degree – not for the full range – distribution of the false positives per degree </a:t>
            </a:r>
          </a:p>
          <a:p>
            <a:pPr marL="228600" indent="-228600" algn="l">
              <a:buAutoNum type="arabicPeriod" startAt="2"/>
            </a:pPr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Phendioxan </a:t>
            </a:r>
            <a:r>
              <a:rPr lang="en-US" dirty="0"/>
              <a:t> -&gt;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2-(2,6-Dimethoxyphenoxy)-N-[[(2S,3S)-3-phenyl-2,3-dihydro-1,4-benzodioxin-2-yl]methyl]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ethanamine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 </a:t>
            </a:r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IQNP -&gt;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(E)-(R)-2-Hydroxy-5-iodo-2-phenyl-pent-4-enoic acid (R)-(1-aza-bicyclo[2.2.2]oct-3-yl) ester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71502-D6A6-47C7-9780-4E13F6A9BF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4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3591562"/>
            <a:ext cx="18653760" cy="764032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1526522"/>
            <a:ext cx="16459200" cy="5298438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05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0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1168400"/>
            <a:ext cx="473202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1168400"/>
            <a:ext cx="13921740" cy="185978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04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27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5471167"/>
            <a:ext cx="18928080" cy="9128758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14686287"/>
            <a:ext cx="18928080" cy="4800598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7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5842000"/>
            <a:ext cx="932688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5842000"/>
            <a:ext cx="932688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2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168405"/>
            <a:ext cx="1892808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5379722"/>
            <a:ext cx="9284016" cy="263651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8016240"/>
            <a:ext cx="9284016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5379722"/>
            <a:ext cx="9329738" cy="263651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8016240"/>
            <a:ext cx="9329738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84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76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3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463040"/>
            <a:ext cx="7078027" cy="512064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3159765"/>
            <a:ext cx="11109960" cy="155956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6583680"/>
            <a:ext cx="7078027" cy="1219708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22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463040"/>
            <a:ext cx="7078027" cy="512064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3159765"/>
            <a:ext cx="11109960" cy="155956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6583680"/>
            <a:ext cx="7078027" cy="1219708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06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168405"/>
            <a:ext cx="1892808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5842000"/>
            <a:ext cx="1892808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20340325"/>
            <a:ext cx="49377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5AF01-4F0E-4718-A4C1-DFCBB47EE5F2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20340325"/>
            <a:ext cx="49377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0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Box 246">
            <a:extLst>
              <a:ext uri="{FF2B5EF4-FFF2-40B4-BE49-F238E27FC236}">
                <a16:creationId xmlns:a16="http://schemas.microsoft.com/office/drawing/2014/main" id="{B64DB6BF-E323-4F32-8CF1-F753DF40B964}"/>
              </a:ext>
            </a:extLst>
          </p:cNvPr>
          <p:cNvSpPr txBox="1"/>
          <p:nvPr/>
        </p:nvSpPr>
        <p:spPr>
          <a:xfrm>
            <a:off x="-2144111" y="-9701888"/>
            <a:ext cx="659070" cy="71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4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9B8BF057-ABA4-42B2-95D2-3787713FF68A}"/>
              </a:ext>
            </a:extLst>
          </p:cNvPr>
          <p:cNvSpPr txBox="1"/>
          <p:nvPr/>
        </p:nvSpPr>
        <p:spPr>
          <a:xfrm>
            <a:off x="524647" y="10445003"/>
            <a:ext cx="706275" cy="742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4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C9B9931C-2BAD-4A90-B9A3-E527ABBA8E2F}"/>
              </a:ext>
            </a:extLst>
          </p:cNvPr>
          <p:cNvSpPr/>
          <p:nvPr/>
        </p:nvSpPr>
        <p:spPr>
          <a:xfrm>
            <a:off x="18439097" y="11347420"/>
            <a:ext cx="2132391" cy="9024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2E8ADE5-8023-452E-97E9-0E1BA58C4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118" y="11173137"/>
            <a:ext cx="19728579" cy="9846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id="{64AD3884-BD52-4426-9106-5A4CB2C37390}"/>
              </a:ext>
            </a:extLst>
          </p:cNvPr>
          <p:cNvSpPr txBox="1"/>
          <p:nvPr/>
        </p:nvSpPr>
        <p:spPr>
          <a:xfrm>
            <a:off x="9943064" y="20735718"/>
            <a:ext cx="2728233" cy="45982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Degree Ratio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22E8D8C7-B220-48D6-BB2E-E3B5367CC446}"/>
              </a:ext>
            </a:extLst>
          </p:cNvPr>
          <p:cNvSpPr txBox="1"/>
          <p:nvPr/>
        </p:nvSpPr>
        <p:spPr>
          <a:xfrm rot="16200000">
            <a:off x="826051" y="15657552"/>
            <a:ext cx="746721" cy="47411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4FB1647F-E5E7-4CE2-9401-7C354253E177}"/>
              </a:ext>
            </a:extLst>
          </p:cNvPr>
          <p:cNvSpPr/>
          <p:nvPr/>
        </p:nvSpPr>
        <p:spPr>
          <a:xfrm>
            <a:off x="3603908" y="11684891"/>
            <a:ext cx="6729956" cy="4583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B7703BD-C064-4168-B194-CBBC7476C3A8}"/>
              </a:ext>
            </a:extLst>
          </p:cNvPr>
          <p:cNvGrpSpPr/>
          <p:nvPr/>
        </p:nvGrpSpPr>
        <p:grpSpPr>
          <a:xfrm>
            <a:off x="3557402" y="11575731"/>
            <a:ext cx="6623471" cy="4463546"/>
            <a:chOff x="3583115" y="11550254"/>
            <a:chExt cx="6623471" cy="4463546"/>
          </a:xfrm>
        </p:grpSpPr>
        <p:pic>
          <p:nvPicPr>
            <p:cNvPr id="163" name="Picture 8">
              <a:extLst>
                <a:ext uri="{FF2B5EF4-FFF2-40B4-BE49-F238E27FC236}">
                  <a16:creationId xmlns:a16="http://schemas.microsoft.com/office/drawing/2014/main" id="{3EF9E4DC-A50C-4027-B550-33D07ED44E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907" y="11550254"/>
              <a:ext cx="6602679" cy="44635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50DDE504-0D56-47B8-8EC8-C66999E1945E}"/>
                </a:ext>
              </a:extLst>
            </p:cNvPr>
            <p:cNvSpPr txBox="1"/>
            <p:nvPr/>
          </p:nvSpPr>
          <p:spPr>
            <a:xfrm rot="16200000">
              <a:off x="2615583" y="13288596"/>
              <a:ext cx="2281376" cy="3463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rgbClr val="202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DeepPurpose Prediction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A5C6C90D-27F8-46B6-A39E-2134D19D4837}"/>
                </a:ext>
              </a:extLst>
            </p:cNvPr>
            <p:cNvSpPr txBox="1"/>
            <p:nvPr/>
          </p:nvSpPr>
          <p:spPr>
            <a:xfrm>
              <a:off x="6214834" y="15665932"/>
              <a:ext cx="2036338" cy="33587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rgbClr val="202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Target degree ratio (</a:t>
              </a:r>
              <a:r>
                <a:rPr lang="el-GR" sz="1500" dirty="0">
                  <a:solidFill>
                    <a:srgbClr val="202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ρ</a:t>
              </a:r>
              <a:r>
                <a:rPr lang="en-US" sz="1500" dirty="0">
                  <a:solidFill>
                    <a:srgbClr val="202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3" name="Rectangle 172">
            <a:extLst>
              <a:ext uri="{FF2B5EF4-FFF2-40B4-BE49-F238E27FC236}">
                <a16:creationId xmlns:a16="http://schemas.microsoft.com/office/drawing/2014/main" id="{170DF9EB-C08A-4E7A-A2AD-497FAE6EFD9B}"/>
              </a:ext>
            </a:extLst>
          </p:cNvPr>
          <p:cNvSpPr/>
          <p:nvPr/>
        </p:nvSpPr>
        <p:spPr>
          <a:xfrm>
            <a:off x="6348718" y="16569295"/>
            <a:ext cx="2689128" cy="857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39C0A416-9868-405C-A660-6B48196A4FF7}"/>
              </a:ext>
            </a:extLst>
          </p:cNvPr>
          <p:cNvGrpSpPr/>
          <p:nvPr/>
        </p:nvGrpSpPr>
        <p:grpSpPr>
          <a:xfrm>
            <a:off x="5677592" y="17348679"/>
            <a:ext cx="2589746" cy="647759"/>
            <a:chOff x="21483123" y="6219785"/>
            <a:chExt cx="3222211" cy="830998"/>
          </a:xfrm>
        </p:grpSpPr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5858BBF3-A672-4946-B4AA-C27459450044}"/>
                </a:ext>
              </a:extLst>
            </p:cNvPr>
            <p:cNvSpPr txBox="1"/>
            <p:nvPr/>
          </p:nvSpPr>
          <p:spPr>
            <a:xfrm>
              <a:off x="22115703" y="6219785"/>
              <a:ext cx="2589631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rgbClr val="202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Whole BindingDB</a:t>
              </a: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45494D25-49E1-48D3-B0AA-7BC58B1EACC3}"/>
                </a:ext>
              </a:extLst>
            </p:cNvPr>
            <p:cNvSpPr/>
            <p:nvPr/>
          </p:nvSpPr>
          <p:spPr>
            <a:xfrm>
              <a:off x="21483123" y="6296644"/>
              <a:ext cx="440857" cy="247772"/>
            </a:xfrm>
            <a:prstGeom prst="rect">
              <a:avLst/>
            </a:prstGeom>
            <a:solidFill>
              <a:srgbClr val="D6E5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1C119509-ABCF-4C6D-A4D2-E41ADE560C4A}"/>
                </a:ext>
              </a:extLst>
            </p:cNvPr>
            <p:cNvSpPr/>
            <p:nvPr/>
          </p:nvSpPr>
          <p:spPr>
            <a:xfrm>
              <a:off x="21483123" y="6721369"/>
              <a:ext cx="440857" cy="247772"/>
            </a:xfrm>
            <a:prstGeom prst="rect">
              <a:avLst/>
            </a:prstGeom>
            <a:solidFill>
              <a:srgbClr val="F9D0D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B929704A-970C-4FD3-8A90-989B1D0202DA}"/>
                </a:ext>
              </a:extLst>
            </p:cNvPr>
            <p:cNvSpPr txBox="1"/>
            <p:nvPr/>
          </p:nvSpPr>
          <p:spPr>
            <a:xfrm>
              <a:off x="22108850" y="6619896"/>
              <a:ext cx="2589631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rgbClr val="202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False Positives</a:t>
              </a:r>
            </a:p>
          </p:txBody>
        </p:sp>
      </p:grpSp>
      <p:sp>
        <p:nvSpPr>
          <p:cNvPr id="184" name="TextBox 183">
            <a:extLst>
              <a:ext uri="{FF2B5EF4-FFF2-40B4-BE49-F238E27FC236}">
                <a16:creationId xmlns:a16="http://schemas.microsoft.com/office/drawing/2014/main" id="{45B4C778-E141-4DF5-B09E-00545BFE86EC}"/>
              </a:ext>
            </a:extLst>
          </p:cNvPr>
          <p:cNvSpPr txBox="1"/>
          <p:nvPr/>
        </p:nvSpPr>
        <p:spPr>
          <a:xfrm>
            <a:off x="14953374" y="11574011"/>
            <a:ext cx="1143132" cy="459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DAO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095029D-1062-4037-90BD-A0CECD1EE9C5}"/>
              </a:ext>
            </a:extLst>
          </p:cNvPr>
          <p:cNvSpPr txBox="1"/>
          <p:nvPr/>
        </p:nvSpPr>
        <p:spPr>
          <a:xfrm>
            <a:off x="11116132" y="11575731"/>
            <a:ext cx="1428215" cy="459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AVPR1A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87CEABDD-D50F-4897-B37C-EE0050044744}"/>
              </a:ext>
            </a:extLst>
          </p:cNvPr>
          <p:cNvSpPr txBox="1"/>
          <p:nvPr/>
        </p:nvSpPr>
        <p:spPr>
          <a:xfrm>
            <a:off x="18340597" y="11566225"/>
            <a:ext cx="959280" cy="459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TOP1</a:t>
            </a:r>
          </a:p>
        </p:txBody>
      </p:sp>
      <p:sp>
        <p:nvSpPr>
          <p:cNvPr id="187" name="Rectangle: Rounded Corners 186">
            <a:extLst>
              <a:ext uri="{FF2B5EF4-FFF2-40B4-BE49-F238E27FC236}">
                <a16:creationId xmlns:a16="http://schemas.microsoft.com/office/drawing/2014/main" id="{7BF71878-780D-4703-8ED5-3B429FCE527C}"/>
              </a:ext>
            </a:extLst>
          </p:cNvPr>
          <p:cNvSpPr/>
          <p:nvPr/>
        </p:nvSpPr>
        <p:spPr>
          <a:xfrm>
            <a:off x="10211443" y="11427540"/>
            <a:ext cx="3237594" cy="5391544"/>
          </a:xfrm>
          <a:prstGeom prst="roundRect">
            <a:avLst/>
          </a:prstGeom>
          <a:noFill/>
          <a:ln w="38100">
            <a:solidFill>
              <a:srgbClr val="F9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8" name="Rectangle: Rounded Corners 187">
            <a:extLst>
              <a:ext uri="{FF2B5EF4-FFF2-40B4-BE49-F238E27FC236}">
                <a16:creationId xmlns:a16="http://schemas.microsoft.com/office/drawing/2014/main" id="{5D419A7B-9D23-43B4-A3AE-F4A9CB07A67B}"/>
              </a:ext>
            </a:extLst>
          </p:cNvPr>
          <p:cNvSpPr/>
          <p:nvPr/>
        </p:nvSpPr>
        <p:spPr>
          <a:xfrm>
            <a:off x="13657356" y="11426644"/>
            <a:ext cx="3335672" cy="5421180"/>
          </a:xfrm>
          <a:prstGeom prst="roundRect">
            <a:avLst/>
          </a:prstGeom>
          <a:noFill/>
          <a:ln w="38100">
            <a:solidFill>
              <a:srgbClr val="F9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236F0238-15AC-48E8-BDE7-90D82A351FBE}"/>
              </a:ext>
            </a:extLst>
          </p:cNvPr>
          <p:cNvSpPr txBox="1"/>
          <p:nvPr/>
        </p:nvSpPr>
        <p:spPr>
          <a:xfrm>
            <a:off x="11198750" y="15345289"/>
            <a:ext cx="1868613" cy="1207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73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273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73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2273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32</a:t>
            </a:r>
            <a:endParaRPr lang="en-US" sz="227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73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273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73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2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10</a:t>
            </a:r>
          </a:p>
          <a:p>
            <a:r>
              <a:rPr lang="el-GR" sz="2273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ρ</a:t>
            </a:r>
            <a:r>
              <a:rPr lang="en-US" sz="2273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el-GR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0.76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104DD23C-3722-4C96-ACF5-0D412FB117D3}"/>
              </a:ext>
            </a:extLst>
          </p:cNvPr>
          <p:cNvSpPr txBox="1"/>
          <p:nvPr/>
        </p:nvSpPr>
        <p:spPr>
          <a:xfrm>
            <a:off x="14707026" y="15345288"/>
            <a:ext cx="1868613" cy="1207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73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273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73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2273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9</a:t>
            </a:r>
            <a:endParaRPr lang="en-US" sz="227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73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273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73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2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</a:t>
            </a:r>
          </a:p>
          <a:p>
            <a:r>
              <a:rPr lang="el-GR" sz="2273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ρ</a:t>
            </a:r>
            <a:r>
              <a:rPr lang="en-US" sz="2273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el-GR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0.82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D63CF358-B807-4D04-89CE-334241CE33DE}"/>
              </a:ext>
            </a:extLst>
          </p:cNvPr>
          <p:cNvSpPr txBox="1"/>
          <p:nvPr/>
        </p:nvSpPr>
        <p:spPr>
          <a:xfrm>
            <a:off x="18281924" y="15335372"/>
            <a:ext cx="1868613" cy="1207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73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273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73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2273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3</a:t>
            </a:r>
            <a:endParaRPr lang="en-US" sz="227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73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273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73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2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</a:p>
          <a:p>
            <a:r>
              <a:rPr lang="el-GR" sz="2273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ρ</a:t>
            </a:r>
            <a:r>
              <a:rPr lang="en-US" sz="2273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el-GR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1.0</a:t>
            </a:r>
          </a:p>
        </p:txBody>
      </p:sp>
      <p:pic>
        <p:nvPicPr>
          <p:cNvPr id="181" name="Picture 180">
            <a:extLst>
              <a:ext uri="{FF2B5EF4-FFF2-40B4-BE49-F238E27FC236}">
                <a16:creationId xmlns:a16="http://schemas.microsoft.com/office/drawing/2014/main" id="{5F902BDB-7178-4DDB-A649-1C203A40FF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13608" y="12489173"/>
            <a:ext cx="2168166" cy="2379391"/>
          </a:xfrm>
          <a:prstGeom prst="rect">
            <a:avLst/>
          </a:prstGeom>
        </p:spPr>
      </p:pic>
      <p:pic>
        <p:nvPicPr>
          <p:cNvPr id="182" name="Picture 181">
            <a:extLst>
              <a:ext uri="{FF2B5EF4-FFF2-40B4-BE49-F238E27FC236}">
                <a16:creationId xmlns:a16="http://schemas.microsoft.com/office/drawing/2014/main" id="{D1FC9F41-4157-40BE-89D8-2AB5A89A68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73659" y="11970204"/>
            <a:ext cx="1566665" cy="3365168"/>
          </a:xfrm>
          <a:prstGeom prst="rect">
            <a:avLst/>
          </a:prstGeom>
        </p:spPr>
      </p:pic>
      <p:pic>
        <p:nvPicPr>
          <p:cNvPr id="183" name="Picture 182">
            <a:extLst>
              <a:ext uri="{FF2B5EF4-FFF2-40B4-BE49-F238E27FC236}">
                <a16:creationId xmlns:a16="http://schemas.microsoft.com/office/drawing/2014/main" id="{C7E4E6EA-9A60-4BA7-A232-ED6C7D9A11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5128" y="12295498"/>
            <a:ext cx="1692367" cy="3039874"/>
          </a:xfrm>
          <a:prstGeom prst="rect">
            <a:avLst/>
          </a:prstGeom>
        </p:spPr>
      </p:pic>
      <p:sp>
        <p:nvSpPr>
          <p:cNvPr id="193" name="Rectangle: Rounded Corners 192">
            <a:extLst>
              <a:ext uri="{FF2B5EF4-FFF2-40B4-BE49-F238E27FC236}">
                <a16:creationId xmlns:a16="http://schemas.microsoft.com/office/drawing/2014/main" id="{0A1BF369-D205-48A3-BE3F-6C02DEE8CF9E}"/>
              </a:ext>
            </a:extLst>
          </p:cNvPr>
          <p:cNvSpPr/>
          <p:nvPr/>
        </p:nvSpPr>
        <p:spPr>
          <a:xfrm>
            <a:off x="17170817" y="11437692"/>
            <a:ext cx="3237594" cy="5421180"/>
          </a:xfrm>
          <a:prstGeom prst="roundRect">
            <a:avLst/>
          </a:prstGeom>
          <a:noFill/>
          <a:ln w="38100">
            <a:solidFill>
              <a:srgbClr val="F9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B54965-0B61-4D59-89FC-DA748191C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669" y="831129"/>
            <a:ext cx="19690070" cy="979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83812C72-1C5A-47FE-9F6A-4A8D7C6C2569}"/>
              </a:ext>
            </a:extLst>
          </p:cNvPr>
          <p:cNvGrpSpPr/>
          <p:nvPr/>
        </p:nvGrpSpPr>
        <p:grpSpPr>
          <a:xfrm>
            <a:off x="467073" y="180853"/>
            <a:ext cx="21390085" cy="10558305"/>
            <a:chOff x="467073" y="180853"/>
            <a:chExt cx="21390085" cy="10558305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3B116BA-5C44-41A1-9577-DDFBC3A97D21}"/>
                </a:ext>
              </a:extLst>
            </p:cNvPr>
            <p:cNvSpPr txBox="1"/>
            <p:nvPr/>
          </p:nvSpPr>
          <p:spPr>
            <a:xfrm rot="10800000" flipV="1">
              <a:off x="467073" y="180853"/>
              <a:ext cx="1732641" cy="742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41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E19C870-F9A4-4218-A8CB-1A2AB59BF75D}"/>
                </a:ext>
              </a:extLst>
            </p:cNvPr>
            <p:cNvSpPr txBox="1"/>
            <p:nvPr/>
          </p:nvSpPr>
          <p:spPr>
            <a:xfrm rot="16200000">
              <a:off x="857562" y="5159706"/>
              <a:ext cx="746721" cy="4741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27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PDF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B4F1B19-5AB7-4517-AB18-C11EFD72CABE}"/>
                </a:ext>
              </a:extLst>
            </p:cNvPr>
            <p:cNvGrpSpPr/>
            <p:nvPr/>
          </p:nvGrpSpPr>
          <p:grpSpPr>
            <a:xfrm>
              <a:off x="4336259" y="8329848"/>
              <a:ext cx="2589746" cy="647759"/>
              <a:chOff x="21483123" y="6219785"/>
              <a:chExt cx="3222211" cy="830998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73A8CBC-AB5C-4914-990D-DE742CA2F993}"/>
                  </a:ext>
                </a:extLst>
              </p:cNvPr>
              <p:cNvSpPr txBox="1"/>
              <p:nvPr/>
            </p:nvSpPr>
            <p:spPr>
              <a:xfrm>
                <a:off x="22115703" y="6219785"/>
                <a:ext cx="2589631" cy="41458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solidFill>
                      <a:srgbClr val="20212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Whole BindingDB</a:t>
                </a: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C4EBC9F9-BB6E-4E6F-957A-7F9C8B4A479F}"/>
                  </a:ext>
                </a:extLst>
              </p:cNvPr>
              <p:cNvSpPr/>
              <p:nvPr/>
            </p:nvSpPr>
            <p:spPr>
              <a:xfrm>
                <a:off x="21483123" y="6296644"/>
                <a:ext cx="440857" cy="247772"/>
              </a:xfrm>
              <a:prstGeom prst="rect">
                <a:avLst/>
              </a:prstGeom>
              <a:solidFill>
                <a:srgbClr val="D6E5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7E943F50-9A96-49E8-9029-F8BB389E4233}"/>
                  </a:ext>
                </a:extLst>
              </p:cNvPr>
              <p:cNvSpPr/>
              <p:nvPr/>
            </p:nvSpPr>
            <p:spPr>
              <a:xfrm>
                <a:off x="21483123" y="6721369"/>
                <a:ext cx="440857" cy="247772"/>
              </a:xfrm>
              <a:prstGeom prst="rect">
                <a:avLst/>
              </a:prstGeom>
              <a:solidFill>
                <a:srgbClr val="F9D0D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3529302F-7E5F-40F2-ABAA-064C7220C455}"/>
                  </a:ext>
                </a:extLst>
              </p:cNvPr>
              <p:cNvSpPr txBox="1"/>
              <p:nvPr/>
            </p:nvSpPr>
            <p:spPr>
              <a:xfrm>
                <a:off x="22108850" y="6619896"/>
                <a:ext cx="2589631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solidFill>
                      <a:srgbClr val="20212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False Positives</a:t>
                </a: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4C134FA9-EAD9-4805-9B6E-A2D2ED4151AB}"/>
                </a:ext>
              </a:extLst>
            </p:cNvPr>
            <p:cNvGrpSpPr/>
            <p:nvPr/>
          </p:nvGrpSpPr>
          <p:grpSpPr>
            <a:xfrm>
              <a:off x="10262309" y="1061483"/>
              <a:ext cx="11594849" cy="5259359"/>
              <a:chOff x="9500091" y="950941"/>
              <a:chExt cx="11594849" cy="5259359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C54DFEE-D87A-43F0-8ED0-D6C7C6ABE1F4}"/>
                  </a:ext>
                </a:extLst>
              </p:cNvPr>
              <p:cNvSpPr txBox="1"/>
              <p:nvPr/>
            </p:nvSpPr>
            <p:spPr>
              <a:xfrm>
                <a:off x="17119065" y="1069262"/>
                <a:ext cx="3975875" cy="5278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Cystazosin</a:t>
                </a:r>
              </a:p>
            </p:txBody>
          </p: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8AC24AC9-DD88-48F1-809F-88AA6BED52FD}"/>
                  </a:ext>
                </a:extLst>
              </p:cNvPr>
              <p:cNvGrpSpPr/>
              <p:nvPr/>
            </p:nvGrpSpPr>
            <p:grpSpPr>
              <a:xfrm>
                <a:off x="9500091" y="950941"/>
                <a:ext cx="10077676" cy="5259359"/>
                <a:chOff x="9500091" y="950941"/>
                <a:chExt cx="10077676" cy="5259359"/>
              </a:xfrm>
            </p:grpSpPr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94879EF8-B46A-4B07-BFE0-55C9F5B67742}"/>
                    </a:ext>
                  </a:extLst>
                </p:cNvPr>
                <p:cNvSpPr txBox="1"/>
                <p:nvPr/>
              </p:nvSpPr>
              <p:spPr>
                <a:xfrm>
                  <a:off x="13308271" y="1100012"/>
                  <a:ext cx="3422388" cy="5278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sz="27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CHEMBL127587</a:t>
                  </a:r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95B8151B-A99E-44D2-9423-0C17B4D3F52F}"/>
                    </a:ext>
                  </a:extLst>
                </p:cNvPr>
                <p:cNvSpPr txBox="1"/>
                <p:nvPr/>
              </p:nvSpPr>
              <p:spPr>
                <a:xfrm>
                  <a:off x="9740836" y="1094270"/>
                  <a:ext cx="3975875" cy="5278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sz="27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CHEMBL2333416 </a:t>
                  </a:r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D7E81AEE-14E4-4BE8-BFA5-03DC627E33F2}"/>
                    </a:ext>
                  </a:extLst>
                </p:cNvPr>
                <p:cNvSpPr txBox="1"/>
                <p:nvPr/>
              </p:nvSpPr>
              <p:spPr>
                <a:xfrm>
                  <a:off x="10475189" y="4773535"/>
                  <a:ext cx="1868613" cy="12072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73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k</a:t>
                  </a:r>
                  <a:r>
                    <a:rPr lang="en-US" sz="2273" baseline="-250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</a:t>
                  </a:r>
                  <a:r>
                    <a:rPr lang="en-US" sz="2273" baseline="300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+ </a:t>
                  </a:r>
                  <a:r>
                    <a:rPr lang="en-US" sz="2273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 </a:t>
                  </a:r>
                  <a:r>
                    <a:rPr lang="en-US" sz="2274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20</a:t>
                  </a:r>
                </a:p>
                <a:p>
                  <a:r>
                    <a:rPr lang="en-US" sz="2273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k</a:t>
                  </a:r>
                  <a:r>
                    <a:rPr lang="en-US" sz="2273" baseline="-250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</a:t>
                  </a:r>
                  <a:r>
                    <a:rPr lang="en-US" sz="2273" baseline="300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- </a:t>
                  </a:r>
                  <a:r>
                    <a:rPr lang="en-US" sz="2274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 11</a:t>
                  </a:r>
                </a:p>
                <a:p>
                  <a:r>
                    <a:rPr lang="el-GR" sz="2273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ρ</a:t>
                  </a:r>
                  <a:r>
                    <a:rPr lang="en-US" sz="2273" baseline="-250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 </a:t>
                  </a:r>
                  <a:r>
                    <a:rPr lang="el-GR" sz="2400" dirty="0">
                      <a:solidFill>
                        <a:srgbClr val="202124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2274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 0.64</a:t>
                  </a:r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C4FFA2F2-3E47-42F9-9E6C-D74B4B87BF4D}"/>
                    </a:ext>
                  </a:extLst>
                </p:cNvPr>
                <p:cNvSpPr txBox="1"/>
                <p:nvPr/>
              </p:nvSpPr>
              <p:spPr>
                <a:xfrm>
                  <a:off x="14122351" y="4782519"/>
                  <a:ext cx="1868613" cy="12072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73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k</a:t>
                  </a:r>
                  <a:r>
                    <a:rPr lang="en-US" sz="2273" baseline="-250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</a:t>
                  </a:r>
                  <a:r>
                    <a:rPr lang="en-US" sz="2273" baseline="300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+ </a:t>
                  </a:r>
                  <a:r>
                    <a:rPr lang="en-US" sz="2273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 3</a:t>
                  </a:r>
                  <a:endParaRPr lang="en-US" sz="2274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sz="2273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k</a:t>
                  </a:r>
                  <a:r>
                    <a:rPr lang="en-US" sz="2273" baseline="-250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</a:t>
                  </a:r>
                  <a:r>
                    <a:rPr lang="en-US" sz="2273" baseline="300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- </a:t>
                  </a:r>
                  <a:r>
                    <a:rPr lang="en-US" sz="2274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 1</a:t>
                  </a:r>
                </a:p>
                <a:p>
                  <a:r>
                    <a:rPr lang="el-GR" sz="2273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ρ</a:t>
                  </a:r>
                  <a:r>
                    <a:rPr lang="en-US" sz="2273" baseline="-250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 </a:t>
                  </a:r>
                  <a:r>
                    <a:rPr lang="el-GR" sz="2400" dirty="0">
                      <a:solidFill>
                        <a:srgbClr val="202124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2274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 0.75</a:t>
                  </a:r>
                </a:p>
              </p:txBody>
            </p:sp>
            <p:pic>
              <p:nvPicPr>
                <p:cNvPr id="80" name="Picture 79">
                  <a:extLst>
                    <a:ext uri="{FF2B5EF4-FFF2-40B4-BE49-F238E27FC236}">
                      <a16:creationId xmlns:a16="http://schemas.microsoft.com/office/drawing/2014/main" id="{2C5847FE-6505-4936-A00B-DE2D929B2C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 rot="5400000">
                  <a:off x="16419745" y="2678594"/>
                  <a:ext cx="3078449" cy="1039095"/>
                </a:xfrm>
                <a:prstGeom prst="rect">
                  <a:avLst/>
                </a:prstGeom>
              </p:spPr>
            </p:pic>
            <p:pic>
              <p:nvPicPr>
                <p:cNvPr id="81" name="Picture 80">
                  <a:extLst>
                    <a:ext uri="{FF2B5EF4-FFF2-40B4-BE49-F238E27FC236}">
                      <a16:creationId xmlns:a16="http://schemas.microsoft.com/office/drawing/2014/main" id="{4604C89B-5BAB-43CE-8104-F381D25760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2999652" y="1894919"/>
                  <a:ext cx="2933700" cy="2343150"/>
                </a:xfrm>
                <a:prstGeom prst="rect">
                  <a:avLst/>
                </a:prstGeom>
              </p:spPr>
            </p:pic>
            <p:pic>
              <p:nvPicPr>
                <p:cNvPr id="86" name="Picture 85">
                  <a:extLst>
                    <a:ext uri="{FF2B5EF4-FFF2-40B4-BE49-F238E27FC236}">
                      <a16:creationId xmlns:a16="http://schemas.microsoft.com/office/drawing/2014/main" id="{68F5D72A-A893-442E-A8DF-5C392025C5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905972" y="1666319"/>
                  <a:ext cx="2324100" cy="2800350"/>
                </a:xfrm>
                <a:prstGeom prst="rect">
                  <a:avLst/>
                </a:prstGeom>
              </p:spPr>
            </p:pic>
            <p:sp>
              <p:nvSpPr>
                <p:cNvPr id="90" name="Rectangle: Rounded Corners 89">
                  <a:extLst>
                    <a:ext uri="{FF2B5EF4-FFF2-40B4-BE49-F238E27FC236}">
                      <a16:creationId xmlns:a16="http://schemas.microsoft.com/office/drawing/2014/main" id="{E2715EF4-0692-47DB-914F-1053E7C90B68}"/>
                    </a:ext>
                  </a:extLst>
                </p:cNvPr>
                <p:cNvSpPr/>
                <p:nvPr/>
              </p:nvSpPr>
              <p:spPr>
                <a:xfrm>
                  <a:off x="9500091" y="999625"/>
                  <a:ext cx="3237594" cy="5210675"/>
                </a:xfrm>
                <a:prstGeom prst="roundRect">
                  <a:avLst/>
                </a:prstGeom>
                <a:noFill/>
                <a:ln w="38100">
                  <a:solidFill>
                    <a:srgbClr val="92D6B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91" name="Rectangle: Rounded Corners 90">
                  <a:extLst>
                    <a:ext uri="{FF2B5EF4-FFF2-40B4-BE49-F238E27FC236}">
                      <a16:creationId xmlns:a16="http://schemas.microsoft.com/office/drawing/2014/main" id="{0700E220-3595-484B-9E16-A2EF0925DFA5}"/>
                    </a:ext>
                  </a:extLst>
                </p:cNvPr>
                <p:cNvSpPr/>
                <p:nvPr/>
              </p:nvSpPr>
              <p:spPr>
                <a:xfrm>
                  <a:off x="12963592" y="994522"/>
                  <a:ext cx="3237594" cy="5215778"/>
                </a:xfrm>
                <a:prstGeom prst="roundRect">
                  <a:avLst/>
                </a:prstGeom>
                <a:noFill/>
                <a:ln w="38100">
                  <a:solidFill>
                    <a:srgbClr val="92D6B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92" name="Rectangle: Rounded Corners 91">
                  <a:extLst>
                    <a:ext uri="{FF2B5EF4-FFF2-40B4-BE49-F238E27FC236}">
                      <a16:creationId xmlns:a16="http://schemas.microsoft.com/office/drawing/2014/main" id="{176E6B87-BFB6-4EA0-9DDA-380BB3FD0828}"/>
                    </a:ext>
                  </a:extLst>
                </p:cNvPr>
                <p:cNvSpPr/>
                <p:nvPr/>
              </p:nvSpPr>
              <p:spPr>
                <a:xfrm>
                  <a:off x="16340173" y="950941"/>
                  <a:ext cx="3237594" cy="5259359"/>
                </a:xfrm>
                <a:prstGeom prst="roundRect">
                  <a:avLst/>
                </a:prstGeom>
                <a:noFill/>
                <a:ln w="38100">
                  <a:solidFill>
                    <a:srgbClr val="92D6B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9E57FEA0-B111-4B71-87E4-4D2F69C8F3E2}"/>
                    </a:ext>
                  </a:extLst>
                </p:cNvPr>
                <p:cNvSpPr txBox="1"/>
                <p:nvPr/>
              </p:nvSpPr>
              <p:spPr>
                <a:xfrm>
                  <a:off x="17519706" y="4773535"/>
                  <a:ext cx="1868613" cy="12072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73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k</a:t>
                  </a:r>
                  <a:r>
                    <a:rPr lang="en-US" sz="2273" baseline="-250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</a:t>
                  </a:r>
                  <a:r>
                    <a:rPr lang="en-US" sz="2273" baseline="300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+ </a:t>
                  </a:r>
                  <a:r>
                    <a:rPr lang="en-US" sz="2273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 </a:t>
                  </a:r>
                  <a:r>
                    <a:rPr lang="en-US" sz="2274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  <a:p>
                  <a:r>
                    <a:rPr lang="en-US" sz="2273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k</a:t>
                  </a:r>
                  <a:r>
                    <a:rPr lang="en-US" sz="2273" baseline="-250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</a:t>
                  </a:r>
                  <a:r>
                    <a:rPr lang="en-US" sz="2273" baseline="300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- </a:t>
                  </a:r>
                  <a:r>
                    <a:rPr lang="en-US" sz="2274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 0</a:t>
                  </a:r>
                </a:p>
                <a:p>
                  <a:r>
                    <a:rPr lang="el-GR" sz="2273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ρ</a:t>
                  </a:r>
                  <a:r>
                    <a:rPr lang="en-US" sz="2273" baseline="-250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 </a:t>
                  </a:r>
                  <a:r>
                    <a:rPr lang="el-GR" sz="2400" dirty="0">
                      <a:solidFill>
                        <a:srgbClr val="202124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2274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 1.0</a:t>
                  </a:r>
                </a:p>
              </p:txBody>
            </p:sp>
          </p:grp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6B228B2-2614-4DD7-89E3-A519919B6744}"/>
                </a:ext>
              </a:extLst>
            </p:cNvPr>
            <p:cNvSpPr txBox="1"/>
            <p:nvPr/>
          </p:nvSpPr>
          <p:spPr>
            <a:xfrm>
              <a:off x="9943064" y="10279330"/>
              <a:ext cx="2824431" cy="45982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27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Ligand Degree Ratio</a:t>
              </a: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5410308B-A2C9-424C-BB73-C300B13763EE}"/>
                </a:ext>
              </a:extLst>
            </p:cNvPr>
            <p:cNvGrpSpPr/>
            <p:nvPr/>
          </p:nvGrpSpPr>
          <p:grpSpPr>
            <a:xfrm>
              <a:off x="3651392" y="1359539"/>
              <a:ext cx="6529249" cy="4461590"/>
              <a:chOff x="2086454" y="1074336"/>
              <a:chExt cx="6529249" cy="4461590"/>
            </a:xfrm>
          </p:grpSpPr>
          <p:pic>
            <p:nvPicPr>
              <p:cNvPr id="71" name="Picture 6">
                <a:extLst>
                  <a:ext uri="{FF2B5EF4-FFF2-40B4-BE49-F238E27FC236}">
                    <a16:creationId xmlns:a16="http://schemas.microsoft.com/office/drawing/2014/main" id="{62DACA0E-DF95-4FC5-A165-3DFFAD8FB8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86454" y="1074336"/>
                <a:ext cx="6529249" cy="44305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2A7D6BA-D647-48D0-A85B-A6BF32105D15}"/>
                  </a:ext>
                </a:extLst>
              </p:cNvPr>
              <p:cNvSpPr txBox="1"/>
              <p:nvPr/>
            </p:nvSpPr>
            <p:spPr>
              <a:xfrm>
                <a:off x="4666062" y="4960141"/>
                <a:ext cx="2036338" cy="57578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solidFill>
                      <a:srgbClr val="20212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Ligand degree ratio (</a:t>
                </a:r>
                <a:r>
                  <a:rPr lang="el-GR" sz="1500" dirty="0">
                    <a:solidFill>
                      <a:srgbClr val="20212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ρ</a:t>
                </a:r>
                <a:r>
                  <a:rPr lang="en-US" sz="1500" dirty="0">
                    <a:solidFill>
                      <a:srgbClr val="20212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ED405A2-99CC-401F-BE96-4D8CD23F047F}"/>
                  </a:ext>
                </a:extLst>
              </p:cNvPr>
              <p:cNvSpPr txBox="1"/>
              <p:nvPr/>
            </p:nvSpPr>
            <p:spPr>
              <a:xfrm rot="16200000">
                <a:off x="1162863" y="2786866"/>
                <a:ext cx="2193496" cy="3463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solidFill>
                      <a:srgbClr val="20212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DeepPurpose Prediction</a:t>
                </a:r>
                <a:endParaRPr lang="en-US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817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4896</TotalTime>
  <Words>166</Words>
  <Application>Microsoft Office PowerPoint</Application>
  <PresentationFormat>Custom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Slack-Lato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228</cp:revision>
  <dcterms:created xsi:type="dcterms:W3CDTF">2021-06-02T18:26:13Z</dcterms:created>
  <dcterms:modified xsi:type="dcterms:W3CDTF">2021-10-25T17:21:21Z</dcterms:modified>
</cp:coreProperties>
</file>