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6" r:id="rId1"/>
  </p:sldMasterIdLst>
  <p:notesMasterIdLst>
    <p:notesMasterId r:id="rId3"/>
  </p:notesMasterIdLst>
  <p:sldIdLst>
    <p:sldId id="256" r:id="rId2"/>
  </p:sldIdLst>
  <p:sldSz cx="21945600" cy="21945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2626"/>
    <a:srgbClr val="F9D1D1"/>
    <a:srgbClr val="F9D0D0"/>
    <a:srgbClr val="F7C7D2"/>
    <a:srgbClr val="D6E5F0"/>
    <a:srgbClr val="92D6B7"/>
    <a:srgbClr val="F7FCFA"/>
    <a:srgbClr val="F4B183"/>
    <a:srgbClr val="A9D1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82" autoAdjust="0"/>
    <p:restoredTop sz="97440" autoAdjust="0"/>
  </p:normalViewPr>
  <p:slideViewPr>
    <p:cSldViewPr snapToGrid="0">
      <p:cViewPr varScale="1">
        <p:scale>
          <a:sx n="50" d="100"/>
          <a:sy n="50" d="100"/>
        </p:scale>
        <p:origin x="321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4CEA9E-E5A5-49C8-A578-AF124664FEC0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A71502-D6A6-47C7-9780-4E13F6A9B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3439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83645" rtl="0" eaLnBrk="1" latinLnBrk="0" hangingPunct="1">
      <a:defRPr sz="1028" kern="1200">
        <a:solidFill>
          <a:schemeClr val="tx1"/>
        </a:solidFill>
        <a:latin typeface="+mn-lt"/>
        <a:ea typeface="+mn-ea"/>
        <a:cs typeface="+mn-cs"/>
      </a:defRPr>
    </a:lvl1pPr>
    <a:lvl2pPr marL="391823" algn="l" defTabSz="783645" rtl="0" eaLnBrk="1" latinLnBrk="0" hangingPunct="1">
      <a:defRPr sz="1028" kern="1200">
        <a:solidFill>
          <a:schemeClr val="tx1"/>
        </a:solidFill>
        <a:latin typeface="+mn-lt"/>
        <a:ea typeface="+mn-ea"/>
        <a:cs typeface="+mn-cs"/>
      </a:defRPr>
    </a:lvl2pPr>
    <a:lvl3pPr marL="783645" algn="l" defTabSz="783645" rtl="0" eaLnBrk="1" latinLnBrk="0" hangingPunct="1">
      <a:defRPr sz="1028" kern="1200">
        <a:solidFill>
          <a:schemeClr val="tx1"/>
        </a:solidFill>
        <a:latin typeface="+mn-lt"/>
        <a:ea typeface="+mn-ea"/>
        <a:cs typeface="+mn-cs"/>
      </a:defRPr>
    </a:lvl3pPr>
    <a:lvl4pPr marL="1175469" algn="l" defTabSz="783645" rtl="0" eaLnBrk="1" latinLnBrk="0" hangingPunct="1">
      <a:defRPr sz="1028" kern="1200">
        <a:solidFill>
          <a:schemeClr val="tx1"/>
        </a:solidFill>
        <a:latin typeface="+mn-lt"/>
        <a:ea typeface="+mn-ea"/>
        <a:cs typeface="+mn-cs"/>
      </a:defRPr>
    </a:lvl4pPr>
    <a:lvl5pPr marL="1567292" algn="l" defTabSz="783645" rtl="0" eaLnBrk="1" latinLnBrk="0" hangingPunct="1">
      <a:defRPr sz="1028" kern="1200">
        <a:solidFill>
          <a:schemeClr val="tx1"/>
        </a:solidFill>
        <a:latin typeface="+mn-lt"/>
        <a:ea typeface="+mn-ea"/>
        <a:cs typeface="+mn-cs"/>
      </a:defRPr>
    </a:lvl5pPr>
    <a:lvl6pPr marL="1959115" algn="l" defTabSz="783645" rtl="0" eaLnBrk="1" latinLnBrk="0" hangingPunct="1">
      <a:defRPr sz="1028" kern="1200">
        <a:solidFill>
          <a:schemeClr val="tx1"/>
        </a:solidFill>
        <a:latin typeface="+mn-lt"/>
        <a:ea typeface="+mn-ea"/>
        <a:cs typeface="+mn-cs"/>
      </a:defRPr>
    </a:lvl6pPr>
    <a:lvl7pPr marL="2350937" algn="l" defTabSz="783645" rtl="0" eaLnBrk="1" latinLnBrk="0" hangingPunct="1">
      <a:defRPr sz="1028" kern="1200">
        <a:solidFill>
          <a:schemeClr val="tx1"/>
        </a:solidFill>
        <a:latin typeface="+mn-lt"/>
        <a:ea typeface="+mn-ea"/>
        <a:cs typeface="+mn-cs"/>
      </a:defRPr>
    </a:lvl7pPr>
    <a:lvl8pPr marL="2742760" algn="l" defTabSz="783645" rtl="0" eaLnBrk="1" latinLnBrk="0" hangingPunct="1">
      <a:defRPr sz="1028" kern="1200">
        <a:solidFill>
          <a:schemeClr val="tx1"/>
        </a:solidFill>
        <a:latin typeface="+mn-lt"/>
        <a:ea typeface="+mn-ea"/>
        <a:cs typeface="+mn-cs"/>
      </a:defRPr>
    </a:lvl8pPr>
    <a:lvl9pPr marL="3134584" algn="l" defTabSz="783645" rtl="0" eaLnBrk="1" latinLnBrk="0" hangingPunct="1">
      <a:defRPr sz="102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Number of false positives per degree – not for the full range – distribution of the false positives per degree </a:t>
            </a:r>
          </a:p>
          <a:p>
            <a:pPr marL="228600" indent="-228600" algn="l">
              <a:buAutoNum type="arabicPeriod" startAt="2"/>
            </a:pPr>
            <a:r>
              <a:rPr lang="en-US" b="0" i="0" dirty="0">
                <a:solidFill>
                  <a:srgbClr val="D1D2D3"/>
                </a:solidFill>
                <a:effectLst/>
                <a:latin typeface="Slack-Lato"/>
              </a:rPr>
              <a:t>Phendioxan </a:t>
            </a:r>
            <a:r>
              <a:rPr lang="en-US" dirty="0"/>
              <a:t> -&gt;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2-(2,6-Dimethoxyphenoxy)-N-[[(2S,3S)-3-phenyl-2,3-dihydro-1,4-benzodioxin-2-yl]methyl]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ethanamine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  </a:t>
            </a:r>
            <a:r>
              <a:rPr lang="en-US" b="0" i="0" dirty="0">
                <a:solidFill>
                  <a:srgbClr val="D1D2D3"/>
                </a:solidFill>
                <a:effectLst/>
                <a:latin typeface="Slack-Lato"/>
              </a:rPr>
              <a:t>IQNP -&gt;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(E)-(R)-2-Hydroxy-5-iodo-2-phenyl-pent-4-enoic acid (R)-(1-aza-bicyclo[2.2.2]oct-3-yl) ester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A71502-D6A6-47C7-9780-4E13F6A9BF1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3438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5920" y="3591562"/>
            <a:ext cx="18653760" cy="7640320"/>
          </a:xfrm>
        </p:spPr>
        <p:txBody>
          <a:bodyPr anchor="b"/>
          <a:lstStyle>
            <a:lvl1pPr algn="ctr">
              <a:defRPr sz="1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11526522"/>
            <a:ext cx="16459200" cy="5298438"/>
          </a:xfrm>
        </p:spPr>
        <p:txBody>
          <a:bodyPr/>
          <a:lstStyle>
            <a:lvl1pPr marL="0" indent="0" algn="ctr">
              <a:buNone/>
              <a:defRPr sz="5760"/>
            </a:lvl1pPr>
            <a:lvl2pPr marL="1097280" indent="0" algn="ctr">
              <a:buNone/>
              <a:defRPr sz="4800"/>
            </a:lvl2pPr>
            <a:lvl3pPr marL="2194560" indent="0" algn="ctr">
              <a:buNone/>
              <a:defRPr sz="4320"/>
            </a:lvl3pPr>
            <a:lvl4pPr marL="3291840" indent="0" algn="ctr">
              <a:buNone/>
              <a:defRPr sz="3840"/>
            </a:lvl4pPr>
            <a:lvl5pPr marL="4389120" indent="0" algn="ctr">
              <a:buNone/>
              <a:defRPr sz="3840"/>
            </a:lvl5pPr>
            <a:lvl6pPr marL="5486400" indent="0" algn="ctr">
              <a:buNone/>
              <a:defRPr sz="3840"/>
            </a:lvl6pPr>
            <a:lvl7pPr marL="6583680" indent="0" algn="ctr">
              <a:buNone/>
              <a:defRPr sz="3840"/>
            </a:lvl7pPr>
            <a:lvl8pPr marL="7680960" indent="0" algn="ctr">
              <a:buNone/>
              <a:defRPr sz="3840"/>
            </a:lvl8pPr>
            <a:lvl9pPr marL="8778240" indent="0" algn="ctr">
              <a:buNone/>
              <a:defRPr sz="38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105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507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704821" y="1168400"/>
            <a:ext cx="4732020" cy="1859788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08761" y="1168400"/>
            <a:ext cx="13921740" cy="1859788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604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027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7331" y="5471167"/>
            <a:ext cx="18928080" cy="9128758"/>
          </a:xfrm>
        </p:spPr>
        <p:txBody>
          <a:bodyPr anchor="b"/>
          <a:lstStyle>
            <a:lvl1pPr>
              <a:defRPr sz="1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97331" y="14686287"/>
            <a:ext cx="18928080" cy="4800598"/>
          </a:xfrm>
        </p:spPr>
        <p:txBody>
          <a:bodyPr/>
          <a:lstStyle>
            <a:lvl1pPr marL="0" indent="0">
              <a:buNone/>
              <a:defRPr sz="5760">
                <a:solidFill>
                  <a:schemeClr val="tx1"/>
                </a:solidFill>
              </a:defRPr>
            </a:lvl1pPr>
            <a:lvl2pPr marL="109728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2pPr>
            <a:lvl3pPr marL="2194560" indent="0">
              <a:buNone/>
              <a:defRPr sz="4320">
                <a:solidFill>
                  <a:schemeClr val="tx1">
                    <a:tint val="75000"/>
                  </a:schemeClr>
                </a:solidFill>
              </a:defRPr>
            </a:lvl3pPr>
            <a:lvl4pPr marL="329184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4pPr>
            <a:lvl5pPr marL="438912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5pPr>
            <a:lvl6pPr marL="548640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6pPr>
            <a:lvl7pPr marL="658368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7pPr>
            <a:lvl8pPr marL="768096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8pPr>
            <a:lvl9pPr marL="877824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876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8760" y="5842000"/>
            <a:ext cx="9326880" cy="139242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09960" y="5842000"/>
            <a:ext cx="9326880" cy="139242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824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618" y="1168405"/>
            <a:ext cx="18928080" cy="42418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1621" y="5379722"/>
            <a:ext cx="9284016" cy="2636518"/>
          </a:xfrm>
        </p:spPr>
        <p:txBody>
          <a:bodyPr anchor="b"/>
          <a:lstStyle>
            <a:lvl1pPr marL="0" indent="0">
              <a:buNone/>
              <a:defRPr sz="5760" b="1"/>
            </a:lvl1pPr>
            <a:lvl2pPr marL="1097280" indent="0">
              <a:buNone/>
              <a:defRPr sz="4800" b="1"/>
            </a:lvl2pPr>
            <a:lvl3pPr marL="2194560" indent="0">
              <a:buNone/>
              <a:defRPr sz="4320" b="1"/>
            </a:lvl3pPr>
            <a:lvl4pPr marL="3291840" indent="0">
              <a:buNone/>
              <a:defRPr sz="3840" b="1"/>
            </a:lvl4pPr>
            <a:lvl5pPr marL="4389120" indent="0">
              <a:buNone/>
              <a:defRPr sz="3840" b="1"/>
            </a:lvl5pPr>
            <a:lvl6pPr marL="5486400" indent="0">
              <a:buNone/>
              <a:defRPr sz="3840" b="1"/>
            </a:lvl6pPr>
            <a:lvl7pPr marL="6583680" indent="0">
              <a:buNone/>
              <a:defRPr sz="3840" b="1"/>
            </a:lvl7pPr>
            <a:lvl8pPr marL="7680960" indent="0">
              <a:buNone/>
              <a:defRPr sz="3840" b="1"/>
            </a:lvl8pPr>
            <a:lvl9pPr marL="8778240" indent="0">
              <a:buNone/>
              <a:defRPr sz="38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1621" y="8016240"/>
            <a:ext cx="9284016" cy="117906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109961" y="5379722"/>
            <a:ext cx="9329738" cy="2636518"/>
          </a:xfrm>
        </p:spPr>
        <p:txBody>
          <a:bodyPr anchor="b"/>
          <a:lstStyle>
            <a:lvl1pPr marL="0" indent="0">
              <a:buNone/>
              <a:defRPr sz="5760" b="1"/>
            </a:lvl1pPr>
            <a:lvl2pPr marL="1097280" indent="0">
              <a:buNone/>
              <a:defRPr sz="4800" b="1"/>
            </a:lvl2pPr>
            <a:lvl3pPr marL="2194560" indent="0">
              <a:buNone/>
              <a:defRPr sz="4320" b="1"/>
            </a:lvl3pPr>
            <a:lvl4pPr marL="3291840" indent="0">
              <a:buNone/>
              <a:defRPr sz="3840" b="1"/>
            </a:lvl4pPr>
            <a:lvl5pPr marL="4389120" indent="0">
              <a:buNone/>
              <a:defRPr sz="3840" b="1"/>
            </a:lvl5pPr>
            <a:lvl6pPr marL="5486400" indent="0">
              <a:buNone/>
              <a:defRPr sz="3840" b="1"/>
            </a:lvl6pPr>
            <a:lvl7pPr marL="6583680" indent="0">
              <a:buNone/>
              <a:defRPr sz="3840" b="1"/>
            </a:lvl7pPr>
            <a:lvl8pPr marL="7680960" indent="0">
              <a:buNone/>
              <a:defRPr sz="3840" b="1"/>
            </a:lvl8pPr>
            <a:lvl9pPr marL="8778240" indent="0">
              <a:buNone/>
              <a:defRPr sz="38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109961" y="8016240"/>
            <a:ext cx="9329738" cy="117906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984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076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732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619" y="1463040"/>
            <a:ext cx="7078027" cy="5120640"/>
          </a:xfrm>
        </p:spPr>
        <p:txBody>
          <a:bodyPr anchor="b"/>
          <a:lstStyle>
            <a:lvl1pPr>
              <a:defRPr sz="76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29738" y="3159765"/>
            <a:ext cx="11109960" cy="15595600"/>
          </a:xfrm>
        </p:spPr>
        <p:txBody>
          <a:bodyPr/>
          <a:lstStyle>
            <a:lvl1pPr>
              <a:defRPr sz="7680"/>
            </a:lvl1pPr>
            <a:lvl2pPr>
              <a:defRPr sz="6720"/>
            </a:lvl2pPr>
            <a:lvl3pPr>
              <a:defRPr sz="576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1619" y="6583680"/>
            <a:ext cx="7078027" cy="12197082"/>
          </a:xfrm>
        </p:spPr>
        <p:txBody>
          <a:bodyPr/>
          <a:lstStyle>
            <a:lvl1pPr marL="0" indent="0">
              <a:buNone/>
              <a:defRPr sz="3840"/>
            </a:lvl1pPr>
            <a:lvl2pPr marL="1097280" indent="0">
              <a:buNone/>
              <a:defRPr sz="3360"/>
            </a:lvl2pPr>
            <a:lvl3pPr marL="2194560" indent="0">
              <a:buNone/>
              <a:defRPr sz="2880"/>
            </a:lvl3pPr>
            <a:lvl4pPr marL="3291840" indent="0">
              <a:buNone/>
              <a:defRPr sz="2400"/>
            </a:lvl4pPr>
            <a:lvl5pPr marL="4389120" indent="0">
              <a:buNone/>
              <a:defRPr sz="2400"/>
            </a:lvl5pPr>
            <a:lvl6pPr marL="5486400" indent="0">
              <a:buNone/>
              <a:defRPr sz="2400"/>
            </a:lvl6pPr>
            <a:lvl7pPr marL="6583680" indent="0">
              <a:buNone/>
              <a:defRPr sz="2400"/>
            </a:lvl7pPr>
            <a:lvl8pPr marL="7680960" indent="0">
              <a:buNone/>
              <a:defRPr sz="2400"/>
            </a:lvl8pPr>
            <a:lvl9pPr marL="8778240" indent="0">
              <a:buNone/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522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619" y="1463040"/>
            <a:ext cx="7078027" cy="5120640"/>
          </a:xfrm>
        </p:spPr>
        <p:txBody>
          <a:bodyPr anchor="b"/>
          <a:lstStyle>
            <a:lvl1pPr>
              <a:defRPr sz="76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329738" y="3159765"/>
            <a:ext cx="11109960" cy="15595600"/>
          </a:xfrm>
        </p:spPr>
        <p:txBody>
          <a:bodyPr anchor="t"/>
          <a:lstStyle>
            <a:lvl1pPr marL="0" indent="0">
              <a:buNone/>
              <a:defRPr sz="7680"/>
            </a:lvl1pPr>
            <a:lvl2pPr marL="1097280" indent="0">
              <a:buNone/>
              <a:defRPr sz="6720"/>
            </a:lvl2pPr>
            <a:lvl3pPr marL="2194560" indent="0">
              <a:buNone/>
              <a:defRPr sz="5760"/>
            </a:lvl3pPr>
            <a:lvl4pPr marL="3291840" indent="0">
              <a:buNone/>
              <a:defRPr sz="4800"/>
            </a:lvl4pPr>
            <a:lvl5pPr marL="4389120" indent="0">
              <a:buNone/>
              <a:defRPr sz="4800"/>
            </a:lvl5pPr>
            <a:lvl6pPr marL="5486400" indent="0">
              <a:buNone/>
              <a:defRPr sz="4800"/>
            </a:lvl6pPr>
            <a:lvl7pPr marL="6583680" indent="0">
              <a:buNone/>
              <a:defRPr sz="4800"/>
            </a:lvl7pPr>
            <a:lvl8pPr marL="7680960" indent="0">
              <a:buNone/>
              <a:defRPr sz="4800"/>
            </a:lvl8pPr>
            <a:lvl9pPr marL="8778240" indent="0">
              <a:buNone/>
              <a:defRPr sz="48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1619" y="6583680"/>
            <a:ext cx="7078027" cy="12197082"/>
          </a:xfrm>
        </p:spPr>
        <p:txBody>
          <a:bodyPr/>
          <a:lstStyle>
            <a:lvl1pPr marL="0" indent="0">
              <a:buNone/>
              <a:defRPr sz="3840"/>
            </a:lvl1pPr>
            <a:lvl2pPr marL="1097280" indent="0">
              <a:buNone/>
              <a:defRPr sz="3360"/>
            </a:lvl2pPr>
            <a:lvl3pPr marL="2194560" indent="0">
              <a:buNone/>
              <a:defRPr sz="2880"/>
            </a:lvl3pPr>
            <a:lvl4pPr marL="3291840" indent="0">
              <a:buNone/>
              <a:defRPr sz="2400"/>
            </a:lvl4pPr>
            <a:lvl5pPr marL="4389120" indent="0">
              <a:buNone/>
              <a:defRPr sz="2400"/>
            </a:lvl5pPr>
            <a:lvl6pPr marL="5486400" indent="0">
              <a:buNone/>
              <a:defRPr sz="2400"/>
            </a:lvl6pPr>
            <a:lvl7pPr marL="6583680" indent="0">
              <a:buNone/>
              <a:defRPr sz="2400"/>
            </a:lvl7pPr>
            <a:lvl8pPr marL="7680960" indent="0">
              <a:buNone/>
              <a:defRPr sz="2400"/>
            </a:lvl8pPr>
            <a:lvl9pPr marL="8778240" indent="0">
              <a:buNone/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606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08760" y="1168405"/>
            <a:ext cx="18928080" cy="42418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08760" y="5842000"/>
            <a:ext cx="18928080" cy="139242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08760" y="20340325"/>
            <a:ext cx="493776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05AF01-4F0E-4718-A4C1-DFCBB47EE5F2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69480" y="20340325"/>
            <a:ext cx="740664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499080" y="20340325"/>
            <a:ext cx="493776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505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7" r:id="rId1"/>
    <p:sldLayoutId id="2147483938" r:id="rId2"/>
    <p:sldLayoutId id="2147483939" r:id="rId3"/>
    <p:sldLayoutId id="2147483940" r:id="rId4"/>
    <p:sldLayoutId id="2147483941" r:id="rId5"/>
    <p:sldLayoutId id="2147483942" r:id="rId6"/>
    <p:sldLayoutId id="2147483943" r:id="rId7"/>
    <p:sldLayoutId id="2147483944" r:id="rId8"/>
    <p:sldLayoutId id="2147483945" r:id="rId9"/>
    <p:sldLayoutId id="2147483946" r:id="rId10"/>
    <p:sldLayoutId id="2147483947" r:id="rId11"/>
  </p:sldLayoutIdLst>
  <p:txStyles>
    <p:titleStyle>
      <a:lvl1pPr algn="l" defTabSz="2194560" rtl="0" eaLnBrk="1" latinLnBrk="0" hangingPunct="1">
        <a:lnSpc>
          <a:spcPct val="90000"/>
        </a:lnSpc>
        <a:spcBef>
          <a:spcPct val="0"/>
        </a:spcBef>
        <a:buNone/>
        <a:defRPr sz="105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48640" indent="-548640" algn="l" defTabSz="219456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6720" kern="1200">
          <a:solidFill>
            <a:schemeClr val="tx1"/>
          </a:solidFill>
          <a:latin typeface="+mn-lt"/>
          <a:ea typeface="+mn-ea"/>
          <a:cs typeface="+mn-cs"/>
        </a:defRPr>
      </a:lvl1pPr>
      <a:lvl2pPr marL="164592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384048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4pPr>
      <a:lvl5pPr marL="493776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5pPr>
      <a:lvl6pPr marL="603504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6pPr>
      <a:lvl7pPr marL="713232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7pPr>
      <a:lvl8pPr marL="822960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8pPr>
      <a:lvl9pPr marL="932688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1pPr>
      <a:lvl2pPr marL="109728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2pPr>
      <a:lvl3pPr marL="219456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3pPr>
      <a:lvl4pPr marL="329184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4pPr>
      <a:lvl5pPr marL="438912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5pPr>
      <a:lvl6pPr marL="548640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6pPr>
      <a:lvl7pPr marL="658368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7pPr>
      <a:lvl8pPr marL="768096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8pPr>
      <a:lvl9pPr marL="877824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TextBox 246">
            <a:extLst>
              <a:ext uri="{FF2B5EF4-FFF2-40B4-BE49-F238E27FC236}">
                <a16:creationId xmlns:a16="http://schemas.microsoft.com/office/drawing/2014/main" id="{B64DB6BF-E323-4F32-8CF1-F753DF40B964}"/>
              </a:ext>
            </a:extLst>
          </p:cNvPr>
          <p:cNvSpPr txBox="1"/>
          <p:nvPr/>
        </p:nvSpPr>
        <p:spPr>
          <a:xfrm>
            <a:off x="-2144111" y="-9701888"/>
            <a:ext cx="659070" cy="714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41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9B8BF057-ABA4-42B2-95D2-3787713FF68A}"/>
              </a:ext>
            </a:extLst>
          </p:cNvPr>
          <p:cNvSpPr txBox="1"/>
          <p:nvPr/>
        </p:nvSpPr>
        <p:spPr>
          <a:xfrm>
            <a:off x="857251" y="10490977"/>
            <a:ext cx="706275" cy="7422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41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ABA8ECE-C61E-475C-9C9A-792866AA51D6}"/>
              </a:ext>
            </a:extLst>
          </p:cNvPr>
          <p:cNvSpPr txBox="1"/>
          <p:nvPr/>
        </p:nvSpPr>
        <p:spPr>
          <a:xfrm rot="10800000" flipV="1">
            <a:off x="857251" y="228601"/>
            <a:ext cx="1732641" cy="7422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41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65D68BB-FAAF-4B24-AD96-68D9C2855D2A}"/>
              </a:ext>
            </a:extLst>
          </p:cNvPr>
          <p:cNvSpPr/>
          <p:nvPr/>
        </p:nvSpPr>
        <p:spPr>
          <a:xfrm>
            <a:off x="18197699" y="868121"/>
            <a:ext cx="2132391" cy="8412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B9F6036-6A3B-468F-8770-ACFCFD3162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0388" y="762015"/>
            <a:ext cx="19658645" cy="9874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28CF2283-7CCB-4E4C-B132-DC0378286DD7}"/>
              </a:ext>
            </a:extLst>
          </p:cNvPr>
          <p:cNvSpPr txBox="1"/>
          <p:nvPr/>
        </p:nvSpPr>
        <p:spPr>
          <a:xfrm>
            <a:off x="13308271" y="1100012"/>
            <a:ext cx="3422388" cy="5278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CHEMBL127587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0411998-6C10-425F-9DBD-7EC8130A5AB4}"/>
              </a:ext>
            </a:extLst>
          </p:cNvPr>
          <p:cNvSpPr txBox="1"/>
          <p:nvPr/>
        </p:nvSpPr>
        <p:spPr>
          <a:xfrm>
            <a:off x="10475189" y="4773535"/>
            <a:ext cx="1868613" cy="12072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73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lang="en-US" sz="2273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273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+ </a:t>
            </a:r>
            <a:r>
              <a:rPr lang="en-US" sz="2273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274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</a:p>
          <a:p>
            <a:r>
              <a:rPr lang="en-US" sz="2273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lang="en-US" sz="2273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273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en-US" sz="2274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11</a:t>
            </a:r>
          </a:p>
          <a:p>
            <a:r>
              <a:rPr lang="el-GR" sz="2273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ρ</a:t>
            </a:r>
            <a:r>
              <a:rPr lang="en-US" sz="2273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 </a:t>
            </a:r>
            <a:r>
              <a:rPr lang="el-GR" sz="2400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74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0.64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F5DF5B92-4698-44BC-A3E1-318419CBDCF4}"/>
              </a:ext>
            </a:extLst>
          </p:cNvPr>
          <p:cNvSpPr txBox="1"/>
          <p:nvPr/>
        </p:nvSpPr>
        <p:spPr>
          <a:xfrm>
            <a:off x="9740836" y="1094270"/>
            <a:ext cx="3975875" cy="5278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CHEMBL2333416 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DBAA4C4A-D8D3-4C24-A2CE-2519A3C8179C}"/>
              </a:ext>
            </a:extLst>
          </p:cNvPr>
          <p:cNvSpPr txBox="1"/>
          <p:nvPr/>
        </p:nvSpPr>
        <p:spPr>
          <a:xfrm rot="16200000">
            <a:off x="904232" y="5142629"/>
            <a:ext cx="746721" cy="47411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2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PDF</a:t>
            </a:r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79B6C0FE-47ED-481A-9CB5-09B68975D018}"/>
              </a:ext>
            </a:extLst>
          </p:cNvPr>
          <p:cNvSpPr/>
          <p:nvPr/>
        </p:nvSpPr>
        <p:spPr>
          <a:xfrm>
            <a:off x="9500091" y="999625"/>
            <a:ext cx="3237594" cy="5210675"/>
          </a:xfrm>
          <a:prstGeom prst="roundRect">
            <a:avLst/>
          </a:prstGeom>
          <a:noFill/>
          <a:ln w="38100">
            <a:solidFill>
              <a:srgbClr val="92D6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Rectangle: Rounded Corners 90">
            <a:extLst>
              <a:ext uri="{FF2B5EF4-FFF2-40B4-BE49-F238E27FC236}">
                <a16:creationId xmlns:a16="http://schemas.microsoft.com/office/drawing/2014/main" id="{CDBC4112-14A3-48F0-B767-B8A46E8791AF}"/>
              </a:ext>
            </a:extLst>
          </p:cNvPr>
          <p:cNvSpPr/>
          <p:nvPr/>
        </p:nvSpPr>
        <p:spPr>
          <a:xfrm>
            <a:off x="12963592" y="994522"/>
            <a:ext cx="3237594" cy="5215778"/>
          </a:xfrm>
          <a:prstGeom prst="roundRect">
            <a:avLst/>
          </a:prstGeom>
          <a:noFill/>
          <a:ln w="38100">
            <a:solidFill>
              <a:srgbClr val="92D6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2" name="Rectangle: Rounded Corners 91">
            <a:extLst>
              <a:ext uri="{FF2B5EF4-FFF2-40B4-BE49-F238E27FC236}">
                <a16:creationId xmlns:a16="http://schemas.microsoft.com/office/drawing/2014/main" id="{1BA8B082-176C-4490-BF06-E0C2BE74D262}"/>
              </a:ext>
            </a:extLst>
          </p:cNvPr>
          <p:cNvSpPr/>
          <p:nvPr/>
        </p:nvSpPr>
        <p:spPr>
          <a:xfrm>
            <a:off x="16340173" y="950941"/>
            <a:ext cx="3237594" cy="5259359"/>
          </a:xfrm>
          <a:prstGeom prst="roundRect">
            <a:avLst/>
          </a:prstGeom>
          <a:noFill/>
          <a:ln w="38100">
            <a:solidFill>
              <a:srgbClr val="92D6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C5DC2D4A-7DB9-4E40-8ABF-5BF711DA4221}"/>
              </a:ext>
            </a:extLst>
          </p:cNvPr>
          <p:cNvGrpSpPr/>
          <p:nvPr/>
        </p:nvGrpSpPr>
        <p:grpSpPr>
          <a:xfrm>
            <a:off x="4566520" y="7526159"/>
            <a:ext cx="2589746" cy="647759"/>
            <a:chOff x="21483123" y="6219785"/>
            <a:chExt cx="3222211" cy="830998"/>
          </a:xfrm>
        </p:grpSpPr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2B45188B-9D2B-4A15-AF8E-152926F28177}"/>
                </a:ext>
              </a:extLst>
            </p:cNvPr>
            <p:cNvSpPr txBox="1"/>
            <p:nvPr/>
          </p:nvSpPr>
          <p:spPr>
            <a:xfrm>
              <a:off x="22115703" y="6219785"/>
              <a:ext cx="2589631" cy="41458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500" dirty="0">
                  <a:solidFill>
                    <a:srgbClr val="20212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Whole BindingDB</a:t>
              </a:r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F01FB7B8-812E-4D26-9A57-A74169896270}"/>
                </a:ext>
              </a:extLst>
            </p:cNvPr>
            <p:cNvSpPr/>
            <p:nvPr/>
          </p:nvSpPr>
          <p:spPr>
            <a:xfrm>
              <a:off x="21483123" y="6296644"/>
              <a:ext cx="440857" cy="247772"/>
            </a:xfrm>
            <a:prstGeom prst="rect">
              <a:avLst/>
            </a:prstGeom>
            <a:solidFill>
              <a:srgbClr val="D6E5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2986B5FA-E371-4ADE-9174-8705BA7AB9C9}"/>
                </a:ext>
              </a:extLst>
            </p:cNvPr>
            <p:cNvSpPr/>
            <p:nvPr/>
          </p:nvSpPr>
          <p:spPr>
            <a:xfrm>
              <a:off x="21483123" y="6721369"/>
              <a:ext cx="440857" cy="247772"/>
            </a:xfrm>
            <a:prstGeom prst="rect">
              <a:avLst/>
            </a:prstGeom>
            <a:solidFill>
              <a:srgbClr val="F9D0D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89D50EDF-6776-4944-843B-9842F4C964F0}"/>
                </a:ext>
              </a:extLst>
            </p:cNvPr>
            <p:cNvSpPr txBox="1"/>
            <p:nvPr/>
          </p:nvSpPr>
          <p:spPr>
            <a:xfrm>
              <a:off x="22108850" y="6619896"/>
              <a:ext cx="2589631" cy="43088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500" dirty="0">
                  <a:solidFill>
                    <a:srgbClr val="20212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False Positives</a:t>
              </a:r>
            </a:p>
          </p:txBody>
        </p:sp>
      </p:grpSp>
      <p:sp>
        <p:nvSpPr>
          <p:cNvPr id="94" name="TextBox 93">
            <a:extLst>
              <a:ext uri="{FF2B5EF4-FFF2-40B4-BE49-F238E27FC236}">
                <a16:creationId xmlns:a16="http://schemas.microsoft.com/office/drawing/2014/main" id="{2E9FF65B-2BC5-4704-8F47-8A723FBC5FFE}"/>
              </a:ext>
            </a:extLst>
          </p:cNvPr>
          <p:cNvSpPr txBox="1"/>
          <p:nvPr/>
        </p:nvSpPr>
        <p:spPr>
          <a:xfrm>
            <a:off x="14122351" y="4782519"/>
            <a:ext cx="1868613" cy="12072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73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lang="en-US" sz="2273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273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+ </a:t>
            </a:r>
            <a:r>
              <a:rPr lang="en-US" sz="2273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3</a:t>
            </a:r>
            <a:endParaRPr lang="en-US" sz="2274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73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lang="en-US" sz="2273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273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en-US" sz="2274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1</a:t>
            </a:r>
          </a:p>
          <a:p>
            <a:r>
              <a:rPr lang="el-GR" sz="2273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ρ</a:t>
            </a:r>
            <a:r>
              <a:rPr lang="en-US" sz="2273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 </a:t>
            </a:r>
            <a:r>
              <a:rPr lang="el-GR" sz="2400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74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0.75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4A5FAD78-FD91-43AD-A1CA-DD71484515E2}"/>
              </a:ext>
            </a:extLst>
          </p:cNvPr>
          <p:cNvSpPr txBox="1"/>
          <p:nvPr/>
        </p:nvSpPr>
        <p:spPr>
          <a:xfrm>
            <a:off x="17519706" y="4773535"/>
            <a:ext cx="1868613" cy="12072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73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lang="en-US" sz="2273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273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+ </a:t>
            </a:r>
            <a:r>
              <a:rPr lang="en-US" sz="2273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274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r>
              <a:rPr lang="en-US" sz="2273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lang="en-US" sz="2273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273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en-US" sz="2274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0</a:t>
            </a:r>
          </a:p>
          <a:p>
            <a:r>
              <a:rPr lang="el-GR" sz="2273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ρ</a:t>
            </a:r>
            <a:r>
              <a:rPr lang="en-US" sz="2273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 </a:t>
            </a:r>
            <a:r>
              <a:rPr lang="el-GR" sz="2400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74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1.0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DE7E4B8A-2605-47AB-A96F-930EDAC8F1D2}"/>
              </a:ext>
            </a:extLst>
          </p:cNvPr>
          <p:cNvSpPr txBox="1"/>
          <p:nvPr/>
        </p:nvSpPr>
        <p:spPr>
          <a:xfrm>
            <a:off x="10153774" y="10229828"/>
            <a:ext cx="2824431" cy="45982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2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Ligand Degree Ratio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11134CC5-BCE7-461F-93A3-EE4904F35C22}"/>
              </a:ext>
            </a:extLst>
          </p:cNvPr>
          <p:cNvSpPr txBox="1"/>
          <p:nvPr/>
        </p:nvSpPr>
        <p:spPr>
          <a:xfrm>
            <a:off x="17119065" y="1069262"/>
            <a:ext cx="3975875" cy="5278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Cystazosin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5980E5EF-6AF9-48E9-9886-F4B5DF78AA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8692" y="11149213"/>
            <a:ext cx="19574041" cy="9915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2" name="TextBox 111">
            <a:extLst>
              <a:ext uri="{FF2B5EF4-FFF2-40B4-BE49-F238E27FC236}">
                <a16:creationId xmlns:a16="http://schemas.microsoft.com/office/drawing/2014/main" id="{76CC0982-80D6-4B73-BE04-1D9FB95A54C4}"/>
              </a:ext>
            </a:extLst>
          </p:cNvPr>
          <p:cNvSpPr txBox="1"/>
          <p:nvPr/>
        </p:nvSpPr>
        <p:spPr>
          <a:xfrm>
            <a:off x="10439517" y="20682412"/>
            <a:ext cx="2728233" cy="45982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2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 Degree Ratio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C9B9931C-2BAD-4A90-B9A3-E527ABBA8E2F}"/>
              </a:ext>
            </a:extLst>
          </p:cNvPr>
          <p:cNvSpPr/>
          <p:nvPr/>
        </p:nvSpPr>
        <p:spPr>
          <a:xfrm>
            <a:off x="18439097" y="11347420"/>
            <a:ext cx="2132391" cy="9024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6381FD92-5DFD-40C0-9FA7-0100611CA114}"/>
              </a:ext>
            </a:extLst>
          </p:cNvPr>
          <p:cNvGrpSpPr/>
          <p:nvPr/>
        </p:nvGrpSpPr>
        <p:grpSpPr>
          <a:xfrm>
            <a:off x="10116817" y="11297636"/>
            <a:ext cx="10422742" cy="5421180"/>
            <a:chOff x="9812324" y="12004265"/>
            <a:chExt cx="10422742" cy="5421180"/>
          </a:xfrm>
        </p:grpSpPr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C4DD9661-A1B3-4942-BE12-5C9A5759241B}"/>
                </a:ext>
              </a:extLst>
            </p:cNvPr>
            <p:cNvSpPr txBox="1"/>
            <p:nvPr/>
          </p:nvSpPr>
          <p:spPr>
            <a:xfrm>
              <a:off x="14612109" y="12079971"/>
              <a:ext cx="1143132" cy="4596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74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DAO</a:t>
              </a: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F935C48F-A2B6-4C59-8C5D-763F7ED681E6}"/>
                </a:ext>
              </a:extLst>
            </p:cNvPr>
            <p:cNvSpPr txBox="1"/>
            <p:nvPr/>
          </p:nvSpPr>
          <p:spPr>
            <a:xfrm>
              <a:off x="10785032" y="12054049"/>
              <a:ext cx="1428215" cy="4596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74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AVPR1A</a:t>
              </a:r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1B327A91-4131-420C-B250-09872190A52D}"/>
                </a:ext>
              </a:extLst>
            </p:cNvPr>
            <p:cNvSpPr txBox="1"/>
            <p:nvPr/>
          </p:nvSpPr>
          <p:spPr>
            <a:xfrm>
              <a:off x="18203271" y="12088129"/>
              <a:ext cx="959280" cy="4596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74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TOP1</a:t>
              </a:r>
            </a:p>
          </p:txBody>
        </p:sp>
        <p:sp>
          <p:nvSpPr>
            <p:cNvPr id="143" name="Rectangle: Rounded Corners 142">
              <a:extLst>
                <a:ext uri="{FF2B5EF4-FFF2-40B4-BE49-F238E27FC236}">
                  <a16:creationId xmlns:a16="http://schemas.microsoft.com/office/drawing/2014/main" id="{1C0F2B1D-2104-4E95-B7A0-10F123D67F77}"/>
                </a:ext>
              </a:extLst>
            </p:cNvPr>
            <p:cNvSpPr/>
            <p:nvPr/>
          </p:nvSpPr>
          <p:spPr>
            <a:xfrm>
              <a:off x="9812324" y="12033901"/>
              <a:ext cx="3237594" cy="5391544"/>
            </a:xfrm>
            <a:prstGeom prst="roundRect">
              <a:avLst/>
            </a:prstGeom>
            <a:noFill/>
            <a:ln w="38100">
              <a:solidFill>
                <a:srgbClr val="F9D1D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44" name="Rectangle: Rounded Corners 143">
              <a:extLst>
                <a:ext uri="{FF2B5EF4-FFF2-40B4-BE49-F238E27FC236}">
                  <a16:creationId xmlns:a16="http://schemas.microsoft.com/office/drawing/2014/main" id="{42C112F0-06DF-4C2B-8B7E-5FAE1BD7DAE0}"/>
                </a:ext>
              </a:extLst>
            </p:cNvPr>
            <p:cNvSpPr/>
            <p:nvPr/>
          </p:nvSpPr>
          <p:spPr>
            <a:xfrm>
              <a:off x="13450689" y="12004265"/>
              <a:ext cx="3237594" cy="5421180"/>
            </a:xfrm>
            <a:prstGeom prst="roundRect">
              <a:avLst/>
            </a:prstGeom>
            <a:noFill/>
            <a:ln w="38100">
              <a:solidFill>
                <a:srgbClr val="F9D1D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45" name="Rectangle: Rounded Corners 144">
              <a:extLst>
                <a:ext uri="{FF2B5EF4-FFF2-40B4-BE49-F238E27FC236}">
                  <a16:creationId xmlns:a16="http://schemas.microsoft.com/office/drawing/2014/main" id="{0548E137-11A6-4291-8A61-6D91935A9680}"/>
                </a:ext>
              </a:extLst>
            </p:cNvPr>
            <p:cNvSpPr/>
            <p:nvPr/>
          </p:nvSpPr>
          <p:spPr>
            <a:xfrm>
              <a:off x="16997472" y="12033901"/>
              <a:ext cx="3237594" cy="5391544"/>
            </a:xfrm>
            <a:prstGeom prst="roundRect">
              <a:avLst/>
            </a:prstGeom>
            <a:noFill/>
            <a:ln w="38100">
              <a:solidFill>
                <a:srgbClr val="F9D1D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B3F6469C-6230-4D7B-8471-5808AE08B944}"/>
                </a:ext>
              </a:extLst>
            </p:cNvPr>
            <p:cNvSpPr txBox="1"/>
            <p:nvPr/>
          </p:nvSpPr>
          <p:spPr>
            <a:xfrm>
              <a:off x="10781981" y="15881276"/>
              <a:ext cx="1868613" cy="12070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73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k</a:t>
              </a:r>
              <a:r>
                <a:rPr lang="en-US" sz="2273" baseline="-250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r>
                <a:rPr lang="en-US" sz="2273" baseline="300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+ </a:t>
              </a:r>
              <a:r>
                <a:rPr lang="en-US" sz="2273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= 32</a:t>
              </a:r>
              <a:endParaRPr lang="en-US" sz="2274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sz="2273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k</a:t>
              </a:r>
              <a:r>
                <a:rPr lang="en-US" sz="2273" baseline="-250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r>
                <a:rPr lang="en-US" sz="2273" baseline="300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- </a:t>
              </a:r>
              <a:r>
                <a:rPr lang="en-US" sz="2274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= 10</a:t>
              </a:r>
            </a:p>
            <a:p>
              <a:r>
                <a:rPr lang="el-GR" sz="2273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ρ</a:t>
              </a:r>
              <a:r>
                <a:rPr lang="en-US" sz="2273" baseline="-250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i </a:t>
              </a:r>
              <a:r>
                <a:rPr lang="el-GR" sz="2400" dirty="0">
                  <a:solidFill>
                    <a:srgbClr val="20212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274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= 0.76</a:t>
              </a:r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77265736-BAEE-42B5-BC0D-421F5657FBAB}"/>
                </a:ext>
              </a:extLst>
            </p:cNvPr>
            <p:cNvSpPr txBox="1"/>
            <p:nvPr/>
          </p:nvSpPr>
          <p:spPr>
            <a:xfrm>
              <a:off x="14684886" y="15822169"/>
              <a:ext cx="1868613" cy="12070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73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k</a:t>
              </a:r>
              <a:r>
                <a:rPr lang="en-US" sz="2273" baseline="-250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r>
                <a:rPr lang="en-US" sz="2273" baseline="300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+ </a:t>
              </a:r>
              <a:r>
                <a:rPr lang="en-US" sz="2273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= 9</a:t>
              </a:r>
              <a:endParaRPr lang="en-US" sz="2274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sz="2273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k</a:t>
              </a:r>
              <a:r>
                <a:rPr lang="en-US" sz="2273" baseline="-250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r>
                <a:rPr lang="en-US" sz="2273" baseline="300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- </a:t>
              </a:r>
              <a:r>
                <a:rPr lang="en-US" sz="2274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= 2</a:t>
              </a:r>
            </a:p>
            <a:p>
              <a:r>
                <a:rPr lang="el-GR" sz="2273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ρ</a:t>
              </a:r>
              <a:r>
                <a:rPr lang="en-US" sz="2273" baseline="-250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i </a:t>
              </a:r>
              <a:r>
                <a:rPr lang="el-GR" sz="2400" dirty="0">
                  <a:solidFill>
                    <a:srgbClr val="20212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274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= 0.82</a:t>
              </a:r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73A5A4C2-1FBA-40F5-8341-9DCD14681BF7}"/>
                </a:ext>
              </a:extLst>
            </p:cNvPr>
            <p:cNvSpPr txBox="1"/>
            <p:nvPr/>
          </p:nvSpPr>
          <p:spPr>
            <a:xfrm>
              <a:off x="18156984" y="15881276"/>
              <a:ext cx="1868613" cy="12070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73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k</a:t>
              </a:r>
              <a:r>
                <a:rPr lang="en-US" sz="2273" baseline="-250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r>
                <a:rPr lang="en-US" sz="2273" baseline="300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+ </a:t>
              </a:r>
              <a:r>
                <a:rPr lang="en-US" sz="2273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= 3</a:t>
              </a:r>
              <a:endParaRPr lang="en-US" sz="2274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sz="2273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k</a:t>
              </a:r>
              <a:r>
                <a:rPr lang="en-US" sz="2273" baseline="-250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r>
                <a:rPr lang="en-US" sz="2273" baseline="300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- </a:t>
              </a:r>
              <a:r>
                <a:rPr lang="en-US" sz="2274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= 0</a:t>
              </a:r>
            </a:p>
            <a:p>
              <a:r>
                <a:rPr lang="el-GR" sz="2273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ρ</a:t>
              </a:r>
              <a:r>
                <a:rPr lang="en-US" sz="2273" baseline="-250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i </a:t>
              </a:r>
              <a:r>
                <a:rPr lang="el-GR" sz="2400" dirty="0">
                  <a:solidFill>
                    <a:srgbClr val="20212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274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= 1.0</a:t>
              </a: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3A544ECB-A4A4-4105-A6E6-AA197965C2FC}"/>
              </a:ext>
            </a:extLst>
          </p:cNvPr>
          <p:cNvSpPr/>
          <p:nvPr/>
        </p:nvSpPr>
        <p:spPr>
          <a:xfrm>
            <a:off x="1975787" y="925794"/>
            <a:ext cx="2360472" cy="134538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9" name="Picture 6">
            <a:extLst>
              <a:ext uri="{FF2B5EF4-FFF2-40B4-BE49-F238E27FC236}">
                <a16:creationId xmlns:a16="http://schemas.microsoft.com/office/drawing/2014/main" id="{7B476873-DD9E-47F6-A3F7-86E2566819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6454" y="1074336"/>
            <a:ext cx="6529249" cy="4430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0" name="TextBox 149">
            <a:extLst>
              <a:ext uri="{FF2B5EF4-FFF2-40B4-BE49-F238E27FC236}">
                <a16:creationId xmlns:a16="http://schemas.microsoft.com/office/drawing/2014/main" id="{B3236A43-A2BA-44E2-9D93-0A6BFE258BB5}"/>
              </a:ext>
            </a:extLst>
          </p:cNvPr>
          <p:cNvSpPr txBox="1"/>
          <p:nvPr/>
        </p:nvSpPr>
        <p:spPr>
          <a:xfrm>
            <a:off x="4666062" y="4960141"/>
            <a:ext cx="2036338" cy="57578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Ligand degree ratio (</a:t>
            </a:r>
            <a:r>
              <a:rPr lang="el-GR" sz="1500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US" sz="1500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A34D5D60-FD83-4154-9F74-0414F3CFEAA8}"/>
              </a:ext>
            </a:extLst>
          </p:cNvPr>
          <p:cNvSpPr txBox="1"/>
          <p:nvPr/>
        </p:nvSpPr>
        <p:spPr>
          <a:xfrm rot="16200000">
            <a:off x="1162863" y="2786866"/>
            <a:ext cx="2193496" cy="34631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DeepPurpose Prediction</a:t>
            </a:r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F1DF4C0-CE5A-41EE-8B54-F1D555B31769}"/>
              </a:ext>
            </a:extLst>
          </p:cNvPr>
          <p:cNvGrpSpPr/>
          <p:nvPr/>
        </p:nvGrpSpPr>
        <p:grpSpPr>
          <a:xfrm>
            <a:off x="1152884" y="11292007"/>
            <a:ext cx="7629839" cy="5876291"/>
            <a:chOff x="1232451" y="11290795"/>
            <a:chExt cx="7629839" cy="5876291"/>
          </a:xfrm>
        </p:grpSpPr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1E061C61-2B01-4912-A395-DA7290217AD2}"/>
                </a:ext>
              </a:extLst>
            </p:cNvPr>
            <p:cNvSpPr txBox="1"/>
            <p:nvPr/>
          </p:nvSpPr>
          <p:spPr>
            <a:xfrm rot="16200000">
              <a:off x="1096149" y="15571622"/>
              <a:ext cx="746721" cy="47411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275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PDF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88B923B-5D12-4DF4-BE25-9C4F571BF731}"/>
                </a:ext>
              </a:extLst>
            </p:cNvPr>
            <p:cNvSpPr/>
            <p:nvPr/>
          </p:nvSpPr>
          <p:spPr>
            <a:xfrm>
              <a:off x="2132334" y="11425432"/>
              <a:ext cx="6729956" cy="45830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1" name="Picture 8">
              <a:extLst>
                <a:ext uri="{FF2B5EF4-FFF2-40B4-BE49-F238E27FC236}">
                  <a16:creationId xmlns:a16="http://schemas.microsoft.com/office/drawing/2014/main" id="{658B2D2B-A6D3-4B86-B05C-F1A10C9DF7A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32333" y="11290795"/>
              <a:ext cx="6602679" cy="44635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E219D8B3-9FAC-4FEE-B87B-E385CDDFFDF2}"/>
                </a:ext>
              </a:extLst>
            </p:cNvPr>
            <p:cNvSpPr txBox="1"/>
            <p:nvPr/>
          </p:nvSpPr>
          <p:spPr>
            <a:xfrm rot="16200000">
              <a:off x="1144009" y="13029137"/>
              <a:ext cx="2281376" cy="3463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500" dirty="0">
                  <a:solidFill>
                    <a:srgbClr val="20212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DeepPurpose Prediction</a:t>
              </a:r>
              <a:endParaRPr lang="en-US" sz="15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59CAD56F-7A76-4740-BF5C-CA65D49B9D38}"/>
                </a:ext>
              </a:extLst>
            </p:cNvPr>
            <p:cNvSpPr txBox="1"/>
            <p:nvPr/>
          </p:nvSpPr>
          <p:spPr>
            <a:xfrm>
              <a:off x="4743260" y="15406473"/>
              <a:ext cx="2036338" cy="33587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500" dirty="0">
                  <a:solidFill>
                    <a:srgbClr val="20212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Target degree ratio (</a:t>
              </a:r>
              <a:r>
                <a:rPr lang="el-GR" sz="1500" dirty="0">
                  <a:solidFill>
                    <a:srgbClr val="20212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ρ</a:t>
              </a:r>
              <a:r>
                <a:rPr lang="en-US" sz="1500" dirty="0">
                  <a:solidFill>
                    <a:srgbClr val="20212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endParaRPr lang="en-US" sz="15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B91BC27-3699-4CC7-A838-51CF79A93A0D}"/>
                </a:ext>
              </a:extLst>
            </p:cNvPr>
            <p:cNvSpPr/>
            <p:nvPr/>
          </p:nvSpPr>
          <p:spPr>
            <a:xfrm>
              <a:off x="4877144" y="16309836"/>
              <a:ext cx="2689128" cy="8572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7" name="Group 166">
              <a:extLst>
                <a:ext uri="{FF2B5EF4-FFF2-40B4-BE49-F238E27FC236}">
                  <a16:creationId xmlns:a16="http://schemas.microsoft.com/office/drawing/2014/main" id="{87263DE1-C405-4143-B635-921A1661675D}"/>
                </a:ext>
              </a:extLst>
            </p:cNvPr>
            <p:cNvGrpSpPr/>
            <p:nvPr/>
          </p:nvGrpSpPr>
          <p:grpSpPr>
            <a:xfrm>
              <a:off x="4982034" y="16381730"/>
              <a:ext cx="2589746" cy="647759"/>
              <a:chOff x="21483123" y="6219785"/>
              <a:chExt cx="3222211" cy="830998"/>
            </a:xfrm>
          </p:grpSpPr>
          <p:sp>
            <p:nvSpPr>
              <p:cNvPr id="168" name="TextBox 167">
                <a:extLst>
                  <a:ext uri="{FF2B5EF4-FFF2-40B4-BE49-F238E27FC236}">
                    <a16:creationId xmlns:a16="http://schemas.microsoft.com/office/drawing/2014/main" id="{FC81FEC2-6E47-492F-B459-94A62A0B76AE}"/>
                  </a:ext>
                </a:extLst>
              </p:cNvPr>
              <p:cNvSpPr txBox="1"/>
              <p:nvPr/>
            </p:nvSpPr>
            <p:spPr>
              <a:xfrm>
                <a:off x="22115703" y="6219785"/>
                <a:ext cx="2589631" cy="43088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500" dirty="0">
                    <a:solidFill>
                      <a:srgbClr val="202124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Whole BindingDB</a:t>
                </a:r>
              </a:p>
            </p:txBody>
          </p:sp>
          <p:sp>
            <p:nvSpPr>
              <p:cNvPr id="169" name="Rectangle 168">
                <a:extLst>
                  <a:ext uri="{FF2B5EF4-FFF2-40B4-BE49-F238E27FC236}">
                    <a16:creationId xmlns:a16="http://schemas.microsoft.com/office/drawing/2014/main" id="{6054B5D0-80C3-451A-9C91-E9654B37B85F}"/>
                  </a:ext>
                </a:extLst>
              </p:cNvPr>
              <p:cNvSpPr/>
              <p:nvPr/>
            </p:nvSpPr>
            <p:spPr>
              <a:xfrm>
                <a:off x="21483123" y="6296644"/>
                <a:ext cx="440857" cy="247772"/>
              </a:xfrm>
              <a:prstGeom prst="rect">
                <a:avLst/>
              </a:prstGeom>
              <a:solidFill>
                <a:srgbClr val="D6E5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70" name="Rectangle 169">
                <a:extLst>
                  <a:ext uri="{FF2B5EF4-FFF2-40B4-BE49-F238E27FC236}">
                    <a16:creationId xmlns:a16="http://schemas.microsoft.com/office/drawing/2014/main" id="{7A182FDC-6B21-4B1B-89B2-53D794FC00BC}"/>
                  </a:ext>
                </a:extLst>
              </p:cNvPr>
              <p:cNvSpPr/>
              <p:nvPr/>
            </p:nvSpPr>
            <p:spPr>
              <a:xfrm>
                <a:off x="21483123" y="6721369"/>
                <a:ext cx="440857" cy="247772"/>
              </a:xfrm>
              <a:prstGeom prst="rect">
                <a:avLst/>
              </a:prstGeom>
              <a:solidFill>
                <a:srgbClr val="F9D0D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C0BF4F2D-4F63-4621-A025-CD9BF00895DC}"/>
                  </a:ext>
                </a:extLst>
              </p:cNvPr>
              <p:cNvSpPr txBox="1"/>
              <p:nvPr/>
            </p:nvSpPr>
            <p:spPr>
              <a:xfrm>
                <a:off x="22108850" y="6619896"/>
                <a:ext cx="2589631" cy="43088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500" dirty="0">
                    <a:solidFill>
                      <a:srgbClr val="202124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False Positives</a:t>
                </a:r>
              </a:p>
            </p:txBody>
          </p:sp>
        </p:grpSp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C7E411BE-3089-4B03-B85C-AD2543183CE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5400000">
            <a:off x="16419745" y="2678594"/>
            <a:ext cx="3078449" cy="103909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0B0BDBD-C0B1-49C5-8867-8FB33D5CB2B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999652" y="1894919"/>
            <a:ext cx="2933700" cy="234315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80F3F3C1-E57E-4BA7-9796-5C152BCAF9F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905972" y="1666319"/>
            <a:ext cx="2324100" cy="280035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E452F57-0961-49A8-9609-C530C1859C0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7817071" y="12334084"/>
            <a:ext cx="2168166" cy="237939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373BBAF-B16A-482E-9F49-2EBE61D71AF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4673127" y="11841196"/>
            <a:ext cx="1566665" cy="336516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C3A8237-0139-4742-A65C-F7A6F6F77E3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825373" y="12187800"/>
            <a:ext cx="1692367" cy="3039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712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4884</TotalTime>
  <Words>166</Words>
  <Application>Microsoft Office PowerPoint</Application>
  <PresentationFormat>Custom</PresentationFormat>
  <Paragraphs>43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Slack-Lato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Ayan Chatterjee</dc:creator>
  <cp:lastModifiedBy>Ayan Chatterjee</cp:lastModifiedBy>
  <cp:revision>218</cp:revision>
  <dcterms:created xsi:type="dcterms:W3CDTF">2021-06-02T18:26:13Z</dcterms:created>
  <dcterms:modified xsi:type="dcterms:W3CDTF">2021-10-05T01:27:53Z</dcterms:modified>
</cp:coreProperties>
</file>