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031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36" autoAdjust="0"/>
  </p:normalViewPr>
  <p:slideViewPr>
    <p:cSldViewPr snapToGrid="0">
      <p:cViewPr varScale="1">
        <p:scale>
          <a:sx n="95" d="100"/>
          <a:sy n="95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F47F4-F308-4F37-87C6-482DEF43E8E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1205E-5E8D-4590-A2B9-F1ECB7FB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811987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623974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2435962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3247949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4059936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4871923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5683910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6495898" algn="l" defTabSz="1623974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Mol2vec is also learning the engineered features and the above are the dimensions of Mol2vec which encode the information in the engineered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1205E-5E8D-4590-A2B9-F1ECB7FBD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1795781"/>
            <a:ext cx="157734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5763261"/>
            <a:ext cx="15773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584200"/>
            <a:ext cx="453485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584200"/>
            <a:ext cx="1334166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2735582"/>
            <a:ext cx="1813941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7343142"/>
            <a:ext cx="1813941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2921000"/>
            <a:ext cx="89382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2921000"/>
            <a:ext cx="89382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584201"/>
            <a:ext cx="1813941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2689861"/>
            <a:ext cx="8897183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4008120"/>
            <a:ext cx="889718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2689861"/>
            <a:ext cx="894099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4008120"/>
            <a:ext cx="894099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1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731520"/>
            <a:ext cx="678310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579881"/>
            <a:ext cx="1064704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291840"/>
            <a:ext cx="678310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731520"/>
            <a:ext cx="678310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579881"/>
            <a:ext cx="1064704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291840"/>
            <a:ext cx="678310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3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584201"/>
            <a:ext cx="1813941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2921000"/>
            <a:ext cx="1813941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0170161"/>
            <a:ext cx="47320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D31D-2033-4B82-9871-63B47C83243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0170161"/>
            <a:ext cx="709803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0170161"/>
            <a:ext cx="47320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2797-80EC-43C5-8132-C0A078D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5B23988-BED1-4870-ACA6-1FDC3ADC889A}"/>
              </a:ext>
            </a:extLst>
          </p:cNvPr>
          <p:cNvGrpSpPr/>
          <p:nvPr/>
        </p:nvGrpSpPr>
        <p:grpSpPr>
          <a:xfrm>
            <a:off x="523361" y="382372"/>
            <a:ext cx="19252554" cy="9970218"/>
            <a:chOff x="121427" y="442662"/>
            <a:chExt cx="19252554" cy="9970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03850D-F806-4383-96F4-AA149DE05512}"/>
                </a:ext>
              </a:extLst>
            </p:cNvPr>
            <p:cNvSpPr txBox="1"/>
            <p:nvPr/>
          </p:nvSpPr>
          <p:spPr>
            <a:xfrm>
              <a:off x="14815104" y="10122351"/>
              <a:ext cx="2400434" cy="2905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28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0662C8-A54A-44E7-B00B-9EE0906B0EEE}"/>
                </a:ext>
              </a:extLst>
            </p:cNvPr>
            <p:cNvGrpSpPr/>
            <p:nvPr/>
          </p:nvGrpSpPr>
          <p:grpSpPr>
            <a:xfrm>
              <a:off x="10197058" y="5486401"/>
              <a:ext cx="9040035" cy="4797521"/>
              <a:chOff x="12007620" y="5464668"/>
              <a:chExt cx="9826125" cy="52146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9EA1C39-8C3D-47B9-9241-1CDE59003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7620" y="5464668"/>
                <a:ext cx="9826125" cy="521469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DFB93B-BBD1-44DC-A645-931A181E25E6}"/>
                  </a:ext>
                </a:extLst>
              </p:cNvPr>
              <p:cNvSpPr txBox="1"/>
              <p:nvPr/>
            </p:nvSpPr>
            <p:spPr>
              <a:xfrm>
                <a:off x="12401138" y="5621329"/>
                <a:ext cx="5617843" cy="377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5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dimension feature membership – ProtVec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812DF7-DCFA-43AD-A172-B44B630A03F8}"/>
                  </a:ext>
                </a:extLst>
              </p:cNvPr>
              <p:cNvSpPr txBox="1"/>
              <p:nvPr/>
            </p:nvSpPr>
            <p:spPr>
              <a:xfrm>
                <a:off x="15733260" y="10332028"/>
                <a:ext cx="2609167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Engineered Features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17FFF0-7CFF-41C7-9FD1-06A37156E070}"/>
                  </a:ext>
                </a:extLst>
              </p:cNvPr>
              <p:cNvSpPr txBox="1"/>
              <p:nvPr/>
            </p:nvSpPr>
            <p:spPr>
              <a:xfrm rot="16200000">
                <a:off x="11570365" y="7716968"/>
                <a:ext cx="1353772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Membership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1D02EBF-59A1-4644-B305-D7236389E659}"/>
                </a:ext>
              </a:extLst>
            </p:cNvPr>
            <p:cNvGrpSpPr/>
            <p:nvPr/>
          </p:nvGrpSpPr>
          <p:grpSpPr>
            <a:xfrm>
              <a:off x="153209" y="520521"/>
              <a:ext cx="9594496" cy="4960158"/>
              <a:chOff x="134611" y="0"/>
              <a:chExt cx="10428800" cy="5391476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BF70F410-1AA1-45AF-8BC5-C2167FB16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228" y="0"/>
                <a:ext cx="10383183" cy="5391476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DC193A-6E30-4332-B237-9FB90D3F8710}"/>
                  </a:ext>
                </a:extLst>
              </p:cNvPr>
              <p:cNvSpPr txBox="1"/>
              <p:nvPr/>
            </p:nvSpPr>
            <p:spPr>
              <a:xfrm>
                <a:off x="586732" y="167363"/>
                <a:ext cx="5617843" cy="377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5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Explainability across dimensions – Mol2vec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A8C660F-7DB3-4E37-BA92-90CB290407C7}"/>
                  </a:ext>
                </a:extLst>
              </p:cNvPr>
              <p:cNvSpPr txBox="1"/>
              <p:nvPr/>
            </p:nvSpPr>
            <p:spPr>
              <a:xfrm>
                <a:off x="3678617" y="4897698"/>
                <a:ext cx="1353772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369429-7B57-4194-802D-8781C5BCF02B}"/>
                  </a:ext>
                </a:extLst>
              </p:cNvPr>
              <p:cNvSpPr txBox="1"/>
              <p:nvPr/>
            </p:nvSpPr>
            <p:spPr>
              <a:xfrm rot="16200000">
                <a:off x="-384379" y="2442216"/>
                <a:ext cx="1353772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AA3AE6-8912-4E6B-8105-C75620B0A13C}"/>
                  </a:ext>
                </a:extLst>
              </p:cNvPr>
              <p:cNvSpPr txBox="1"/>
              <p:nvPr/>
            </p:nvSpPr>
            <p:spPr>
              <a:xfrm>
                <a:off x="180228" y="4077"/>
                <a:ext cx="423750" cy="469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1996C3-93EB-4307-B061-56CCFC1E9548}"/>
                </a:ext>
              </a:extLst>
            </p:cNvPr>
            <p:cNvGrpSpPr/>
            <p:nvPr/>
          </p:nvGrpSpPr>
          <p:grpSpPr>
            <a:xfrm>
              <a:off x="9796164" y="450824"/>
              <a:ext cx="9577817" cy="5148353"/>
              <a:chOff x="10281197" y="25293"/>
              <a:chExt cx="10410671" cy="559603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35A09A9-89B1-4DF9-883B-7ED55920C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5204" y="25293"/>
                <a:ext cx="10406664" cy="5596036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53B8FF-7FCC-40C7-8139-593F59A53FC0}"/>
                  </a:ext>
                </a:extLst>
              </p:cNvPr>
              <p:cNvSpPr txBox="1"/>
              <p:nvPr/>
            </p:nvSpPr>
            <p:spPr>
              <a:xfrm>
                <a:off x="10695162" y="151365"/>
                <a:ext cx="5617843" cy="377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5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dimension feature membership – Mol2vec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C109E3-EDCA-4859-AB17-14D4C76FF489}"/>
                  </a:ext>
                </a:extLst>
              </p:cNvPr>
              <p:cNvSpPr txBox="1"/>
              <p:nvPr/>
            </p:nvSpPr>
            <p:spPr>
              <a:xfrm>
                <a:off x="14183952" y="5273992"/>
                <a:ext cx="2609167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Engineered Features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17AF64-D3F2-4B20-A940-E933411A7533}"/>
                  </a:ext>
                </a:extLst>
              </p:cNvPr>
              <p:cNvSpPr txBox="1"/>
              <p:nvPr/>
            </p:nvSpPr>
            <p:spPr>
              <a:xfrm rot="16200000">
                <a:off x="9762207" y="2307884"/>
                <a:ext cx="1353772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Membership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E6E24A-CBCE-4B0C-BBA5-85566D303963}"/>
                </a:ext>
              </a:extLst>
            </p:cNvPr>
            <p:cNvSpPr txBox="1"/>
            <p:nvPr/>
          </p:nvSpPr>
          <p:spPr>
            <a:xfrm>
              <a:off x="9505282" y="442662"/>
              <a:ext cx="373820" cy="432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192339-B096-4CE2-96AF-FFFFDCEB9184}"/>
                </a:ext>
              </a:extLst>
            </p:cNvPr>
            <p:cNvGrpSpPr/>
            <p:nvPr/>
          </p:nvGrpSpPr>
          <p:grpSpPr>
            <a:xfrm>
              <a:off x="121427" y="5257153"/>
              <a:ext cx="9727206" cy="5148353"/>
              <a:chOff x="213876" y="5209401"/>
              <a:chExt cx="10573050" cy="5596036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A6BD66B-4C2F-46CB-9C22-5A89BC296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361" y="5209401"/>
                <a:ext cx="10423565" cy="5596036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A72716-0FDB-47E7-B4ED-4A79A9223638}"/>
                  </a:ext>
                </a:extLst>
              </p:cNvPr>
              <p:cNvSpPr txBox="1"/>
              <p:nvPr/>
            </p:nvSpPr>
            <p:spPr>
              <a:xfrm>
                <a:off x="770844" y="5464012"/>
                <a:ext cx="5617843" cy="377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5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Explainability across dimensions – ProtVec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EDBB40-6022-40A8-860C-8EF75C8E77D0}"/>
                  </a:ext>
                </a:extLst>
              </p:cNvPr>
              <p:cNvSpPr txBox="1"/>
              <p:nvPr/>
            </p:nvSpPr>
            <p:spPr>
              <a:xfrm>
                <a:off x="3827829" y="10223246"/>
                <a:ext cx="1353772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E30090-0239-4D37-945E-92CBD96F8C75}"/>
                  </a:ext>
                </a:extLst>
              </p:cNvPr>
              <p:cNvSpPr txBox="1"/>
              <p:nvPr/>
            </p:nvSpPr>
            <p:spPr>
              <a:xfrm rot="16200000">
                <a:off x="-139027" y="7699524"/>
                <a:ext cx="1353772" cy="3157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8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D20D61-0398-44E5-8D57-3101BCCC426A}"/>
                  </a:ext>
                </a:extLst>
              </p:cNvPr>
              <p:cNvSpPr txBox="1"/>
              <p:nvPr/>
            </p:nvSpPr>
            <p:spPr>
              <a:xfrm>
                <a:off x="213876" y="5209401"/>
                <a:ext cx="423750" cy="469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8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D02266-9E48-4241-A4B1-585BC71335C4}"/>
                </a:ext>
              </a:extLst>
            </p:cNvPr>
            <p:cNvSpPr txBox="1"/>
            <p:nvPr/>
          </p:nvSpPr>
          <p:spPr>
            <a:xfrm>
              <a:off x="9560262" y="5163730"/>
              <a:ext cx="389850" cy="432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5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</TotalTime>
  <Words>64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22</cp:revision>
  <dcterms:created xsi:type="dcterms:W3CDTF">2021-12-06T18:47:16Z</dcterms:created>
  <dcterms:modified xsi:type="dcterms:W3CDTF">2021-12-07T17:41:12Z</dcterms:modified>
</cp:coreProperties>
</file>