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8" r:id="rId2"/>
  </p:sldIdLst>
  <p:sldSz cx="23774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88"/>
    <a:srgbClr val="E8718C"/>
    <a:srgbClr val="5E5E5E"/>
    <a:srgbClr val="7DBB98"/>
    <a:srgbClr val="FFF3A3"/>
    <a:srgbClr val="D0E178"/>
    <a:srgbClr val="B1E1B7"/>
    <a:srgbClr val="ABAA8C"/>
    <a:srgbClr val="C1FFE1"/>
    <a:srgbClr val="F5A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7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5F89B-D0D3-4AC5-836F-869636F8647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" y="1143000"/>
            <a:ext cx="6686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429-E888-412A-8469-52663D22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1pPr>
    <a:lvl2pPr marL="353278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2pPr>
    <a:lvl3pPr marL="706557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3pPr>
    <a:lvl4pPr marL="1059835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4pPr>
    <a:lvl5pPr marL="1413114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5pPr>
    <a:lvl6pPr marL="1766392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6pPr>
    <a:lvl7pPr marL="2119671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7pPr>
    <a:lvl8pPr marL="2472949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8pPr>
    <a:lvl9pPr marL="2826228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795781"/>
            <a:ext cx="178308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5763261"/>
            <a:ext cx="178308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3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3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5" y="584200"/>
            <a:ext cx="512635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0" y="584200"/>
            <a:ext cx="1508188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8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9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8" y="2735582"/>
            <a:ext cx="2050542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8" y="7343142"/>
            <a:ext cx="2050542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3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2921000"/>
            <a:ext cx="101041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2921000"/>
            <a:ext cx="101041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7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584201"/>
            <a:ext cx="2050542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7" y="2689861"/>
            <a:ext cx="10057685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7" y="4008120"/>
            <a:ext cx="10057685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0" y="2689861"/>
            <a:ext cx="10107217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0" y="4008120"/>
            <a:ext cx="1010721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8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2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731520"/>
            <a:ext cx="7667862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1579881"/>
            <a:ext cx="1203579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3291840"/>
            <a:ext cx="7667862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8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731520"/>
            <a:ext cx="7667862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1579881"/>
            <a:ext cx="1203579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3291840"/>
            <a:ext cx="7667862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1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584201"/>
            <a:ext cx="205054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2921000"/>
            <a:ext cx="205054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0170161"/>
            <a:ext cx="53492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511B-B61A-47A9-97DC-35FBB5E5471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0170161"/>
            <a:ext cx="80238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0170161"/>
            <a:ext cx="53492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4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4E78676-710A-4318-8A68-FE5B4EDD594C}"/>
              </a:ext>
            </a:extLst>
          </p:cNvPr>
          <p:cNvGrpSpPr/>
          <p:nvPr/>
        </p:nvGrpSpPr>
        <p:grpSpPr>
          <a:xfrm>
            <a:off x="9339480" y="649542"/>
            <a:ext cx="14060236" cy="9207361"/>
            <a:chOff x="836863" y="296455"/>
            <a:chExt cx="7912769" cy="496001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C7C3581-4499-4914-A74F-D82CD70190E5}"/>
                </a:ext>
              </a:extLst>
            </p:cNvPr>
            <p:cNvSpPr/>
            <p:nvPr/>
          </p:nvSpPr>
          <p:spPr>
            <a:xfrm>
              <a:off x="836863" y="1342203"/>
              <a:ext cx="1267326" cy="617621"/>
            </a:xfrm>
            <a:prstGeom prst="roundRect">
              <a:avLst/>
            </a:prstGeom>
            <a:noFill/>
            <a:ln w="19050">
              <a:solidFill>
                <a:srgbClr val="56B288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 A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AA463F0-E0DD-41E8-8A87-A7F6C220DC58}"/>
                </a:ext>
              </a:extLst>
            </p:cNvPr>
            <p:cNvSpPr/>
            <p:nvPr/>
          </p:nvSpPr>
          <p:spPr>
            <a:xfrm>
              <a:off x="836863" y="3945035"/>
              <a:ext cx="1267326" cy="617621"/>
            </a:xfrm>
            <a:prstGeom prst="roundRect">
              <a:avLst/>
            </a:prstGeom>
            <a:noFill/>
            <a:ln w="19050">
              <a:solidFill>
                <a:srgbClr val="56B288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 B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23B225F-221E-47F3-8FF1-4B5E2B0282DD}"/>
                </a:ext>
              </a:extLst>
            </p:cNvPr>
            <p:cNvSpPr/>
            <p:nvPr/>
          </p:nvSpPr>
          <p:spPr>
            <a:xfrm>
              <a:off x="3243179" y="355610"/>
              <a:ext cx="1331494" cy="689811"/>
            </a:xfrm>
            <a:prstGeom prst="roundRect">
              <a:avLst/>
            </a:prstGeom>
            <a:noFill/>
            <a:ln w="19050">
              <a:solidFill>
                <a:srgbClr val="E8718C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 1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731C30A-EBB3-49DA-B2B0-29E66C74515A}"/>
                </a:ext>
              </a:extLst>
            </p:cNvPr>
            <p:cNvSpPr/>
            <p:nvPr/>
          </p:nvSpPr>
          <p:spPr>
            <a:xfrm>
              <a:off x="3243179" y="1195817"/>
              <a:ext cx="1331494" cy="689811"/>
            </a:xfrm>
            <a:prstGeom prst="roundRect">
              <a:avLst/>
            </a:prstGeom>
            <a:noFill/>
            <a:ln w="19050">
              <a:solidFill>
                <a:srgbClr val="E8718C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 2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1C0B325-B647-42FD-9DF6-86FB03A66F36}"/>
                </a:ext>
              </a:extLst>
            </p:cNvPr>
            <p:cNvSpPr/>
            <p:nvPr/>
          </p:nvSpPr>
          <p:spPr>
            <a:xfrm>
              <a:off x="3243179" y="2124254"/>
              <a:ext cx="1331494" cy="689811"/>
            </a:xfrm>
            <a:prstGeom prst="roundRect">
              <a:avLst/>
            </a:prstGeom>
            <a:noFill/>
            <a:ln w="19050">
              <a:solidFill>
                <a:srgbClr val="E8718C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 3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E882CC2-DED2-4588-8310-A1638C54D91E}"/>
                </a:ext>
              </a:extLst>
            </p:cNvPr>
            <p:cNvSpPr/>
            <p:nvPr/>
          </p:nvSpPr>
          <p:spPr>
            <a:xfrm>
              <a:off x="3243179" y="3335433"/>
              <a:ext cx="1331494" cy="689811"/>
            </a:xfrm>
            <a:prstGeom prst="roundRect">
              <a:avLst/>
            </a:prstGeom>
            <a:noFill/>
            <a:ln w="19050">
              <a:solidFill>
                <a:srgbClr val="E8718C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 4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6C5C4C5-FC9C-48A5-A1DE-D905C3DBCE48}"/>
                </a:ext>
              </a:extLst>
            </p:cNvPr>
            <p:cNvSpPr/>
            <p:nvPr/>
          </p:nvSpPr>
          <p:spPr>
            <a:xfrm>
              <a:off x="3267241" y="4458381"/>
              <a:ext cx="1331494" cy="689811"/>
            </a:xfrm>
            <a:prstGeom prst="roundRect">
              <a:avLst/>
            </a:prstGeom>
            <a:noFill/>
            <a:ln w="19050">
              <a:solidFill>
                <a:srgbClr val="E8718C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 5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72D191-D08D-492C-9F28-200093025CE2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2104189" y="700516"/>
              <a:ext cx="1138990" cy="950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3353CC8-5FAA-45E1-9BEC-BFFD7404E508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 flipV="1">
              <a:off x="2104189" y="1540723"/>
              <a:ext cx="1138990" cy="1102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C9E03E7-3A38-4CAD-970C-9FFAF5851D49}"/>
                </a:ext>
              </a:extLst>
            </p:cNvPr>
            <p:cNvCxnSpPr>
              <a:cxnSpLocks/>
              <a:stCxn id="15" idx="3"/>
              <a:endCxn id="19" idx="1"/>
            </p:cNvCxnSpPr>
            <p:nvPr/>
          </p:nvCxnSpPr>
          <p:spPr>
            <a:xfrm>
              <a:off x="2104189" y="1651012"/>
              <a:ext cx="1138990" cy="8181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52F54B-F03B-4FF7-9E25-91A8891D33F0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flipV="1">
              <a:off x="2104189" y="3680337"/>
              <a:ext cx="1138990" cy="5494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89DFE9C-5A90-4324-8F92-7EACDDEF7463}"/>
                </a:ext>
              </a:extLst>
            </p:cNvPr>
            <p:cNvCxnSpPr>
              <a:cxnSpLocks/>
              <a:stCxn id="16" idx="3"/>
              <a:endCxn id="23" idx="1"/>
            </p:cNvCxnSpPr>
            <p:nvPr/>
          </p:nvCxnSpPr>
          <p:spPr>
            <a:xfrm>
              <a:off x="2104189" y="4253846"/>
              <a:ext cx="1163052" cy="5494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8741EFD-358F-4851-92AC-B8F0103C5422}"/>
                </a:ext>
              </a:extLst>
            </p:cNvPr>
            <p:cNvSpPr/>
            <p:nvPr/>
          </p:nvSpPr>
          <p:spPr>
            <a:xfrm>
              <a:off x="1901661" y="2586465"/>
              <a:ext cx="1138989" cy="68981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Pairs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ADAFA37-E93D-491D-B7D6-08FEB9BD9A5A}"/>
                </a:ext>
              </a:extLst>
            </p:cNvPr>
            <p:cNvSpPr/>
            <p:nvPr/>
          </p:nvSpPr>
          <p:spPr>
            <a:xfrm>
              <a:off x="5184276" y="1206844"/>
              <a:ext cx="3368843" cy="77804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Maximize the similarities between proteins 1, 2, and 3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5B681BB-0149-49FE-AD6F-65211E875C25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4598737" y="296455"/>
              <a:ext cx="585539" cy="1299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825E2-B990-4F8F-AEED-6223D49F3E5D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4634833" y="1595866"/>
              <a:ext cx="549443" cy="1299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2D1D0A2-970E-45AF-82F8-B824F7CCC2A5}"/>
                </a:ext>
              </a:extLst>
            </p:cNvPr>
            <p:cNvSpPr/>
            <p:nvPr/>
          </p:nvSpPr>
          <p:spPr>
            <a:xfrm>
              <a:off x="5184275" y="3750520"/>
              <a:ext cx="3368843" cy="77804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Maximize the similarities between proteins 1, 2, and 3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2B51CE-55A4-419A-BCEC-C5CAC91FD7DC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4574673" y="3240182"/>
              <a:ext cx="609600" cy="8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F20CBC-BCB3-4E26-A919-AD92D2312C98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4622802" y="4139542"/>
              <a:ext cx="561473" cy="11169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73B5D1-F28C-4723-8EB0-5CA658B1DC79}"/>
                </a:ext>
              </a:extLst>
            </p:cNvPr>
            <p:cNvSpPr/>
            <p:nvPr/>
          </p:nvSpPr>
          <p:spPr>
            <a:xfrm>
              <a:off x="5184275" y="2434570"/>
              <a:ext cx="3565357" cy="89935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Maximize the dissimilarities between proteins (1, 2, 3) and (4,5)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955E47D-329C-4735-8E08-25D94DE16EAE}"/>
              </a:ext>
            </a:extLst>
          </p:cNvPr>
          <p:cNvSpPr txBox="1"/>
          <p:nvPr/>
        </p:nvSpPr>
        <p:spPr>
          <a:xfrm>
            <a:off x="625448" y="112471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BE01E7-5D18-4C2A-8BA2-891A7A307FC9}"/>
              </a:ext>
            </a:extLst>
          </p:cNvPr>
          <p:cNvGrpSpPr/>
          <p:nvPr/>
        </p:nvGrpSpPr>
        <p:grpSpPr>
          <a:xfrm>
            <a:off x="1979182" y="43653"/>
            <a:ext cx="4647926" cy="10885494"/>
            <a:chOff x="2754436" y="69474"/>
            <a:chExt cx="4647926" cy="10885494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8DEE3B2-E04C-4186-867C-4C423194F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8267" y="69474"/>
              <a:ext cx="2108047" cy="1665529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16CCF2C-3DA2-4BF0-A417-3793801ED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1492" y="8979864"/>
              <a:ext cx="1878678" cy="1655291"/>
            </a:xfrm>
            <a:prstGeom prst="rect">
              <a:avLst/>
            </a:prstGeom>
          </p:spPr>
        </p:pic>
        <p:sp>
          <p:nvSpPr>
            <p:cNvPr id="41" name="Flowchart: Manual Operation 40">
              <a:extLst>
                <a:ext uri="{FF2B5EF4-FFF2-40B4-BE49-F238E27FC236}">
                  <a16:creationId xmlns:a16="http://schemas.microsoft.com/office/drawing/2014/main" id="{4979E676-C701-42B9-BE89-82C6ADB020A9}"/>
                </a:ext>
              </a:extLst>
            </p:cNvPr>
            <p:cNvSpPr/>
            <p:nvPr/>
          </p:nvSpPr>
          <p:spPr>
            <a:xfrm>
              <a:off x="3255163" y="2416036"/>
              <a:ext cx="3378400" cy="1644853"/>
            </a:xfrm>
            <a:prstGeom prst="flowChartManualOpe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 Neural Network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D9751D7-3CEF-4B23-AE59-225DA17A8761}"/>
                </a:ext>
              </a:extLst>
            </p:cNvPr>
            <p:cNvSpPr/>
            <p:nvPr/>
          </p:nvSpPr>
          <p:spPr>
            <a:xfrm>
              <a:off x="2754436" y="4550331"/>
              <a:ext cx="4632790" cy="16448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Latent Representation (Embeddings)</a:t>
              </a:r>
            </a:p>
          </p:txBody>
        </p:sp>
        <p:sp>
          <p:nvSpPr>
            <p:cNvPr id="43" name="Flowchart: Manual Operation 42">
              <a:extLst>
                <a:ext uri="{FF2B5EF4-FFF2-40B4-BE49-F238E27FC236}">
                  <a16:creationId xmlns:a16="http://schemas.microsoft.com/office/drawing/2014/main" id="{97131406-6E4F-4372-B9CA-189C3321C0BC}"/>
                </a:ext>
              </a:extLst>
            </p:cNvPr>
            <p:cNvSpPr/>
            <p:nvPr/>
          </p:nvSpPr>
          <p:spPr>
            <a:xfrm rot="10800000">
              <a:off x="3412087" y="6733576"/>
              <a:ext cx="3378400" cy="1644853"/>
            </a:xfrm>
            <a:prstGeom prst="flowChartManualOpe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1403C8-AE11-4632-8380-6E5C82CE4778}"/>
                </a:ext>
              </a:extLst>
            </p:cNvPr>
            <p:cNvSpPr txBox="1"/>
            <p:nvPr/>
          </p:nvSpPr>
          <p:spPr>
            <a:xfrm>
              <a:off x="4432726" y="6884178"/>
              <a:ext cx="207018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 Neural Network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FA5334C-7AFE-4856-AF78-F0A98BD266D5}"/>
                </a:ext>
              </a:extLst>
            </p:cNvPr>
            <p:cNvSpPr txBox="1"/>
            <p:nvPr/>
          </p:nvSpPr>
          <p:spPr>
            <a:xfrm>
              <a:off x="5864762" y="675364"/>
              <a:ext cx="1537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Molecule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E7E3CF-1968-4309-BDA9-6518E4D7FE5D}"/>
                </a:ext>
              </a:extLst>
            </p:cNvPr>
            <p:cNvSpPr txBox="1"/>
            <p:nvPr/>
          </p:nvSpPr>
          <p:spPr>
            <a:xfrm>
              <a:off x="3412086" y="10431748"/>
              <a:ext cx="3677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Reconstructed Molecule</a:t>
              </a:r>
            </a:p>
          </p:txBody>
        </p:sp>
        <p:sp>
          <p:nvSpPr>
            <p:cNvPr id="47" name="Arrow: Down 46">
              <a:extLst>
                <a:ext uri="{FF2B5EF4-FFF2-40B4-BE49-F238E27FC236}">
                  <a16:creationId xmlns:a16="http://schemas.microsoft.com/office/drawing/2014/main" id="{CD85E18C-1038-4094-AD44-CAAE7289A2C9}"/>
                </a:ext>
              </a:extLst>
            </p:cNvPr>
            <p:cNvSpPr/>
            <p:nvPr/>
          </p:nvSpPr>
          <p:spPr>
            <a:xfrm>
              <a:off x="4450128" y="1861213"/>
              <a:ext cx="985044" cy="51436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50"/>
            </a:p>
          </p:txBody>
        </p:sp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5935EC0A-B641-4764-9F76-C7218FCD2875}"/>
                </a:ext>
              </a:extLst>
            </p:cNvPr>
            <p:cNvSpPr/>
            <p:nvPr/>
          </p:nvSpPr>
          <p:spPr>
            <a:xfrm>
              <a:off x="4468458" y="4050385"/>
              <a:ext cx="985044" cy="51436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50"/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77338226-1D45-4759-B2FF-16B7195B4D1B}"/>
                </a:ext>
              </a:extLst>
            </p:cNvPr>
            <p:cNvSpPr/>
            <p:nvPr/>
          </p:nvSpPr>
          <p:spPr>
            <a:xfrm>
              <a:off x="4578309" y="6195184"/>
              <a:ext cx="985044" cy="51436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50"/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DF2FF94E-920C-4761-958E-2B01B1B0A48A}"/>
                </a:ext>
              </a:extLst>
            </p:cNvPr>
            <p:cNvSpPr/>
            <p:nvPr/>
          </p:nvSpPr>
          <p:spPr>
            <a:xfrm>
              <a:off x="4608764" y="8407296"/>
              <a:ext cx="985044" cy="51436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5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4BCFFBE-6B40-4D2D-831E-9C5A823EC52B}"/>
              </a:ext>
            </a:extLst>
          </p:cNvPr>
          <p:cNvSpPr txBox="1"/>
          <p:nvPr/>
        </p:nvSpPr>
        <p:spPr>
          <a:xfrm>
            <a:off x="8475614" y="11247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3503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</TotalTime>
  <Words>70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29</cp:revision>
  <dcterms:created xsi:type="dcterms:W3CDTF">2021-07-15T21:48:47Z</dcterms:created>
  <dcterms:modified xsi:type="dcterms:W3CDTF">2021-09-30T19:35:07Z</dcterms:modified>
</cp:coreProperties>
</file>