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15544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1B"/>
    <a:srgbClr val="FFA401"/>
    <a:srgbClr val="2393FF"/>
    <a:srgbClr val="FD0000"/>
    <a:srgbClr val="0201FC"/>
    <a:srgbClr val="F7080B"/>
    <a:srgbClr val="0000F8"/>
    <a:srgbClr val="FFF5E5"/>
    <a:srgbClr val="E8F3FF"/>
    <a:srgbClr val="FFA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60" d="100"/>
          <a:sy n="60" d="100"/>
        </p:scale>
        <p:origin x="20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0700" y="1143000"/>
            <a:ext cx="3276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1pPr>
    <a:lvl2pPr marL="29987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2pPr>
    <a:lvl3pPr marL="59975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3pPr>
    <a:lvl4pPr marL="89963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4pPr>
    <a:lvl5pPr marL="119951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5pPr>
    <a:lvl6pPr marL="149938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6pPr>
    <a:lvl7pPr marL="179926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7pPr>
    <a:lvl8pPr marL="209914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8pPr>
    <a:lvl9pPr marL="239902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90700" y="1143000"/>
            <a:ext cx="3276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394374"/>
            <a:ext cx="13213080" cy="509354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7684348"/>
            <a:ext cx="11658600" cy="353229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778933"/>
            <a:ext cx="3351848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778933"/>
            <a:ext cx="9861233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9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647444"/>
            <a:ext cx="13407390" cy="608583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9790858"/>
            <a:ext cx="13407390" cy="320039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3894667"/>
            <a:ext cx="66065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3894667"/>
            <a:ext cx="66065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78936"/>
            <a:ext cx="1340739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586481"/>
            <a:ext cx="6576178" cy="175767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5344160"/>
            <a:ext cx="657617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586481"/>
            <a:ext cx="6608565" cy="175767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5344160"/>
            <a:ext cx="6608565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8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75360"/>
            <a:ext cx="5013603" cy="341376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106510"/>
            <a:ext cx="7869555" cy="103970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389120"/>
            <a:ext cx="5013603" cy="813138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75360"/>
            <a:ext cx="5013603" cy="341376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106510"/>
            <a:ext cx="7869555" cy="103970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389120"/>
            <a:ext cx="5013603" cy="813138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778936"/>
            <a:ext cx="1340739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3894667"/>
            <a:ext cx="1340739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3560217"/>
            <a:ext cx="34975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3560217"/>
            <a:ext cx="524637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3560217"/>
            <a:ext cx="34975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FA5ECB-6CA6-4F27-807D-6A189A005588}"/>
              </a:ext>
            </a:extLst>
          </p:cNvPr>
          <p:cNvSpPr txBox="1"/>
          <p:nvPr/>
        </p:nvSpPr>
        <p:spPr>
          <a:xfrm>
            <a:off x="87327" y="7617892"/>
            <a:ext cx="669467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664940-4F02-4927-8355-6149A7F16B83}"/>
              </a:ext>
            </a:extLst>
          </p:cNvPr>
          <p:cNvGrpSpPr/>
          <p:nvPr/>
        </p:nvGrpSpPr>
        <p:grpSpPr>
          <a:xfrm>
            <a:off x="144498" y="871995"/>
            <a:ext cx="10252452" cy="5964257"/>
            <a:chOff x="45712" y="755987"/>
            <a:chExt cx="14123256" cy="73130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833E798-11FC-446B-AF6C-D8427DA87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01" y="755987"/>
              <a:ext cx="13482092" cy="7113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F88E82-9832-4E0A-A00B-D98A53730BDB}"/>
                </a:ext>
              </a:extLst>
            </p:cNvPr>
            <p:cNvSpPr txBox="1"/>
            <p:nvPr/>
          </p:nvSpPr>
          <p:spPr>
            <a:xfrm>
              <a:off x="5773330" y="7668916"/>
              <a:ext cx="41011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Affinity in kcal/mole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55DCB5-551E-43CB-9730-C26043F8703E}"/>
                </a:ext>
              </a:extLst>
            </p:cNvPr>
            <p:cNvSpPr txBox="1"/>
            <p:nvPr/>
          </p:nvSpPr>
          <p:spPr>
            <a:xfrm rot="16200000">
              <a:off x="-127393" y="3896458"/>
              <a:ext cx="770187" cy="4239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DC6409-1EB0-4F5F-BCB8-D7E0F60907C4}"/>
                </a:ext>
              </a:extLst>
            </p:cNvPr>
            <p:cNvSpPr txBox="1"/>
            <p:nvPr/>
          </p:nvSpPr>
          <p:spPr>
            <a:xfrm>
              <a:off x="7748786" y="942021"/>
              <a:ext cx="2647787" cy="64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 of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-1.75 kcal/mole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7B0D58-E4CE-4FA6-9B50-1D8364928CD7}"/>
                </a:ext>
              </a:extLst>
            </p:cNvPr>
            <p:cNvSpPr/>
            <p:nvPr/>
          </p:nvSpPr>
          <p:spPr>
            <a:xfrm>
              <a:off x="11081451" y="882989"/>
              <a:ext cx="2530627" cy="1019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B5331D-8F39-4FDC-9D08-414335693E54}"/>
                </a:ext>
              </a:extLst>
            </p:cNvPr>
            <p:cNvSpPr txBox="1"/>
            <p:nvPr/>
          </p:nvSpPr>
          <p:spPr>
            <a:xfrm>
              <a:off x="11521181" y="1001660"/>
              <a:ext cx="2647787" cy="37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Predictions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F3CF25-7269-4019-B3D2-24D6DBC39CE2}"/>
                </a:ext>
              </a:extLst>
            </p:cNvPr>
            <p:cNvSpPr txBox="1"/>
            <p:nvPr/>
          </p:nvSpPr>
          <p:spPr>
            <a:xfrm>
              <a:off x="11521181" y="1378281"/>
              <a:ext cx="2647787" cy="37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Bottom Predictions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90C59C-2127-496E-AD62-AD7FA4B8F743}"/>
                </a:ext>
              </a:extLst>
            </p:cNvPr>
            <p:cNvSpPr/>
            <p:nvPr/>
          </p:nvSpPr>
          <p:spPr>
            <a:xfrm>
              <a:off x="11138137" y="1006062"/>
              <a:ext cx="383044" cy="319848"/>
            </a:xfrm>
            <a:prstGeom prst="rect">
              <a:avLst/>
            </a:prstGeom>
            <a:solidFill>
              <a:srgbClr val="239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00DB218-0B9F-409A-BD43-789A973F4A79}"/>
              </a:ext>
            </a:extLst>
          </p:cNvPr>
          <p:cNvSpPr txBox="1"/>
          <p:nvPr/>
        </p:nvSpPr>
        <p:spPr>
          <a:xfrm>
            <a:off x="7427029" y="7659376"/>
            <a:ext cx="897706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4096E0-3731-4642-AF22-1567F3308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8790" y="7600900"/>
            <a:ext cx="2390775" cy="267652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8B36C3A-51B7-4796-A434-CE056FBF3424}"/>
              </a:ext>
            </a:extLst>
          </p:cNvPr>
          <p:cNvSpPr txBox="1"/>
          <p:nvPr/>
        </p:nvSpPr>
        <p:spPr>
          <a:xfrm>
            <a:off x="12133543" y="10213295"/>
            <a:ext cx="27005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Cyclosporin</a:t>
            </a:r>
            <a:r>
              <a:rPr lang="en-US" sz="2000" dirty="0">
                <a:solidFill>
                  <a:srgbClr val="5B616B"/>
                </a:solidFill>
                <a:latin typeface="-apple-system"/>
              </a:rPr>
              <a:t>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B09EDB-853F-4EC5-83C3-85497C4D6B8E}"/>
              </a:ext>
            </a:extLst>
          </p:cNvPr>
          <p:cNvSpPr txBox="1"/>
          <p:nvPr/>
        </p:nvSpPr>
        <p:spPr>
          <a:xfrm>
            <a:off x="8115930" y="10143751"/>
            <a:ext cx="27005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Anidulafungin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076047C-335E-4F79-855B-B52C1B2C1525}"/>
              </a:ext>
            </a:extLst>
          </p:cNvPr>
          <p:cNvSpPr txBox="1"/>
          <p:nvPr/>
        </p:nvSpPr>
        <p:spPr>
          <a:xfrm>
            <a:off x="87327" y="0"/>
            <a:ext cx="880169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C4A1E7-97A2-4A55-9CDF-913F930013D1}"/>
              </a:ext>
            </a:extLst>
          </p:cNvPr>
          <p:cNvGrpSpPr/>
          <p:nvPr/>
        </p:nvGrpSpPr>
        <p:grpSpPr>
          <a:xfrm>
            <a:off x="11463700" y="10662392"/>
            <a:ext cx="3995160" cy="3006137"/>
            <a:chOff x="10158954" y="14168435"/>
            <a:chExt cx="3995160" cy="300613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B3654D6-18DA-400B-A3F4-B982C58A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89194" y="14168435"/>
              <a:ext cx="3379749" cy="2232080"/>
            </a:xfrm>
            <a:prstGeom prst="rect">
              <a:avLst/>
            </a:prstGeom>
          </p:spPr>
        </p:pic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FFE27B1-2499-4DB3-B662-9EBD97D39AF3}"/>
                </a:ext>
              </a:extLst>
            </p:cNvPr>
            <p:cNvGrpSpPr/>
            <p:nvPr/>
          </p:nvGrpSpPr>
          <p:grpSpPr>
            <a:xfrm>
              <a:off x="10158954" y="14175800"/>
              <a:ext cx="3995160" cy="2998772"/>
              <a:chOff x="4204827" y="15871792"/>
              <a:chExt cx="3995160" cy="2998772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5D82AF-9185-4E9D-8E10-0C6A076F00C3}"/>
                  </a:ext>
                </a:extLst>
              </p:cNvPr>
              <p:cNvSpPr txBox="1"/>
              <p:nvPr/>
            </p:nvSpPr>
            <p:spPr>
              <a:xfrm rot="16200000">
                <a:off x="3637332" y="16439287"/>
                <a:ext cx="150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Inhibition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C4C2B78-F1CA-4446-B68D-ECAB766DFE82}"/>
                  </a:ext>
                </a:extLst>
              </p:cNvPr>
              <p:cNvSpPr txBox="1"/>
              <p:nvPr/>
            </p:nvSpPr>
            <p:spPr>
              <a:xfrm rot="5400000">
                <a:off x="7263160" y="16972912"/>
                <a:ext cx="150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7080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Cell ratio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CABB3C3-FEDE-4253-9713-A6E97FA07002}"/>
                  </a:ext>
                </a:extLst>
              </p:cNvPr>
              <p:cNvSpPr/>
              <p:nvPr/>
            </p:nvSpPr>
            <p:spPr>
              <a:xfrm>
                <a:off x="4286474" y="17390216"/>
                <a:ext cx="258690" cy="204716"/>
              </a:xfrm>
              <a:prstGeom prst="rect">
                <a:avLst/>
              </a:prstGeom>
              <a:solidFill>
                <a:srgbClr val="0201F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DC2BD83-294F-4943-BF47-B36F8B06C564}"/>
                  </a:ext>
                </a:extLst>
              </p:cNvPr>
              <p:cNvSpPr/>
              <p:nvPr/>
            </p:nvSpPr>
            <p:spPr>
              <a:xfrm>
                <a:off x="7885975" y="16218647"/>
                <a:ext cx="258690" cy="204716"/>
              </a:xfrm>
              <a:prstGeom prst="rect">
                <a:avLst/>
              </a:prstGeom>
              <a:solidFill>
                <a:srgbClr val="FD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CC3DA2F-FB47-49E4-8788-72854396468D}"/>
                  </a:ext>
                </a:extLst>
              </p:cNvPr>
              <p:cNvSpPr txBox="1"/>
              <p:nvPr/>
            </p:nvSpPr>
            <p:spPr>
              <a:xfrm>
                <a:off x="4974395" y="17939723"/>
                <a:ext cx="252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Concentration [log </a:t>
                </a:r>
                <a:r>
                  <a:rPr lang="el-GR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M]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D51C4E7-E461-42DC-B436-44B0539378B1}"/>
                  </a:ext>
                </a:extLst>
              </p:cNvPr>
              <p:cNvSpPr txBox="1"/>
              <p:nvPr/>
            </p:nvSpPr>
            <p:spPr>
              <a:xfrm>
                <a:off x="4803589" y="18224233"/>
                <a:ext cx="2995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IC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50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=5.82; CC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50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&gt;50; SI=8.59</a:t>
                </a:r>
              </a:p>
              <a:p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F80C24D-407B-402F-86A3-05F16F6A3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3233" y="8117281"/>
            <a:ext cx="3775153" cy="18679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18254A2-1BEC-40A8-BFD1-9C3B965C99F4}"/>
              </a:ext>
            </a:extLst>
          </p:cNvPr>
          <p:cNvGrpSpPr/>
          <p:nvPr/>
        </p:nvGrpSpPr>
        <p:grpSpPr>
          <a:xfrm>
            <a:off x="7452898" y="10669756"/>
            <a:ext cx="3967364" cy="3019902"/>
            <a:chOff x="4204829" y="15850662"/>
            <a:chExt cx="3967364" cy="301990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3C1E16-FFB0-4DB7-B3C2-3E1285F9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06376" y="15850662"/>
              <a:ext cx="3423512" cy="215320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CFE39-BE15-45C2-B387-A95645C7889A}"/>
                </a:ext>
              </a:extLst>
            </p:cNvPr>
            <p:cNvSpPr txBox="1"/>
            <p:nvPr/>
          </p:nvSpPr>
          <p:spPr>
            <a:xfrm rot="16200000">
              <a:off x="3637334" y="16439286"/>
              <a:ext cx="150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 Inhibition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60287A-9E18-49AA-A89D-CCC1D89E5F53}"/>
                </a:ext>
              </a:extLst>
            </p:cNvPr>
            <p:cNvSpPr txBox="1"/>
            <p:nvPr/>
          </p:nvSpPr>
          <p:spPr>
            <a:xfrm rot="5400000">
              <a:off x="7235366" y="16961686"/>
              <a:ext cx="150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7080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 Cell ratio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8F4083-E7D0-4F02-A037-3B1FD4BC8F80}"/>
                </a:ext>
              </a:extLst>
            </p:cNvPr>
            <p:cNvSpPr/>
            <p:nvPr/>
          </p:nvSpPr>
          <p:spPr>
            <a:xfrm>
              <a:off x="4286474" y="17390216"/>
              <a:ext cx="258690" cy="204716"/>
            </a:xfrm>
            <a:prstGeom prst="rect">
              <a:avLst/>
            </a:prstGeom>
            <a:solidFill>
              <a:srgbClr val="0201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0A4339-8E7E-4120-950E-7D7C7178461D}"/>
                </a:ext>
              </a:extLst>
            </p:cNvPr>
            <p:cNvSpPr/>
            <p:nvPr/>
          </p:nvSpPr>
          <p:spPr>
            <a:xfrm>
              <a:off x="7858182" y="16232829"/>
              <a:ext cx="258690" cy="204716"/>
            </a:xfrm>
            <a:prstGeom prst="rect">
              <a:avLst/>
            </a:prstGeom>
            <a:solidFill>
              <a:srgbClr val="FD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A344F5C-A593-498C-9C4C-67EDB7451A59}"/>
                </a:ext>
              </a:extLst>
            </p:cNvPr>
            <p:cNvSpPr txBox="1"/>
            <p:nvPr/>
          </p:nvSpPr>
          <p:spPr>
            <a:xfrm>
              <a:off x="4974396" y="17939723"/>
              <a:ext cx="2529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Concentration [log </a:t>
              </a:r>
              <a:r>
                <a:rPr lang="el-GR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M]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EED1F5-1EE6-4DC5-9246-FF711A6B6B77}"/>
                </a:ext>
              </a:extLst>
            </p:cNvPr>
            <p:cNvSpPr txBox="1"/>
            <p:nvPr/>
          </p:nvSpPr>
          <p:spPr>
            <a:xfrm>
              <a:off x="4803589" y="18224233"/>
              <a:ext cx="2995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</a:t>
              </a:r>
              <a:r>
                <a:rPr lang="en-US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=4.64; CC</a:t>
              </a:r>
              <a:r>
                <a:rPr lang="en-US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&gt;50; SI=10.78</a:t>
              </a:r>
            </a:p>
            <a:p>
              <a:r>
                <a:rPr lang="en-US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C65A75C-B0CE-4DA3-9198-91D6293173A0}"/>
              </a:ext>
            </a:extLst>
          </p:cNvPr>
          <p:cNvSpPr txBox="1"/>
          <p:nvPr/>
        </p:nvSpPr>
        <p:spPr>
          <a:xfrm>
            <a:off x="7613629" y="13591806"/>
            <a:ext cx="7979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2326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*Adapted from Jeon,  S.et al. Identification  of  antiviral  drug  candidates  against  SARS-CoV-2  from FDA-approved  drugs. Antimicrobial Agents and Chemotherapy 64 (2020). URL https://doi.org/10.1128/aac.00819-20. Adapted with permission.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EFA3DC-5D6F-4EE1-9993-F0CD2EDAE4D6}"/>
              </a:ext>
            </a:extLst>
          </p:cNvPr>
          <p:cNvSpPr txBox="1"/>
          <p:nvPr/>
        </p:nvSpPr>
        <p:spPr>
          <a:xfrm>
            <a:off x="10882154" y="12974260"/>
            <a:ext cx="220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C4A274A-1865-45DB-AE56-7EBD18D88751}"/>
              </a:ext>
            </a:extLst>
          </p:cNvPr>
          <p:cNvSpPr txBox="1"/>
          <p:nvPr/>
        </p:nvSpPr>
        <p:spPr>
          <a:xfrm>
            <a:off x="14781817" y="12995866"/>
            <a:ext cx="36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2E48806-51DD-4436-BE0E-D6D185C47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45" y="7664126"/>
            <a:ext cx="1303362" cy="131336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D7B7AB9-3B55-4CC6-A811-3B3FFF768E5E}"/>
              </a:ext>
            </a:extLst>
          </p:cNvPr>
          <p:cNvSpPr txBox="1"/>
          <p:nvPr/>
        </p:nvSpPr>
        <p:spPr>
          <a:xfrm>
            <a:off x="907833" y="9197665"/>
            <a:ext cx="1303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Pipecuronium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447C98-5D6A-48CF-8A16-13A82BFFE913}"/>
              </a:ext>
            </a:extLst>
          </p:cNvPr>
          <p:cNvSpPr txBox="1"/>
          <p:nvPr/>
        </p:nvSpPr>
        <p:spPr>
          <a:xfrm>
            <a:off x="895157" y="9905518"/>
            <a:ext cx="1158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Pancuronium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8D6172-A7EC-4015-A05B-C893F2A3FE7E}"/>
              </a:ext>
            </a:extLst>
          </p:cNvPr>
          <p:cNvSpPr txBox="1"/>
          <p:nvPr/>
        </p:nvSpPr>
        <p:spPr>
          <a:xfrm>
            <a:off x="907834" y="10701613"/>
            <a:ext cx="1158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Vecuronium</a:t>
            </a:r>
          </a:p>
        </p:txBody>
      </p:sp>
      <p:graphicFrame>
        <p:nvGraphicFramePr>
          <p:cNvPr id="82" name="Table 54">
            <a:extLst>
              <a:ext uri="{FF2B5EF4-FFF2-40B4-BE49-F238E27FC236}">
                <a16:creationId xmlns:a16="http://schemas.microsoft.com/office/drawing/2014/main" id="{D65F0FF7-C9B6-4CFF-918C-844A60F9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31081"/>
              </p:ext>
            </p:extLst>
          </p:nvPr>
        </p:nvGraphicFramePr>
        <p:xfrm>
          <a:off x="3817926" y="8126892"/>
          <a:ext cx="968808" cy="616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08">
                  <a:extLst>
                    <a:ext uri="{9D8B030D-6E8A-4147-A177-3AD203B41FA5}">
                      <a16:colId xmlns:a16="http://schemas.microsoft.com/office/drawing/2014/main" val="2561657324"/>
                    </a:ext>
                  </a:extLst>
                </a:gridCol>
              </a:tblGrid>
              <a:tr h="770881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9357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99.99976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D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84086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99.99955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238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17815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99.99901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1A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5749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/>
                        <a:t>99.99701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6C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04932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/>
                        <a:t>99.99691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9D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55112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/>
                        <a:t>99.99687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5F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2712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 dirty="0"/>
                        <a:t>99.99671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7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6243"/>
                  </a:ext>
                </a:extLst>
              </a:tr>
            </a:tbl>
          </a:graphicData>
        </a:graphic>
      </p:graphicFrame>
      <p:graphicFrame>
        <p:nvGraphicFramePr>
          <p:cNvPr id="83" name="Table 54">
            <a:extLst>
              <a:ext uri="{FF2B5EF4-FFF2-40B4-BE49-F238E27FC236}">
                <a16:creationId xmlns:a16="http://schemas.microsoft.com/office/drawing/2014/main" id="{F62A80E6-11A0-4039-8E01-01F964666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12282"/>
              </p:ext>
            </p:extLst>
          </p:nvPr>
        </p:nvGraphicFramePr>
        <p:xfrm>
          <a:off x="5429092" y="8126899"/>
          <a:ext cx="1026634" cy="616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634">
                  <a:extLst>
                    <a:ext uri="{9D8B030D-6E8A-4147-A177-3AD203B41FA5}">
                      <a16:colId xmlns:a16="http://schemas.microsoft.com/office/drawing/2014/main" val="2561657324"/>
                    </a:ext>
                  </a:extLst>
                </a:gridCol>
              </a:tblGrid>
              <a:tr h="780402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9357"/>
                  </a:ext>
                </a:extLst>
              </a:tr>
              <a:tr h="798509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D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95620"/>
                  </a:ext>
                </a:extLst>
              </a:tr>
              <a:tr h="764690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238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17815"/>
                  </a:ext>
                </a:extLst>
              </a:tr>
              <a:tr h="764690">
                <a:tc>
                  <a:txBody>
                    <a:bodyPr/>
                    <a:lstStyle/>
                    <a:p>
                      <a:pPr algn="ctr"/>
                      <a:endParaRPr lang="en-US" sz="1300" b="0" i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-7.5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5F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5749"/>
                  </a:ext>
                </a:extLst>
              </a:tr>
              <a:tr h="764690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7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04932"/>
                  </a:ext>
                </a:extLst>
              </a:tr>
              <a:tr h="764690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6C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55112"/>
                  </a:ext>
                </a:extLst>
              </a:tr>
              <a:tr h="764690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1A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2712"/>
                  </a:ext>
                </a:extLst>
              </a:tr>
              <a:tr h="764690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-6.9</a:t>
                      </a:r>
                    </a:p>
                  </a:txBody>
                  <a:tcPr>
                    <a:solidFill>
                      <a:srgbClr val="99D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6243"/>
                  </a:ext>
                </a:extLst>
              </a:tr>
            </a:tbl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E53334-31ED-4568-B495-BC129561119C}"/>
              </a:ext>
            </a:extLst>
          </p:cNvPr>
          <p:cNvCxnSpPr>
            <a:cxnSpLocks/>
          </p:cNvCxnSpPr>
          <p:nvPr/>
        </p:nvCxnSpPr>
        <p:spPr>
          <a:xfrm>
            <a:off x="4779334" y="9320349"/>
            <a:ext cx="65715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E4E4B8-58A1-4F9D-9D2B-4217B563A535}"/>
              </a:ext>
            </a:extLst>
          </p:cNvPr>
          <p:cNvCxnSpPr>
            <a:cxnSpLocks/>
          </p:cNvCxnSpPr>
          <p:nvPr/>
        </p:nvCxnSpPr>
        <p:spPr>
          <a:xfrm>
            <a:off x="4779334" y="10107370"/>
            <a:ext cx="65715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5EAB70D-4889-4515-B531-AA7ACD2F29A0}"/>
              </a:ext>
            </a:extLst>
          </p:cNvPr>
          <p:cNvCxnSpPr>
            <a:cxnSpLocks/>
          </p:cNvCxnSpPr>
          <p:nvPr/>
        </p:nvCxnSpPr>
        <p:spPr>
          <a:xfrm>
            <a:off x="4917561" y="10855504"/>
            <a:ext cx="356310" cy="240741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F24EF33-3474-4DE0-B77D-04D794ACD2BB}"/>
              </a:ext>
            </a:extLst>
          </p:cNvPr>
          <p:cNvCxnSpPr>
            <a:cxnSpLocks/>
          </p:cNvCxnSpPr>
          <p:nvPr/>
        </p:nvCxnSpPr>
        <p:spPr>
          <a:xfrm>
            <a:off x="4771949" y="10858603"/>
            <a:ext cx="15852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151707-1B20-4A1F-AF81-76237923B489}"/>
              </a:ext>
            </a:extLst>
          </p:cNvPr>
          <p:cNvCxnSpPr>
            <a:cxnSpLocks/>
          </p:cNvCxnSpPr>
          <p:nvPr/>
        </p:nvCxnSpPr>
        <p:spPr>
          <a:xfrm>
            <a:off x="5261287" y="13254423"/>
            <a:ext cx="17520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B099BDF-DF24-4316-B85C-459522AFC34A}"/>
              </a:ext>
            </a:extLst>
          </p:cNvPr>
          <p:cNvCxnSpPr>
            <a:cxnSpLocks/>
          </p:cNvCxnSpPr>
          <p:nvPr/>
        </p:nvCxnSpPr>
        <p:spPr>
          <a:xfrm>
            <a:off x="4852852" y="11731137"/>
            <a:ext cx="498629" cy="73319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8DF7EBB-4C66-4447-BD5F-AF9592011417}"/>
              </a:ext>
            </a:extLst>
          </p:cNvPr>
          <p:cNvCxnSpPr>
            <a:cxnSpLocks/>
          </p:cNvCxnSpPr>
          <p:nvPr/>
        </p:nvCxnSpPr>
        <p:spPr>
          <a:xfrm flipV="1">
            <a:off x="5338580" y="12464334"/>
            <a:ext cx="97905" cy="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B7CECE-B691-4FE5-929F-A32702A585AD}"/>
              </a:ext>
            </a:extLst>
          </p:cNvPr>
          <p:cNvCxnSpPr>
            <a:cxnSpLocks/>
          </p:cNvCxnSpPr>
          <p:nvPr/>
        </p:nvCxnSpPr>
        <p:spPr>
          <a:xfrm>
            <a:off x="4771940" y="11731134"/>
            <a:ext cx="9701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FEBAA8B-11B1-44E5-A8D3-40995B6DBF4E}"/>
              </a:ext>
            </a:extLst>
          </p:cNvPr>
          <p:cNvGrpSpPr/>
          <p:nvPr/>
        </p:nvGrpSpPr>
        <p:grpSpPr>
          <a:xfrm>
            <a:off x="4779338" y="12490852"/>
            <a:ext cx="664551" cy="1531786"/>
            <a:chOff x="4651775" y="4504164"/>
            <a:chExt cx="664551" cy="153178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2C6D161-FE1D-477A-92C2-42BF1CE8EF4A}"/>
                </a:ext>
              </a:extLst>
            </p:cNvPr>
            <p:cNvCxnSpPr>
              <a:cxnSpLocks/>
            </p:cNvCxnSpPr>
            <p:nvPr/>
          </p:nvCxnSpPr>
          <p:spPr>
            <a:xfrm>
              <a:off x="5141125" y="6027454"/>
              <a:ext cx="175201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42596D-247D-4AE7-BB7B-9296EB285A86}"/>
                </a:ext>
              </a:extLst>
            </p:cNvPr>
            <p:cNvCxnSpPr>
              <a:cxnSpLocks/>
            </p:cNvCxnSpPr>
            <p:nvPr/>
          </p:nvCxnSpPr>
          <p:spPr>
            <a:xfrm>
              <a:off x="4732687" y="4504168"/>
              <a:ext cx="425114" cy="1531781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D54CB1-C7BC-484C-9C7A-EDC2569DF27A}"/>
                </a:ext>
              </a:extLst>
            </p:cNvPr>
            <p:cNvCxnSpPr>
              <a:cxnSpLocks/>
            </p:cNvCxnSpPr>
            <p:nvPr/>
          </p:nvCxnSpPr>
          <p:spPr>
            <a:xfrm>
              <a:off x="4651775" y="4504164"/>
              <a:ext cx="97010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87695C-4F2A-4F6D-AEB2-BEEED3838136}"/>
              </a:ext>
            </a:extLst>
          </p:cNvPr>
          <p:cNvCxnSpPr>
            <a:cxnSpLocks/>
          </p:cNvCxnSpPr>
          <p:nvPr/>
        </p:nvCxnSpPr>
        <p:spPr>
          <a:xfrm flipH="1">
            <a:off x="4921001" y="10942655"/>
            <a:ext cx="364358" cy="244561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A32FB79-CF3E-4467-8E57-8B68BC1226F1}"/>
              </a:ext>
            </a:extLst>
          </p:cNvPr>
          <p:cNvCxnSpPr>
            <a:cxnSpLocks/>
          </p:cNvCxnSpPr>
          <p:nvPr/>
        </p:nvCxnSpPr>
        <p:spPr>
          <a:xfrm>
            <a:off x="4771949" y="13379770"/>
            <a:ext cx="17520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DC1A61A-5928-4C9A-9482-90091B9CC386}"/>
              </a:ext>
            </a:extLst>
          </p:cNvPr>
          <p:cNvCxnSpPr>
            <a:cxnSpLocks/>
          </p:cNvCxnSpPr>
          <p:nvPr/>
        </p:nvCxnSpPr>
        <p:spPr>
          <a:xfrm>
            <a:off x="5275056" y="10942649"/>
            <a:ext cx="17520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9C03D24-5A25-445D-A679-04C85E692226}"/>
              </a:ext>
            </a:extLst>
          </p:cNvPr>
          <p:cNvCxnSpPr>
            <a:cxnSpLocks/>
          </p:cNvCxnSpPr>
          <p:nvPr/>
        </p:nvCxnSpPr>
        <p:spPr>
          <a:xfrm flipH="1">
            <a:off x="4973164" y="11652568"/>
            <a:ext cx="330820" cy="24541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1CB1756-8B51-45F1-957D-8103BDC075B1}"/>
              </a:ext>
            </a:extLst>
          </p:cNvPr>
          <p:cNvCxnSpPr>
            <a:cxnSpLocks/>
          </p:cNvCxnSpPr>
          <p:nvPr/>
        </p:nvCxnSpPr>
        <p:spPr>
          <a:xfrm>
            <a:off x="5285365" y="11652573"/>
            <a:ext cx="15112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493E31A-EC46-41B3-9623-9A91EF785F2E}"/>
              </a:ext>
            </a:extLst>
          </p:cNvPr>
          <p:cNvCxnSpPr>
            <a:cxnSpLocks/>
          </p:cNvCxnSpPr>
          <p:nvPr/>
        </p:nvCxnSpPr>
        <p:spPr>
          <a:xfrm>
            <a:off x="4771940" y="14098185"/>
            <a:ext cx="22071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813C0D7-94F0-475B-9E01-03C0326B3A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2350" y="9048665"/>
            <a:ext cx="962999" cy="53308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D6D661C-0D81-4688-92C9-0AA3C5BF3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4624" y="9750861"/>
            <a:ext cx="935757" cy="64754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5CE4EC0-3052-4B25-A30C-3F8A0F4CC1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9594" y="10548719"/>
            <a:ext cx="935757" cy="592757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EEA7F68-332F-488C-AF61-938A7ADEE9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1003" y="11291787"/>
            <a:ext cx="962999" cy="54490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8B8357-6A92-4342-A436-0D42EB0695D3}"/>
              </a:ext>
            </a:extLst>
          </p:cNvPr>
          <p:cNvSpPr txBox="1"/>
          <p:nvPr/>
        </p:nvSpPr>
        <p:spPr>
          <a:xfrm>
            <a:off x="907963" y="11449739"/>
            <a:ext cx="1158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Rocuronium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C3410D8-A414-465C-BD0D-92E5F91233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6804" y="12089196"/>
            <a:ext cx="962999" cy="63509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0F70B8A-D3B1-4470-9E24-C99F42422E62}"/>
              </a:ext>
            </a:extLst>
          </p:cNvPr>
          <p:cNvSpPr txBox="1"/>
          <p:nvPr/>
        </p:nvSpPr>
        <p:spPr>
          <a:xfrm>
            <a:off x="895158" y="12245829"/>
            <a:ext cx="1303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Rapacuronium</a:t>
            </a: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E784ED-6866-4893-9FED-7D4416DA91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8451" y="12830455"/>
            <a:ext cx="761351" cy="761351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6E30002C-9861-4407-BA5F-39854C0D57E1}"/>
              </a:ext>
            </a:extLst>
          </p:cNvPr>
          <p:cNvSpPr txBox="1"/>
          <p:nvPr/>
        </p:nvSpPr>
        <p:spPr>
          <a:xfrm>
            <a:off x="897838" y="13001304"/>
            <a:ext cx="165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Metocurine iodide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9CCFBD43-F7E0-441E-A299-5772973144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5688" y="13612934"/>
            <a:ext cx="625147" cy="80242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752FF157-5EAD-4F44-BA12-30821B43F633}"/>
              </a:ext>
            </a:extLst>
          </p:cNvPr>
          <p:cNvSpPr txBox="1"/>
          <p:nvPr/>
        </p:nvSpPr>
        <p:spPr>
          <a:xfrm>
            <a:off x="897838" y="13798907"/>
            <a:ext cx="165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Metocurine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BFD26D-49E7-44CC-A440-64B5018DC062}"/>
              </a:ext>
            </a:extLst>
          </p:cNvPr>
          <p:cNvSpPr txBox="1"/>
          <p:nvPr/>
        </p:nvSpPr>
        <p:spPr>
          <a:xfrm flipH="1">
            <a:off x="2150622" y="8197988"/>
            <a:ext cx="1512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Tyrosine-protein kinase Tec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4" name="Table 54">
            <a:extLst>
              <a:ext uri="{FF2B5EF4-FFF2-40B4-BE49-F238E27FC236}">
                <a16:creationId xmlns:a16="http://schemas.microsoft.com/office/drawing/2014/main" id="{93CC24D0-0C1F-4B2C-B0FB-5B8111137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17948"/>
              </p:ext>
            </p:extLst>
          </p:nvPr>
        </p:nvGraphicFramePr>
        <p:xfrm>
          <a:off x="6609766" y="8117281"/>
          <a:ext cx="766626" cy="6176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26">
                  <a:extLst>
                    <a:ext uri="{9D8B030D-6E8A-4147-A177-3AD203B41FA5}">
                      <a16:colId xmlns:a16="http://schemas.microsoft.com/office/drawing/2014/main" val="2561657324"/>
                    </a:ext>
                  </a:extLst>
                </a:gridCol>
              </a:tblGrid>
              <a:tr h="805933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9357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84086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17815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5749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04932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55112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2712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6243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994D6443-06F6-40F3-8842-B92858727F7B}"/>
              </a:ext>
            </a:extLst>
          </p:cNvPr>
          <p:cNvGrpSpPr/>
          <p:nvPr/>
        </p:nvGrpSpPr>
        <p:grpSpPr>
          <a:xfrm>
            <a:off x="2617966" y="7532041"/>
            <a:ext cx="4264104" cy="496698"/>
            <a:chOff x="2906907" y="7532181"/>
            <a:chExt cx="4264104" cy="496698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17304F8-027F-49A1-B790-EC57A34F7CBC}"/>
                </a:ext>
              </a:extLst>
            </p:cNvPr>
            <p:cNvSpPr txBox="1"/>
            <p:nvPr/>
          </p:nvSpPr>
          <p:spPr>
            <a:xfrm>
              <a:off x="3020422" y="7600900"/>
              <a:ext cx="4150589" cy="30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14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400" b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Spearman</a:t>
              </a:r>
              <a:r>
                <a:rPr lang="en-US" sz="14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</a:t>
              </a:r>
              <a:r>
                <a:rPr lang="en-US" sz="1400" b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</a:t>
              </a:r>
              <a:r>
                <a:rPr lang="en-US" sz="1400" b="1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VecNet</a:t>
              </a:r>
              <a:r>
                <a:rPr lang="en-US" sz="14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l-GR" sz="1400" b="1" dirty="0">
                  <a:solidFill>
                    <a:srgbClr val="2021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14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G) = -0.40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D2C278-A325-49F7-B73E-DB6DE2BCF978}"/>
                </a:ext>
              </a:extLst>
            </p:cNvPr>
            <p:cNvSpPr/>
            <p:nvPr/>
          </p:nvSpPr>
          <p:spPr>
            <a:xfrm>
              <a:off x="2906907" y="7532181"/>
              <a:ext cx="2790500" cy="496698"/>
            </a:xfrm>
            <a:prstGeom prst="round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51FA179-7DF7-468E-AEC7-4C688F01A43B}"/>
              </a:ext>
            </a:extLst>
          </p:cNvPr>
          <p:cNvSpPr txBox="1"/>
          <p:nvPr/>
        </p:nvSpPr>
        <p:spPr>
          <a:xfrm>
            <a:off x="1908313" y="7243638"/>
            <a:ext cx="86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40EE4F-B183-447A-9086-E15199B74D43}"/>
              </a:ext>
            </a:extLst>
          </p:cNvPr>
          <p:cNvSpPr txBox="1"/>
          <p:nvPr/>
        </p:nvSpPr>
        <p:spPr>
          <a:xfrm>
            <a:off x="3752450" y="8028879"/>
            <a:ext cx="1114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Percentile</a:t>
            </a:r>
          </a:p>
          <a:p>
            <a:endParaRPr lang="en-US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A85A22C-79C2-474D-A670-1B34AA7E39CC}"/>
              </a:ext>
            </a:extLst>
          </p:cNvPr>
          <p:cNvSpPr txBox="1"/>
          <p:nvPr/>
        </p:nvSpPr>
        <p:spPr>
          <a:xfrm>
            <a:off x="5371857" y="8130434"/>
            <a:ext cx="1114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Affinity (kcal/mole)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51E6C1-8267-4DB4-A463-DDC5604293E0}"/>
              </a:ext>
            </a:extLst>
          </p:cNvPr>
          <p:cNvSpPr txBox="1"/>
          <p:nvPr/>
        </p:nvSpPr>
        <p:spPr>
          <a:xfrm>
            <a:off x="6543681" y="8261305"/>
            <a:ext cx="88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Rank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0A6469-1C1A-4663-84D4-BB7970329506}"/>
              </a:ext>
            </a:extLst>
          </p:cNvPr>
          <p:cNvSpPr/>
          <p:nvPr/>
        </p:nvSpPr>
        <p:spPr>
          <a:xfrm>
            <a:off x="8196788" y="1416050"/>
            <a:ext cx="278062" cy="260857"/>
          </a:xfrm>
          <a:prstGeom prst="rect">
            <a:avLst/>
          </a:prstGeom>
          <a:solidFill>
            <a:srgbClr val="FFA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A17FFA-7530-4B49-9CFB-1901E9B8061E}"/>
              </a:ext>
            </a:extLst>
          </p:cNvPr>
          <p:cNvGrpSpPr/>
          <p:nvPr/>
        </p:nvGrpSpPr>
        <p:grpSpPr>
          <a:xfrm>
            <a:off x="11674692" y="2202238"/>
            <a:ext cx="3026538" cy="2722623"/>
            <a:chOff x="11235594" y="1936333"/>
            <a:chExt cx="3026538" cy="27226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7B45B8-4B8E-4CDD-A4C9-D5D2942FF222}"/>
                </a:ext>
              </a:extLst>
            </p:cNvPr>
            <p:cNvSpPr/>
            <p:nvPr/>
          </p:nvSpPr>
          <p:spPr>
            <a:xfrm>
              <a:off x="11235595" y="1939399"/>
              <a:ext cx="1481391" cy="13368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C1AC7B-F0F3-415A-88ED-1909BFB8A571}"/>
                </a:ext>
              </a:extLst>
            </p:cNvPr>
            <p:cNvSpPr/>
            <p:nvPr/>
          </p:nvSpPr>
          <p:spPr>
            <a:xfrm>
              <a:off x="12780741" y="3322138"/>
              <a:ext cx="1481391" cy="13368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D4591A8-6DA6-4216-BB23-3D77DAB23466}"/>
                </a:ext>
              </a:extLst>
            </p:cNvPr>
            <p:cNvSpPr/>
            <p:nvPr/>
          </p:nvSpPr>
          <p:spPr>
            <a:xfrm>
              <a:off x="12780741" y="1936333"/>
              <a:ext cx="1481391" cy="13368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E69C1FF-B666-4BB7-A868-60C7541650C1}"/>
                </a:ext>
              </a:extLst>
            </p:cNvPr>
            <p:cNvSpPr/>
            <p:nvPr/>
          </p:nvSpPr>
          <p:spPr>
            <a:xfrm>
              <a:off x="11235594" y="3322138"/>
              <a:ext cx="1481391" cy="13368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3EF207-65D5-492E-98DA-556A989AC177}"/>
              </a:ext>
            </a:extLst>
          </p:cNvPr>
          <p:cNvSpPr txBox="1"/>
          <p:nvPr/>
        </p:nvSpPr>
        <p:spPr>
          <a:xfrm rot="16200000">
            <a:off x="9364441" y="3436865"/>
            <a:ext cx="2541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Label (Auto-docking)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77ED33-833F-474D-A0B0-03D6427A99D1}"/>
              </a:ext>
            </a:extLst>
          </p:cNvPr>
          <p:cNvSpPr txBox="1"/>
          <p:nvPr/>
        </p:nvSpPr>
        <p:spPr>
          <a:xfrm>
            <a:off x="12012232" y="1184826"/>
            <a:ext cx="2486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Label (AI-Bind)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5A2E1F-3E8B-4342-8A09-0B927743C047}"/>
              </a:ext>
            </a:extLst>
          </p:cNvPr>
          <p:cNvSpPr txBox="1"/>
          <p:nvPr/>
        </p:nvSpPr>
        <p:spPr>
          <a:xfrm>
            <a:off x="11980011" y="1774015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1278A5E-40B6-4993-9020-A688A2BCA2BB}"/>
              </a:ext>
            </a:extLst>
          </p:cNvPr>
          <p:cNvSpPr txBox="1"/>
          <p:nvPr/>
        </p:nvSpPr>
        <p:spPr>
          <a:xfrm>
            <a:off x="13369131" y="1763978"/>
            <a:ext cx="156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Non-binding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AC35379-2D9E-4EAB-AD7F-A514C64A719D}"/>
              </a:ext>
            </a:extLst>
          </p:cNvPr>
          <p:cNvSpPr txBox="1"/>
          <p:nvPr/>
        </p:nvSpPr>
        <p:spPr>
          <a:xfrm rot="16200000">
            <a:off x="10898549" y="269944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47CFBB3-203E-496D-AB9E-A899138700FC}"/>
              </a:ext>
            </a:extLst>
          </p:cNvPr>
          <p:cNvSpPr txBox="1"/>
          <p:nvPr/>
        </p:nvSpPr>
        <p:spPr>
          <a:xfrm rot="16200000">
            <a:off x="10530626" y="3853282"/>
            <a:ext cx="156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Non-binding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BF91EAD-089E-44A1-9567-55F84E87E62D}"/>
              </a:ext>
            </a:extLst>
          </p:cNvPr>
          <p:cNvSpPr txBox="1"/>
          <p:nvPr/>
        </p:nvSpPr>
        <p:spPr>
          <a:xfrm>
            <a:off x="10062216" y="6391"/>
            <a:ext cx="669467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B4980-1D72-477C-BA16-1F86368D268A}"/>
              </a:ext>
            </a:extLst>
          </p:cNvPr>
          <p:cNvSpPr txBox="1"/>
          <p:nvPr/>
        </p:nvSpPr>
        <p:spPr>
          <a:xfrm>
            <a:off x="12049705" y="5333089"/>
            <a:ext cx="304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F1-Score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0171F-2C06-45D8-A3AA-237AE6665733}"/>
              </a:ext>
            </a:extLst>
          </p:cNvPr>
          <p:cNvSpPr/>
          <p:nvPr/>
        </p:nvSpPr>
        <p:spPr>
          <a:xfrm>
            <a:off x="11776831" y="5231695"/>
            <a:ext cx="2700542" cy="122426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46EDB-627A-436B-A978-3995488E29B8}"/>
              </a:ext>
            </a:extLst>
          </p:cNvPr>
          <p:cNvSpPr txBox="1"/>
          <p:nvPr/>
        </p:nvSpPr>
        <p:spPr>
          <a:xfrm>
            <a:off x="12233268" y="5833037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 = 0.33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14419</TotalTime>
  <Words>201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280</cp:revision>
  <dcterms:created xsi:type="dcterms:W3CDTF">2021-06-02T18:26:13Z</dcterms:created>
  <dcterms:modified xsi:type="dcterms:W3CDTF">2021-11-12T02:02:35Z</dcterms:modified>
</cp:coreProperties>
</file>