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137160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DEB1E1"/>
    <a:srgbClr val="FFFFFF"/>
    <a:srgbClr val="B2F2A0"/>
    <a:srgbClr val="A3F3F5"/>
    <a:srgbClr val="56B288"/>
    <a:srgbClr val="E8718C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>
        <p:scale>
          <a:sx n="80" d="100"/>
          <a:sy n="80" d="100"/>
        </p:scale>
        <p:origin x="1560" y="-2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1143000"/>
            <a:ext cx="2720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8513" y="1143000"/>
            <a:ext cx="2720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44023"/>
            <a:ext cx="11658600" cy="541189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8164619"/>
            <a:ext cx="10287000" cy="375306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9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827617"/>
            <a:ext cx="295751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827617"/>
            <a:ext cx="870108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875409"/>
            <a:ext cx="11830050" cy="646620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0402786"/>
            <a:ext cx="11830050" cy="340042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138083"/>
            <a:ext cx="58293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138083"/>
            <a:ext cx="58293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27620"/>
            <a:ext cx="1183005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810636"/>
            <a:ext cx="5802510" cy="186753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678170"/>
            <a:ext cx="580251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810636"/>
            <a:ext cx="5831087" cy="186753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678170"/>
            <a:ext cx="583108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6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6320"/>
            <a:ext cx="4423767" cy="36271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238167"/>
            <a:ext cx="6943725" cy="1104688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663440"/>
            <a:ext cx="4423767" cy="863959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6320"/>
            <a:ext cx="4423767" cy="36271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238167"/>
            <a:ext cx="6943725" cy="1104688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663440"/>
            <a:ext cx="4423767" cy="863959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827620"/>
            <a:ext cx="1183005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138083"/>
            <a:ext cx="1183005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4407730"/>
            <a:ext cx="462915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B3F14CAD-FC92-4381-B956-FD4EC267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48" y="11816390"/>
            <a:ext cx="4699932" cy="3585934"/>
          </a:xfrm>
          <a:prstGeom prst="rect">
            <a:avLst/>
          </a:prstGeom>
        </p:spPr>
      </p:pic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87E75A4F-4E20-4CC6-9F06-CD68DDA86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7" y="11777050"/>
            <a:ext cx="4699932" cy="358593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D5D858-4747-4C09-B268-8259D0DEAA9A}"/>
              </a:ext>
            </a:extLst>
          </p:cNvPr>
          <p:cNvSpPr txBox="1"/>
          <p:nvPr/>
        </p:nvSpPr>
        <p:spPr>
          <a:xfrm>
            <a:off x="9911623" y="14976699"/>
            <a:ext cx="1655453" cy="430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0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Chart, bar chart&#10;&#10;Description automatically generated">
            <a:extLst>
              <a:ext uri="{FF2B5EF4-FFF2-40B4-BE49-F238E27FC236}">
                <a16:creationId xmlns:a16="http://schemas.microsoft.com/office/drawing/2014/main" id="{A0409670-5A8C-42AB-ABF2-EC3E79878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48" y="7905138"/>
            <a:ext cx="4699932" cy="3585934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E0DA875-29C0-4A50-BF06-662CF07532B2}"/>
              </a:ext>
            </a:extLst>
          </p:cNvPr>
          <p:cNvSpPr/>
          <p:nvPr/>
        </p:nvSpPr>
        <p:spPr>
          <a:xfrm>
            <a:off x="4890335" y="8673252"/>
            <a:ext cx="1127653" cy="46503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B7E382-5A49-4C2D-88C6-23EC328ABC6B}"/>
              </a:ext>
            </a:extLst>
          </p:cNvPr>
          <p:cNvCxnSpPr>
            <a:cxnSpLocks/>
          </p:cNvCxnSpPr>
          <p:nvPr/>
        </p:nvCxnSpPr>
        <p:spPr>
          <a:xfrm flipV="1">
            <a:off x="2642197" y="9250120"/>
            <a:ext cx="820997" cy="28558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0FA8FDC-2779-4CB3-81EB-16A375B8A22A}"/>
              </a:ext>
            </a:extLst>
          </p:cNvPr>
          <p:cNvSpPr txBox="1"/>
          <p:nvPr/>
        </p:nvSpPr>
        <p:spPr>
          <a:xfrm>
            <a:off x="1998009" y="8964124"/>
            <a:ext cx="1146468" cy="28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778A009-BCEB-45EF-A63A-3BA1E5DEBED0}"/>
              </a:ext>
            </a:extLst>
          </p:cNvPr>
          <p:cNvSpPr/>
          <p:nvPr/>
        </p:nvSpPr>
        <p:spPr>
          <a:xfrm>
            <a:off x="1998011" y="8964122"/>
            <a:ext cx="1183767" cy="28700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3CEF733-CBD4-479C-B7A0-16B538BA5F2A}"/>
              </a:ext>
            </a:extLst>
          </p:cNvPr>
          <p:cNvSpPr/>
          <p:nvPr/>
        </p:nvSpPr>
        <p:spPr>
          <a:xfrm>
            <a:off x="3283739" y="8391422"/>
            <a:ext cx="1183767" cy="46503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8A561D1-AB5F-40FE-834E-F1373865D603}"/>
              </a:ext>
            </a:extLst>
          </p:cNvPr>
          <p:cNvCxnSpPr>
            <a:cxnSpLocks/>
          </p:cNvCxnSpPr>
          <p:nvPr/>
        </p:nvCxnSpPr>
        <p:spPr>
          <a:xfrm flipV="1">
            <a:off x="4057447" y="8905771"/>
            <a:ext cx="820997" cy="28558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0E3C3A8-70C8-4ADB-B6FD-0302F0EBAAAE}"/>
              </a:ext>
            </a:extLst>
          </p:cNvPr>
          <p:cNvSpPr txBox="1"/>
          <p:nvPr/>
        </p:nvSpPr>
        <p:spPr>
          <a:xfrm>
            <a:off x="3320483" y="8375766"/>
            <a:ext cx="1110279" cy="4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Pre-training</a:t>
            </a:r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7349BC03-F722-432D-86FD-DEDA8F151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357" y="7855474"/>
            <a:ext cx="4699932" cy="358593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C9BC685-9773-4820-8F6D-7E75F29D542F}"/>
              </a:ext>
            </a:extLst>
          </p:cNvPr>
          <p:cNvSpPr txBox="1"/>
          <p:nvPr/>
        </p:nvSpPr>
        <p:spPr>
          <a:xfrm>
            <a:off x="632692" y="7772400"/>
            <a:ext cx="38824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3312F-6B71-4C93-B27E-4221FF5CF8F2}"/>
              </a:ext>
            </a:extLst>
          </p:cNvPr>
          <p:cNvSpPr txBox="1"/>
          <p:nvPr/>
        </p:nvSpPr>
        <p:spPr>
          <a:xfrm>
            <a:off x="1903712" y="11124362"/>
            <a:ext cx="1655453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44A78-D0E7-4302-B826-C75884636245}"/>
              </a:ext>
            </a:extLst>
          </p:cNvPr>
          <p:cNvSpPr txBox="1"/>
          <p:nvPr/>
        </p:nvSpPr>
        <p:spPr>
          <a:xfrm>
            <a:off x="3520968" y="11127671"/>
            <a:ext cx="1655453" cy="430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0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B85C5C-B70F-461C-A1A2-B81BCC5F4CC5}"/>
              </a:ext>
            </a:extLst>
          </p:cNvPr>
          <p:cNvSpPr txBox="1"/>
          <p:nvPr/>
        </p:nvSpPr>
        <p:spPr>
          <a:xfrm>
            <a:off x="5196803" y="11139709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A3FC4-46A9-4556-B652-168BDCAAD2C1}"/>
              </a:ext>
            </a:extLst>
          </p:cNvPr>
          <p:cNvSpPr txBox="1"/>
          <p:nvPr/>
        </p:nvSpPr>
        <p:spPr>
          <a:xfrm rot="16200000">
            <a:off x="678223" y="9451212"/>
            <a:ext cx="167271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DF731-236A-4E64-A16E-E90C430F0940}"/>
              </a:ext>
            </a:extLst>
          </p:cNvPr>
          <p:cNvSpPr txBox="1"/>
          <p:nvPr/>
        </p:nvSpPr>
        <p:spPr>
          <a:xfrm>
            <a:off x="8936286" y="11076328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74740-28B4-4AC7-B939-2D7B193AC94A}"/>
              </a:ext>
            </a:extLst>
          </p:cNvPr>
          <p:cNvSpPr txBox="1"/>
          <p:nvPr/>
        </p:nvSpPr>
        <p:spPr>
          <a:xfrm>
            <a:off x="10935419" y="11075908"/>
            <a:ext cx="151053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Compounds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9D2B1-EC97-406D-B638-AC1CB91090A7}"/>
              </a:ext>
            </a:extLst>
          </p:cNvPr>
          <p:cNvSpPr txBox="1"/>
          <p:nvPr/>
        </p:nvSpPr>
        <p:spPr>
          <a:xfrm rot="16200000">
            <a:off x="6770755" y="9445218"/>
            <a:ext cx="2239438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 of VecNet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8B9AD-AFBF-4DC7-8A44-5600715333DD}"/>
              </a:ext>
            </a:extLst>
          </p:cNvPr>
          <p:cNvSpPr txBox="1"/>
          <p:nvPr/>
        </p:nvSpPr>
        <p:spPr>
          <a:xfrm>
            <a:off x="3466354" y="7871712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7876D-B796-4B42-8B22-96E0D6AA2BC3}"/>
              </a:ext>
            </a:extLst>
          </p:cNvPr>
          <p:cNvSpPr txBox="1"/>
          <p:nvPr/>
        </p:nvSpPr>
        <p:spPr>
          <a:xfrm>
            <a:off x="9769926" y="7796615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27CC4-A346-45D8-A90D-D85DB37B8EE1}"/>
              </a:ext>
            </a:extLst>
          </p:cNvPr>
          <p:cNvSpPr txBox="1"/>
          <p:nvPr/>
        </p:nvSpPr>
        <p:spPr>
          <a:xfrm>
            <a:off x="3402294" y="11772886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Targets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D8148-7FC7-481C-A13D-6A4F04E85DE5}"/>
              </a:ext>
            </a:extLst>
          </p:cNvPr>
          <p:cNvSpPr txBox="1"/>
          <p:nvPr/>
        </p:nvSpPr>
        <p:spPr>
          <a:xfrm>
            <a:off x="9860426" y="11720932"/>
            <a:ext cx="1746954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Edges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905A-A157-4137-A1B3-19983BCB4578}"/>
              </a:ext>
            </a:extLst>
          </p:cNvPr>
          <p:cNvSpPr txBox="1"/>
          <p:nvPr/>
        </p:nvSpPr>
        <p:spPr>
          <a:xfrm rot="16200000">
            <a:off x="724328" y="13256671"/>
            <a:ext cx="167271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5EB90-8569-4A66-A35F-6A57235650EC}"/>
              </a:ext>
            </a:extLst>
          </p:cNvPr>
          <p:cNvSpPr txBox="1"/>
          <p:nvPr/>
        </p:nvSpPr>
        <p:spPr>
          <a:xfrm rot="16200000">
            <a:off x="7061298" y="13175754"/>
            <a:ext cx="1672715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F0DD0-D9F6-4CFF-8840-49698AB97F85}"/>
              </a:ext>
            </a:extLst>
          </p:cNvPr>
          <p:cNvSpPr txBox="1"/>
          <p:nvPr/>
        </p:nvSpPr>
        <p:spPr>
          <a:xfrm>
            <a:off x="1881327" y="15045843"/>
            <a:ext cx="1655453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744987-6302-411E-9C3A-A0D9E0290086}"/>
              </a:ext>
            </a:extLst>
          </p:cNvPr>
          <p:cNvSpPr txBox="1"/>
          <p:nvPr/>
        </p:nvSpPr>
        <p:spPr>
          <a:xfrm>
            <a:off x="5152327" y="15039417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406C75-5E2D-49F5-8641-5147905CC1FE}"/>
              </a:ext>
            </a:extLst>
          </p:cNvPr>
          <p:cNvSpPr txBox="1"/>
          <p:nvPr/>
        </p:nvSpPr>
        <p:spPr>
          <a:xfrm>
            <a:off x="8220052" y="14985703"/>
            <a:ext cx="1655453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60491E-77C9-4A5A-B866-219F8F265AB9}"/>
              </a:ext>
            </a:extLst>
          </p:cNvPr>
          <p:cNvSpPr txBox="1"/>
          <p:nvPr/>
        </p:nvSpPr>
        <p:spPr>
          <a:xfrm>
            <a:off x="11520781" y="14978443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81605D-84DA-475C-93CC-B4BE53AA438B}"/>
              </a:ext>
            </a:extLst>
          </p:cNvPr>
          <p:cNvSpPr txBox="1"/>
          <p:nvPr/>
        </p:nvSpPr>
        <p:spPr>
          <a:xfrm>
            <a:off x="9945698" y="11183680"/>
            <a:ext cx="1038157" cy="261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8FF862-00A5-4FF4-B8C3-66E1AB2CDC4A}"/>
              </a:ext>
            </a:extLst>
          </p:cNvPr>
          <p:cNvSpPr txBox="1"/>
          <p:nvPr/>
        </p:nvSpPr>
        <p:spPr>
          <a:xfrm>
            <a:off x="6974492" y="7742644"/>
            <a:ext cx="38824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EF8DB5-1EF9-4FA8-980A-615E98FEEE59}"/>
              </a:ext>
            </a:extLst>
          </p:cNvPr>
          <p:cNvSpPr txBox="1"/>
          <p:nvPr/>
        </p:nvSpPr>
        <p:spPr>
          <a:xfrm>
            <a:off x="742745" y="11551847"/>
            <a:ext cx="37221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4B13BD-E0B8-49E0-BA93-51D78B0BB6CB}"/>
              </a:ext>
            </a:extLst>
          </p:cNvPr>
          <p:cNvSpPr txBox="1"/>
          <p:nvPr/>
        </p:nvSpPr>
        <p:spPr>
          <a:xfrm>
            <a:off x="7015269" y="11559746"/>
            <a:ext cx="356188" cy="43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174C2-B777-4408-B990-B2704EF66828}"/>
              </a:ext>
            </a:extLst>
          </p:cNvPr>
          <p:cNvSpPr txBox="1"/>
          <p:nvPr/>
        </p:nvSpPr>
        <p:spPr>
          <a:xfrm>
            <a:off x="667822" y="4572732"/>
            <a:ext cx="485892" cy="43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BC5D22-5CCC-46AA-844A-70BB6BB8C572}"/>
              </a:ext>
            </a:extLst>
          </p:cNvPr>
          <p:cNvSpPr txBox="1"/>
          <p:nvPr/>
        </p:nvSpPr>
        <p:spPr>
          <a:xfrm>
            <a:off x="637360" y="31204"/>
            <a:ext cx="310651" cy="43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3E016D5-D6B3-4DD0-A954-157DCA48B4A0}"/>
              </a:ext>
            </a:extLst>
          </p:cNvPr>
          <p:cNvSpPr/>
          <p:nvPr/>
        </p:nvSpPr>
        <p:spPr>
          <a:xfrm>
            <a:off x="2909307" y="17110"/>
            <a:ext cx="1413768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Drugs from DrugBank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71A2B0-9379-4F15-A6E5-1AFC4052E915}"/>
              </a:ext>
            </a:extLst>
          </p:cNvPr>
          <p:cNvSpPr/>
          <p:nvPr/>
        </p:nvSpPr>
        <p:spPr>
          <a:xfrm>
            <a:off x="2924146" y="737862"/>
            <a:ext cx="1413766" cy="746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Compounds from NCFD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AB8278A-C747-4799-8A69-8AF597EB0DF4}"/>
              </a:ext>
            </a:extLst>
          </p:cNvPr>
          <p:cNvSpPr/>
          <p:nvPr/>
        </p:nvSpPr>
        <p:spPr>
          <a:xfrm>
            <a:off x="2928262" y="2103743"/>
            <a:ext cx="1437038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 Protein Targets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FFE111-C3D5-4428-B8D4-17302ED0DCD5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4323073" y="355141"/>
            <a:ext cx="419361" cy="401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F2A576-7916-4CAB-A0E1-B4E42C60826B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 flipV="1">
            <a:off x="4337911" y="756553"/>
            <a:ext cx="404523" cy="354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26F516C-1393-4169-946B-1EB2E0C9DB5E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156202" y="756551"/>
            <a:ext cx="377116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4DE8C3-FE51-4675-AEA3-1CCAC6C89627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4365300" y="2441770"/>
            <a:ext cx="317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00B9F74-7CC6-4F80-A55D-31DE035DBE26}"/>
              </a:ext>
            </a:extLst>
          </p:cNvPr>
          <p:cNvSpPr/>
          <p:nvPr/>
        </p:nvSpPr>
        <p:spPr>
          <a:xfrm>
            <a:off x="11731208" y="1386883"/>
            <a:ext cx="1028373" cy="52111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Ligands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0156FC3-62BD-4762-9E8F-72A23E4F1BAE}"/>
              </a:ext>
            </a:extLst>
          </p:cNvPr>
          <p:cNvSpPr/>
          <p:nvPr/>
        </p:nvSpPr>
        <p:spPr>
          <a:xfrm>
            <a:off x="4742435" y="355141"/>
            <a:ext cx="1413769" cy="8028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Chemical Embeddings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7AA8FAC-26A8-42C7-B723-44417C739D23}"/>
              </a:ext>
            </a:extLst>
          </p:cNvPr>
          <p:cNvSpPr/>
          <p:nvPr/>
        </p:nvSpPr>
        <p:spPr>
          <a:xfrm>
            <a:off x="4682807" y="2040361"/>
            <a:ext cx="1413769" cy="8028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Protein Embeddings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FED84ED-FD28-4981-A67A-DF7D13BAF45A}"/>
              </a:ext>
            </a:extLst>
          </p:cNvPr>
          <p:cNvSpPr/>
          <p:nvPr/>
        </p:nvSpPr>
        <p:spPr>
          <a:xfrm>
            <a:off x="6479657" y="1077115"/>
            <a:ext cx="1798254" cy="119015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trained on Network-Derived Negatives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BEC940-495B-41A9-BDB8-ED73A7FBFE58}"/>
              </a:ext>
            </a:extLst>
          </p:cNvPr>
          <p:cNvCxnSpPr>
            <a:cxnSpLocks/>
          </p:cNvCxnSpPr>
          <p:nvPr/>
        </p:nvCxnSpPr>
        <p:spPr>
          <a:xfrm flipV="1">
            <a:off x="6084038" y="2112300"/>
            <a:ext cx="417043" cy="35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4809463A-5E2B-4A47-9B08-177C5DD6EC4D}"/>
              </a:ext>
            </a:extLst>
          </p:cNvPr>
          <p:cNvSpPr/>
          <p:nvPr/>
        </p:nvSpPr>
        <p:spPr>
          <a:xfrm>
            <a:off x="8452785" y="1074297"/>
            <a:ext cx="1413768" cy="1190152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top-N pairs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721C1E7-ED9C-4CEF-9254-EB9EABB14111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 flipV="1">
            <a:off x="8277911" y="1669373"/>
            <a:ext cx="174873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44ED1DB-38E3-476A-9FA4-E3A8F7BB1A14}"/>
              </a:ext>
            </a:extLst>
          </p:cNvPr>
          <p:cNvSpPr/>
          <p:nvPr/>
        </p:nvSpPr>
        <p:spPr>
          <a:xfrm>
            <a:off x="10020031" y="1126076"/>
            <a:ext cx="1413768" cy="108521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Auto Docking and Thresholding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A50AF3-732A-4E65-A67E-F6BEEA641781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9866554" y="1668681"/>
            <a:ext cx="153477" cy="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37855C-3203-44D5-A664-3358304114F0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1433797" y="1647438"/>
            <a:ext cx="297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279F4B8-A2BE-43B6-B877-59BB8610A3AD}"/>
              </a:ext>
            </a:extLst>
          </p:cNvPr>
          <p:cNvSpPr txBox="1"/>
          <p:nvPr/>
        </p:nvSpPr>
        <p:spPr>
          <a:xfrm>
            <a:off x="4515054" y="1178687"/>
            <a:ext cx="1678665" cy="38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Mol2vec, VAE embedding</a:t>
            </a:r>
          </a:p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embedding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A39B68-2AA3-4949-A904-3276638CF624}"/>
              </a:ext>
            </a:extLst>
          </p:cNvPr>
          <p:cNvSpPr txBox="1"/>
          <p:nvPr/>
        </p:nvSpPr>
        <p:spPr>
          <a:xfrm>
            <a:off x="4507613" y="2861725"/>
            <a:ext cx="1830950" cy="38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ProtVec, Siamese embedding</a:t>
            </a:r>
          </a:p>
          <a:p>
            <a:endParaRPr lang="en-US" sz="942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BBEE41-A870-4185-B4C9-5E779B7743E7}"/>
              </a:ext>
            </a:extLst>
          </p:cNvPr>
          <p:cNvSpPr txBox="1"/>
          <p:nvPr/>
        </p:nvSpPr>
        <p:spPr>
          <a:xfrm>
            <a:off x="6408893" y="2272184"/>
            <a:ext cx="2010487" cy="237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VecNet, VAENet, Siamese Model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FCE8083-A875-42CA-AEDF-3F93AE962A45}"/>
              </a:ext>
            </a:extLst>
          </p:cNvPr>
          <p:cNvSpPr txBox="1"/>
          <p:nvPr/>
        </p:nvSpPr>
        <p:spPr>
          <a:xfrm>
            <a:off x="9948160" y="2213391"/>
            <a:ext cx="1783046" cy="38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with binding affinity less than -1.75 kcal/mole are selected</a:t>
            </a: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23A7CAFF-B190-42D4-9339-26E1D2504ED5}"/>
              </a:ext>
            </a:extLst>
          </p:cNvPr>
          <p:cNvSpPr/>
          <p:nvPr/>
        </p:nvSpPr>
        <p:spPr>
          <a:xfrm rot="16200000">
            <a:off x="5257663" y="2420049"/>
            <a:ext cx="341156" cy="1833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7670E122-2771-40C0-A7B4-DC493DF6070E}"/>
              </a:ext>
            </a:extLst>
          </p:cNvPr>
          <p:cNvSpPr/>
          <p:nvPr/>
        </p:nvSpPr>
        <p:spPr>
          <a:xfrm rot="16200000">
            <a:off x="7320998" y="2435219"/>
            <a:ext cx="341156" cy="1833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454310-BB7C-4FB0-B0B3-DD5FD1D91569}"/>
              </a:ext>
            </a:extLst>
          </p:cNvPr>
          <p:cNvSpPr txBox="1"/>
          <p:nvPr/>
        </p:nvSpPr>
        <p:spPr>
          <a:xfrm>
            <a:off x="4606243" y="3530169"/>
            <a:ext cx="1553630" cy="237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Pre-training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CFC081-72FE-4624-9AD1-5E72AB115E24}"/>
              </a:ext>
            </a:extLst>
          </p:cNvPr>
          <p:cNvSpPr txBox="1"/>
          <p:nvPr/>
        </p:nvSpPr>
        <p:spPr>
          <a:xfrm>
            <a:off x="6830666" y="3530169"/>
            <a:ext cx="1260281" cy="237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519CF-9C83-4B3E-8462-53366E42816E}"/>
              </a:ext>
            </a:extLst>
          </p:cNvPr>
          <p:cNvSpPr txBox="1"/>
          <p:nvPr/>
        </p:nvSpPr>
        <p:spPr>
          <a:xfrm>
            <a:off x="1020940" y="1095845"/>
            <a:ext cx="1790345" cy="4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8" i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Isomeric SMILE</a:t>
            </a:r>
          </a:p>
          <a:p>
            <a:r>
              <a:rPr lang="en-US" sz="628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CC(=O)S[C@@H]1CC2=CC(=O)CC[C@@]2([C@@H]3[C@@H]1[C@@H]4CC[C@]5([C@]4(CC3)C)CCC(=O)O5)C</a:t>
            </a:r>
            <a:endParaRPr lang="en-US" sz="6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28D28-1B5C-4014-91BC-6D3694A281E9}"/>
              </a:ext>
            </a:extLst>
          </p:cNvPr>
          <p:cNvSpPr txBox="1"/>
          <p:nvPr/>
        </p:nvSpPr>
        <p:spPr>
          <a:xfrm>
            <a:off x="629176" y="2784333"/>
            <a:ext cx="3267032" cy="154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 Acid Sequence</a:t>
            </a:r>
          </a:p>
          <a:p>
            <a:r>
              <a:rPr lang="en-US" sz="62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QREILQKFLDEAQSKKITKEEFANEFLKLKRQSTKYKADKTYPTTVAEKPKNIKKNRYKDILPYDYSRVELSLITSDEDSSYINANFIKGVYGPKAYIATQGPLSTTLLDFWRMIWEYSVLIIVMACMEYEMGKKKCERYWAEPGEMQLEFGPFSVSCEAEKRKSDYIIRTLKVKFNSETRTIYQFHYKNWPDHDVPSSIDPILELIWDVRCYQEDDSVPICIHCSAGCGRTGVICAIDYTWMLLKDGIIPENFSVFSLIREMRTQRPSLVQTQEQYELVYNAVLELFKRQMDVIRDKHSGTESQAKHCIPEKNHTLQADSYSPNLPKSTTKAAKMMNQQRTKMEIKESSSFDFRTSEISAKEELVLHPAKSSTSFDFLELNYSFDKNADTTMKWQTKAFPIVGEPLQKHQSLDLGSLLFEGCSNSKPVNAAGRYFNSKVPITRTKSTPFELIQQRETKEVDSKENFSYLESQPHDSCFVEMQAQKVMHVSSAELNYSLPYDSKHQIRNASNVKHHDSSALGVYSYIPLVENPYFSSWPPSGTSSKMSLDLPEKQDGTVFPSSLLPTSSTSLFSYYNSHDSLSLNSPTNISSLLNQESAVLATAPRIDDEIPPPLPVRTPESFIVVEEAGEFSPNVPKSLSSAVKVKIGTSLEWGGTSEPKKFDDSVILRPSKSVKLRSPKSELHQDRSSPPPPLPERTLESFFLADEDCMQAQSIETYSTSYPDTMENSTSSKQTLKTPGKSFTRSKSLKILRNMKKSICNSCPPNKPAESVQSNNSSSFLNFGFANRFSKPKGPRNPPPTWNI</a:t>
            </a:r>
            <a:r>
              <a:rPr lang="en-US" sz="6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1CF394EC-C470-49F5-BD4F-FF5D7CFFA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48" y="1440616"/>
            <a:ext cx="1682866" cy="1402570"/>
          </a:xfrm>
          <a:prstGeom prst="rect">
            <a:avLst/>
          </a:prstGeom>
        </p:spPr>
      </p:pic>
      <p:pic>
        <p:nvPicPr>
          <p:cNvPr id="85" name="Picture 84" descr="A picture containing text&#10;&#10;Description automatically generated">
            <a:extLst>
              <a:ext uri="{FF2B5EF4-FFF2-40B4-BE49-F238E27FC236}">
                <a16:creationId xmlns:a16="http://schemas.microsoft.com/office/drawing/2014/main" id="{EAC3F4BB-9B38-4D36-9926-B14A22E1E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57" y="34143"/>
            <a:ext cx="1682866" cy="1402570"/>
          </a:xfrm>
          <a:prstGeom prst="rect">
            <a:avLst/>
          </a:prstGeom>
        </p:spPr>
      </p:pic>
      <p:pic>
        <p:nvPicPr>
          <p:cNvPr id="50" name="Picture 49" descr="A picture containing light&#10;&#10;Description automatically generated">
            <a:extLst>
              <a:ext uri="{FF2B5EF4-FFF2-40B4-BE49-F238E27FC236}">
                <a16:creationId xmlns:a16="http://schemas.microsoft.com/office/drawing/2014/main" id="{8899B012-894C-44D2-9886-B8079B42E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834" y="460003"/>
            <a:ext cx="336914" cy="347498"/>
          </a:xfrm>
          <a:prstGeom prst="rect">
            <a:avLst/>
          </a:prstGeom>
        </p:spPr>
      </p:pic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F9C866B-B4F3-4614-90BB-E2F0B65415B0}"/>
              </a:ext>
            </a:extLst>
          </p:cNvPr>
          <p:cNvSpPr/>
          <p:nvPr/>
        </p:nvSpPr>
        <p:spPr>
          <a:xfrm>
            <a:off x="1049798" y="5257788"/>
            <a:ext cx="1197531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Morgan Fingerprints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D4D4207-AA22-4A43-AF02-48A0B7E41CAE}"/>
              </a:ext>
            </a:extLst>
          </p:cNvPr>
          <p:cNvSpPr/>
          <p:nvPr/>
        </p:nvSpPr>
        <p:spPr>
          <a:xfrm>
            <a:off x="1049795" y="6561970"/>
            <a:ext cx="1235593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 Acid Sequence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4329331-628C-45F9-91A9-9E283CD026E4}"/>
              </a:ext>
            </a:extLst>
          </p:cNvPr>
          <p:cNvSpPr/>
          <p:nvPr/>
        </p:nvSpPr>
        <p:spPr>
          <a:xfrm>
            <a:off x="2663148" y="5244845"/>
            <a:ext cx="1017565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Mol2vec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0A8F4F3-AA79-4550-92B9-7B84B7837A02}"/>
              </a:ext>
            </a:extLst>
          </p:cNvPr>
          <p:cNvSpPr/>
          <p:nvPr/>
        </p:nvSpPr>
        <p:spPr>
          <a:xfrm>
            <a:off x="2698158" y="6561970"/>
            <a:ext cx="1035097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ProtVec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D89C430-2B37-4AC8-B8E6-68C44E917936}"/>
              </a:ext>
            </a:extLst>
          </p:cNvPr>
          <p:cNvSpPr/>
          <p:nvPr/>
        </p:nvSpPr>
        <p:spPr>
          <a:xfrm>
            <a:off x="4096536" y="5254918"/>
            <a:ext cx="1197531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ℝ</a:t>
            </a:r>
            <a:r>
              <a:rPr lang="en-US" sz="1413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300 </a:t>
            </a:r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E017564-2D3D-4298-B072-A0ACCFF2490D}"/>
              </a:ext>
            </a:extLst>
          </p:cNvPr>
          <p:cNvSpPr/>
          <p:nvPr/>
        </p:nvSpPr>
        <p:spPr>
          <a:xfrm>
            <a:off x="4153869" y="6546615"/>
            <a:ext cx="1197532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ℝ</a:t>
            </a:r>
            <a:r>
              <a:rPr lang="en-US" sz="1413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300 </a:t>
            </a:r>
            <a:r>
              <a:rPr lang="en-US" sz="141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2ECC5E8-EB2D-4163-AF4A-46E538931909}"/>
              </a:ext>
            </a:extLst>
          </p:cNvPr>
          <p:cNvSpPr/>
          <p:nvPr/>
        </p:nvSpPr>
        <p:spPr>
          <a:xfrm>
            <a:off x="5760195" y="6545363"/>
            <a:ext cx="1089630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(2048)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2C0F00E-B924-487F-9A8F-8CA2C4B012A9}"/>
              </a:ext>
            </a:extLst>
          </p:cNvPr>
          <p:cNvSpPr/>
          <p:nvPr/>
        </p:nvSpPr>
        <p:spPr>
          <a:xfrm>
            <a:off x="5708611" y="5252794"/>
            <a:ext cx="1098372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(2048)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E308112-5D86-4138-94AF-EC7166E90B37}"/>
              </a:ext>
            </a:extLst>
          </p:cNvPr>
          <p:cNvSpPr/>
          <p:nvPr/>
        </p:nvSpPr>
        <p:spPr>
          <a:xfrm>
            <a:off x="7576853" y="5969090"/>
            <a:ext cx="1182958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Concatenate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3563AA9-B114-488F-9530-47AC99B75F42}"/>
              </a:ext>
            </a:extLst>
          </p:cNvPr>
          <p:cNvSpPr/>
          <p:nvPr/>
        </p:nvSpPr>
        <p:spPr>
          <a:xfrm>
            <a:off x="9026879" y="5989446"/>
            <a:ext cx="1126972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(512)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ABC7C3B-6F07-408A-8599-68C805542A06}"/>
              </a:ext>
            </a:extLst>
          </p:cNvPr>
          <p:cNvSpPr/>
          <p:nvPr/>
        </p:nvSpPr>
        <p:spPr>
          <a:xfrm>
            <a:off x="10385785" y="6002588"/>
            <a:ext cx="1126973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(512)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122B8EC-D883-4F89-B3DA-8CDFB8B924C2}"/>
              </a:ext>
            </a:extLst>
          </p:cNvPr>
          <p:cNvSpPr/>
          <p:nvPr/>
        </p:nvSpPr>
        <p:spPr>
          <a:xfrm>
            <a:off x="11864998" y="5989446"/>
            <a:ext cx="943985" cy="676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3" dirty="0">
                <a:solidFill>
                  <a:srgbClr val="404040"/>
                </a:solidFill>
                <a:latin typeface="-apple-system"/>
              </a:rPr>
              <a:t>Dense (1)</a:t>
            </a:r>
            <a:endParaRPr lang="en-US" sz="141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6D9BFF-F129-4D99-95E3-989F394679D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2247330" y="5582872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D9ABDFE-A32F-41A9-843D-328C9F0BEF45}"/>
              </a:ext>
            </a:extLst>
          </p:cNvPr>
          <p:cNvCxnSpPr>
            <a:cxnSpLocks/>
          </p:cNvCxnSpPr>
          <p:nvPr/>
        </p:nvCxnSpPr>
        <p:spPr>
          <a:xfrm>
            <a:off x="2285391" y="6884642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2DD18BB-56AB-4FEC-B0C6-6B7DF950433A}"/>
              </a:ext>
            </a:extLst>
          </p:cNvPr>
          <p:cNvCxnSpPr>
            <a:cxnSpLocks/>
          </p:cNvCxnSpPr>
          <p:nvPr/>
        </p:nvCxnSpPr>
        <p:spPr>
          <a:xfrm>
            <a:off x="3681990" y="5582870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CB13C31-9E28-471F-A329-55D464A70870}"/>
              </a:ext>
            </a:extLst>
          </p:cNvPr>
          <p:cNvCxnSpPr>
            <a:cxnSpLocks/>
          </p:cNvCxnSpPr>
          <p:nvPr/>
        </p:nvCxnSpPr>
        <p:spPr>
          <a:xfrm>
            <a:off x="3730207" y="6884642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25B0B2D-16CD-480B-A022-6EBAD8A3F4C1}"/>
              </a:ext>
            </a:extLst>
          </p:cNvPr>
          <p:cNvCxnSpPr>
            <a:cxnSpLocks/>
          </p:cNvCxnSpPr>
          <p:nvPr/>
        </p:nvCxnSpPr>
        <p:spPr>
          <a:xfrm>
            <a:off x="5295294" y="5574731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8C2F0FF-FD07-4C4E-97C3-00C007FE6A4C}"/>
              </a:ext>
            </a:extLst>
          </p:cNvPr>
          <p:cNvCxnSpPr>
            <a:cxnSpLocks/>
          </p:cNvCxnSpPr>
          <p:nvPr/>
        </p:nvCxnSpPr>
        <p:spPr>
          <a:xfrm>
            <a:off x="5356214" y="6884641"/>
            <a:ext cx="415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5AFEC65-E029-4D00-9E99-FAAD35BEBA98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06981" y="5574734"/>
            <a:ext cx="769870" cy="73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D9D5FED-A066-419F-936F-E87F4A4F78AC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6860228" y="6307120"/>
            <a:ext cx="716626" cy="57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F717EBF-0199-405F-A3DF-F1706D693666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8759811" y="6307121"/>
            <a:ext cx="269188" cy="7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9B26378-BEC7-45C2-B3BA-D90C6C3F1C8F}"/>
              </a:ext>
            </a:extLst>
          </p:cNvPr>
          <p:cNvCxnSpPr>
            <a:cxnSpLocks/>
          </p:cNvCxnSpPr>
          <p:nvPr/>
        </p:nvCxnSpPr>
        <p:spPr>
          <a:xfrm>
            <a:off x="10153851" y="6348109"/>
            <a:ext cx="225234" cy="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F4C53F7-0006-4B3F-9AAE-89288092D38C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11512758" y="6340619"/>
            <a:ext cx="342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841AAAF-2E96-4027-815F-AE322BCD2CEC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3207618" y="3780196"/>
            <a:ext cx="2086448" cy="112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752659E-92F0-49C7-8ADB-4145D8A01B30}"/>
              </a:ext>
            </a:extLst>
          </p:cNvPr>
          <p:cNvSpPr/>
          <p:nvPr/>
        </p:nvSpPr>
        <p:spPr>
          <a:xfrm>
            <a:off x="2493299" y="4906196"/>
            <a:ext cx="1428635" cy="2653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283A59E-6CB2-47B4-8700-8A348E5D819A}"/>
              </a:ext>
            </a:extLst>
          </p:cNvPr>
          <p:cNvSpPr/>
          <p:nvPr/>
        </p:nvSpPr>
        <p:spPr>
          <a:xfrm>
            <a:off x="5468669" y="4917940"/>
            <a:ext cx="7494113" cy="2612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3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0568C27-DE7C-47C8-BCC8-336BB245BF92}"/>
              </a:ext>
            </a:extLst>
          </p:cNvPr>
          <p:cNvCxnSpPr>
            <a:cxnSpLocks/>
            <a:stCxn id="134" idx="0"/>
          </p:cNvCxnSpPr>
          <p:nvPr/>
        </p:nvCxnSpPr>
        <p:spPr>
          <a:xfrm flipH="1" flipV="1">
            <a:off x="7498428" y="3849772"/>
            <a:ext cx="1717298" cy="106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picture containing light&#10;&#10;Description automatically generated">
            <a:extLst>
              <a:ext uri="{FF2B5EF4-FFF2-40B4-BE49-F238E27FC236}">
                <a16:creationId xmlns:a16="http://schemas.microsoft.com/office/drawing/2014/main" id="{B39AD690-C559-4F38-9133-C5E6DB784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2" y="-68882"/>
            <a:ext cx="1447851" cy="1493339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94208C5-0979-4C9F-86CE-1C090AD76E15}"/>
              </a:ext>
            </a:extLst>
          </p:cNvPr>
          <p:cNvCxnSpPr>
            <a:cxnSpLocks/>
          </p:cNvCxnSpPr>
          <p:nvPr/>
        </p:nvCxnSpPr>
        <p:spPr>
          <a:xfrm>
            <a:off x="792687" y="5582870"/>
            <a:ext cx="252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6BBEDCC-7834-4A91-926B-31BC99D75528}"/>
              </a:ext>
            </a:extLst>
          </p:cNvPr>
          <p:cNvCxnSpPr>
            <a:cxnSpLocks/>
          </p:cNvCxnSpPr>
          <p:nvPr/>
        </p:nvCxnSpPr>
        <p:spPr>
          <a:xfrm>
            <a:off x="792687" y="6883393"/>
            <a:ext cx="252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61FCD4-EC90-40A4-99A9-45274C83600B}"/>
              </a:ext>
            </a:extLst>
          </p:cNvPr>
          <p:cNvCxnSpPr>
            <a:cxnSpLocks/>
          </p:cNvCxnSpPr>
          <p:nvPr/>
        </p:nvCxnSpPr>
        <p:spPr>
          <a:xfrm flipV="1">
            <a:off x="12819212" y="6340620"/>
            <a:ext cx="4958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F55A8633-A0DE-496D-A63A-E9A6DF9AA425}"/>
              </a:ext>
            </a:extLst>
          </p:cNvPr>
          <p:cNvSpPr/>
          <p:nvPr/>
        </p:nvSpPr>
        <p:spPr>
          <a:xfrm>
            <a:off x="6058091" y="8689483"/>
            <a:ext cx="524537" cy="392693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0DCCE95-B147-4B82-823F-63D4E22E9B7C}"/>
              </a:ext>
            </a:extLst>
          </p:cNvPr>
          <p:cNvSpPr txBox="1"/>
          <p:nvPr/>
        </p:nvSpPr>
        <p:spPr>
          <a:xfrm>
            <a:off x="3572502" y="15045461"/>
            <a:ext cx="1655453" cy="430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0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5894</TotalTime>
  <Words>220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219</cp:revision>
  <dcterms:created xsi:type="dcterms:W3CDTF">2021-06-02T18:26:13Z</dcterms:created>
  <dcterms:modified xsi:type="dcterms:W3CDTF">2021-11-23T18:06:08Z</dcterms:modified>
</cp:coreProperties>
</file>