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sldIdLst>
    <p:sldId id="256" r:id="rId2"/>
  </p:sldIdLst>
  <p:sldSz cx="14173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01"/>
    <a:srgbClr val="2393FF"/>
    <a:srgbClr val="FD0000"/>
    <a:srgbClr val="0201FC"/>
    <a:srgbClr val="F7080B"/>
    <a:srgbClr val="0000F8"/>
    <a:srgbClr val="FFF5E5"/>
    <a:srgbClr val="E8F3FF"/>
    <a:srgbClr val="FFA90A"/>
    <a:srgbClr val="2F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>
        <p:scale>
          <a:sx n="90" d="100"/>
          <a:sy n="90" d="100"/>
        </p:scale>
        <p:origin x="2664" y="-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3613" y="1143000"/>
            <a:ext cx="2390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1pPr>
    <a:lvl2pPr marL="29987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2pPr>
    <a:lvl3pPr marL="59975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3pPr>
    <a:lvl4pPr marL="89963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4pPr>
    <a:lvl5pPr marL="119951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5pPr>
    <a:lvl6pPr marL="149938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6pPr>
    <a:lvl7pPr marL="179926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7pPr>
    <a:lvl8pPr marL="209914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8pPr>
    <a:lvl9pPr marL="239902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3613" y="1143000"/>
            <a:ext cx="2390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90" y="2992969"/>
            <a:ext cx="12047220" cy="6366933"/>
          </a:xfrm>
        </p:spPr>
        <p:txBody>
          <a:bodyPr anchor="b"/>
          <a:lstStyle>
            <a:lvl1pPr algn="ctr">
              <a:defRPr sz="9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9605436"/>
            <a:ext cx="10629900" cy="4415366"/>
          </a:xfrm>
        </p:spPr>
        <p:txBody>
          <a:bodyPr/>
          <a:lstStyle>
            <a:lvl1pPr marL="0" indent="0" algn="ctr">
              <a:buNone/>
              <a:defRPr sz="3720"/>
            </a:lvl1pPr>
            <a:lvl2pPr marL="708660" indent="0" algn="ctr">
              <a:buNone/>
              <a:defRPr sz="3100"/>
            </a:lvl2pPr>
            <a:lvl3pPr marL="1417320" indent="0" algn="ctr">
              <a:buNone/>
              <a:defRPr sz="2790"/>
            </a:lvl3pPr>
            <a:lvl4pPr marL="2125980" indent="0" algn="ctr">
              <a:buNone/>
              <a:defRPr sz="2480"/>
            </a:lvl4pPr>
            <a:lvl5pPr marL="2834640" indent="0" algn="ctr">
              <a:buNone/>
              <a:defRPr sz="2480"/>
            </a:lvl5pPr>
            <a:lvl6pPr marL="3543300" indent="0" algn="ctr">
              <a:buNone/>
              <a:defRPr sz="2480"/>
            </a:lvl6pPr>
            <a:lvl7pPr marL="4251960" indent="0" algn="ctr">
              <a:buNone/>
              <a:defRPr sz="2480"/>
            </a:lvl7pPr>
            <a:lvl8pPr marL="4960620" indent="0" algn="ctr">
              <a:buNone/>
              <a:defRPr sz="2480"/>
            </a:lvl8pPr>
            <a:lvl9pPr marL="5669280" indent="0" algn="ctr">
              <a:buNone/>
              <a:defRPr sz="2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5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7" y="973668"/>
            <a:ext cx="3056096" cy="15498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8" y="973668"/>
            <a:ext cx="8991124" cy="15498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0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1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8" y="4559306"/>
            <a:ext cx="12224385" cy="7607299"/>
          </a:xfrm>
        </p:spPr>
        <p:txBody>
          <a:bodyPr anchor="b"/>
          <a:lstStyle>
            <a:lvl1pPr>
              <a:defRPr sz="9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8" y="12238573"/>
            <a:ext cx="12224385" cy="4000499"/>
          </a:xfrm>
        </p:spPr>
        <p:txBody>
          <a:bodyPr/>
          <a:lstStyle>
            <a:lvl1pPr marL="0" indent="0">
              <a:buNone/>
              <a:defRPr sz="3720">
                <a:solidFill>
                  <a:schemeClr val="tx1"/>
                </a:solidFill>
              </a:defRPr>
            </a:lvl1pPr>
            <a:lvl2pPr marL="70866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41732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3pPr>
            <a:lvl4pPr marL="212598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4pPr>
            <a:lvl5pPr marL="283464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5pPr>
            <a:lvl6pPr marL="354330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6pPr>
            <a:lvl7pPr marL="425196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7pPr>
            <a:lvl8pPr marL="496062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8pPr>
            <a:lvl9pPr marL="566928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9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4868334"/>
            <a:ext cx="60236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4868334"/>
            <a:ext cx="60236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6" y="973671"/>
            <a:ext cx="12224385" cy="3534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7" y="4483102"/>
            <a:ext cx="5995927" cy="2197099"/>
          </a:xfrm>
        </p:spPr>
        <p:txBody>
          <a:bodyPr anchor="b"/>
          <a:lstStyle>
            <a:lvl1pPr marL="0" indent="0">
              <a:buNone/>
              <a:defRPr sz="3720" b="1"/>
            </a:lvl1pPr>
            <a:lvl2pPr marL="708660" indent="0">
              <a:buNone/>
              <a:defRPr sz="3100" b="1"/>
            </a:lvl2pPr>
            <a:lvl3pPr marL="1417320" indent="0">
              <a:buNone/>
              <a:defRPr sz="2790" b="1"/>
            </a:lvl3pPr>
            <a:lvl4pPr marL="2125980" indent="0">
              <a:buNone/>
              <a:defRPr sz="2480" b="1"/>
            </a:lvl4pPr>
            <a:lvl5pPr marL="2834640" indent="0">
              <a:buNone/>
              <a:defRPr sz="2480" b="1"/>
            </a:lvl5pPr>
            <a:lvl6pPr marL="3543300" indent="0">
              <a:buNone/>
              <a:defRPr sz="2480" b="1"/>
            </a:lvl6pPr>
            <a:lvl7pPr marL="4251960" indent="0">
              <a:buNone/>
              <a:defRPr sz="2480" b="1"/>
            </a:lvl7pPr>
            <a:lvl8pPr marL="4960620" indent="0">
              <a:buNone/>
              <a:defRPr sz="2480" b="1"/>
            </a:lvl8pPr>
            <a:lvl9pPr marL="5669280" indent="0">
              <a:buNone/>
              <a:defRPr sz="2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7" y="6680200"/>
            <a:ext cx="599592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4483102"/>
            <a:ext cx="6025456" cy="2197099"/>
          </a:xfrm>
        </p:spPr>
        <p:txBody>
          <a:bodyPr anchor="b"/>
          <a:lstStyle>
            <a:lvl1pPr marL="0" indent="0">
              <a:buNone/>
              <a:defRPr sz="3720" b="1"/>
            </a:lvl1pPr>
            <a:lvl2pPr marL="708660" indent="0">
              <a:buNone/>
              <a:defRPr sz="3100" b="1"/>
            </a:lvl2pPr>
            <a:lvl3pPr marL="1417320" indent="0">
              <a:buNone/>
              <a:defRPr sz="2790" b="1"/>
            </a:lvl3pPr>
            <a:lvl4pPr marL="2125980" indent="0">
              <a:buNone/>
              <a:defRPr sz="2480" b="1"/>
            </a:lvl4pPr>
            <a:lvl5pPr marL="2834640" indent="0">
              <a:buNone/>
              <a:defRPr sz="2480" b="1"/>
            </a:lvl5pPr>
            <a:lvl6pPr marL="3543300" indent="0">
              <a:buNone/>
              <a:defRPr sz="2480" b="1"/>
            </a:lvl6pPr>
            <a:lvl7pPr marL="4251960" indent="0">
              <a:buNone/>
              <a:defRPr sz="2480" b="1"/>
            </a:lvl7pPr>
            <a:lvl8pPr marL="4960620" indent="0">
              <a:buNone/>
              <a:defRPr sz="2480" b="1"/>
            </a:lvl8pPr>
            <a:lvl9pPr marL="5669280" indent="0">
              <a:buNone/>
              <a:defRPr sz="2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6680200"/>
            <a:ext cx="602545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5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9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219200"/>
            <a:ext cx="4571226" cy="42672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8" y="2633139"/>
            <a:ext cx="7175183" cy="12996333"/>
          </a:xfrm>
        </p:spPr>
        <p:txBody>
          <a:bodyPr/>
          <a:lstStyle>
            <a:lvl1pPr>
              <a:defRPr sz="4960"/>
            </a:lvl1pPr>
            <a:lvl2pPr>
              <a:defRPr sz="4340"/>
            </a:lvl2pPr>
            <a:lvl3pPr>
              <a:defRPr sz="372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5486400"/>
            <a:ext cx="4571226" cy="10164236"/>
          </a:xfrm>
        </p:spPr>
        <p:txBody>
          <a:bodyPr/>
          <a:lstStyle>
            <a:lvl1pPr marL="0" indent="0">
              <a:buNone/>
              <a:defRPr sz="2480"/>
            </a:lvl1pPr>
            <a:lvl2pPr marL="708660" indent="0">
              <a:buNone/>
              <a:defRPr sz="2170"/>
            </a:lvl2pPr>
            <a:lvl3pPr marL="1417320" indent="0">
              <a:buNone/>
              <a:defRPr sz="1860"/>
            </a:lvl3pPr>
            <a:lvl4pPr marL="2125980" indent="0">
              <a:buNone/>
              <a:defRPr sz="1550"/>
            </a:lvl4pPr>
            <a:lvl5pPr marL="2834640" indent="0">
              <a:buNone/>
              <a:defRPr sz="1550"/>
            </a:lvl5pPr>
            <a:lvl6pPr marL="3543300" indent="0">
              <a:buNone/>
              <a:defRPr sz="1550"/>
            </a:lvl6pPr>
            <a:lvl7pPr marL="4251960" indent="0">
              <a:buNone/>
              <a:defRPr sz="1550"/>
            </a:lvl7pPr>
            <a:lvl8pPr marL="4960620" indent="0">
              <a:buNone/>
              <a:defRPr sz="1550"/>
            </a:lvl8pPr>
            <a:lvl9pPr marL="5669280" indent="0">
              <a:buNone/>
              <a:defRPr sz="1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6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219200"/>
            <a:ext cx="4571226" cy="42672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8" y="2633139"/>
            <a:ext cx="7175183" cy="12996333"/>
          </a:xfrm>
        </p:spPr>
        <p:txBody>
          <a:bodyPr anchor="t"/>
          <a:lstStyle>
            <a:lvl1pPr marL="0" indent="0">
              <a:buNone/>
              <a:defRPr sz="4960"/>
            </a:lvl1pPr>
            <a:lvl2pPr marL="708660" indent="0">
              <a:buNone/>
              <a:defRPr sz="4340"/>
            </a:lvl2pPr>
            <a:lvl3pPr marL="1417320" indent="0">
              <a:buNone/>
              <a:defRPr sz="3720"/>
            </a:lvl3pPr>
            <a:lvl4pPr marL="2125980" indent="0">
              <a:buNone/>
              <a:defRPr sz="3100"/>
            </a:lvl4pPr>
            <a:lvl5pPr marL="2834640" indent="0">
              <a:buNone/>
              <a:defRPr sz="3100"/>
            </a:lvl5pPr>
            <a:lvl6pPr marL="3543300" indent="0">
              <a:buNone/>
              <a:defRPr sz="3100"/>
            </a:lvl6pPr>
            <a:lvl7pPr marL="4251960" indent="0">
              <a:buNone/>
              <a:defRPr sz="3100"/>
            </a:lvl7pPr>
            <a:lvl8pPr marL="4960620" indent="0">
              <a:buNone/>
              <a:defRPr sz="3100"/>
            </a:lvl8pPr>
            <a:lvl9pPr marL="5669280" indent="0">
              <a:buNone/>
              <a:defRPr sz="3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5486400"/>
            <a:ext cx="4571226" cy="10164236"/>
          </a:xfrm>
        </p:spPr>
        <p:txBody>
          <a:bodyPr/>
          <a:lstStyle>
            <a:lvl1pPr marL="0" indent="0">
              <a:buNone/>
              <a:defRPr sz="2480"/>
            </a:lvl1pPr>
            <a:lvl2pPr marL="708660" indent="0">
              <a:buNone/>
              <a:defRPr sz="2170"/>
            </a:lvl2pPr>
            <a:lvl3pPr marL="1417320" indent="0">
              <a:buNone/>
              <a:defRPr sz="1860"/>
            </a:lvl3pPr>
            <a:lvl4pPr marL="2125980" indent="0">
              <a:buNone/>
              <a:defRPr sz="1550"/>
            </a:lvl4pPr>
            <a:lvl5pPr marL="2834640" indent="0">
              <a:buNone/>
              <a:defRPr sz="1550"/>
            </a:lvl5pPr>
            <a:lvl6pPr marL="3543300" indent="0">
              <a:buNone/>
              <a:defRPr sz="1550"/>
            </a:lvl6pPr>
            <a:lvl7pPr marL="4251960" indent="0">
              <a:buNone/>
              <a:defRPr sz="1550"/>
            </a:lvl7pPr>
            <a:lvl8pPr marL="4960620" indent="0">
              <a:buNone/>
              <a:defRPr sz="1550"/>
            </a:lvl8pPr>
            <a:lvl9pPr marL="5669280" indent="0">
              <a:buNone/>
              <a:defRPr sz="1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973671"/>
            <a:ext cx="12224385" cy="353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4868334"/>
            <a:ext cx="1222438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16950272"/>
            <a:ext cx="31889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16950272"/>
            <a:ext cx="478345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16950272"/>
            <a:ext cx="31889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3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417320" rtl="0" eaLnBrk="1" latinLnBrk="0" hangingPunct="1">
        <a:lnSpc>
          <a:spcPct val="90000"/>
        </a:lnSpc>
        <a:spcBef>
          <a:spcPct val="0"/>
        </a:spcBef>
        <a:buNone/>
        <a:defRPr sz="6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330" indent="-354330" algn="l" defTabSz="141732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4340" kern="1200">
          <a:solidFill>
            <a:schemeClr val="tx1"/>
          </a:solidFill>
          <a:latin typeface="+mn-lt"/>
          <a:ea typeface="+mn-ea"/>
          <a:cs typeface="+mn-cs"/>
        </a:defRPr>
      </a:lvl1pPr>
      <a:lvl2pPr marL="106299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77165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48031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318897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89763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60629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531495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602361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41732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212598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283464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54330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25196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496062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566928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578C4C-C176-40DD-97CF-F2B0AB85CC26}"/>
              </a:ext>
            </a:extLst>
          </p:cNvPr>
          <p:cNvGrpSpPr/>
          <p:nvPr/>
        </p:nvGrpSpPr>
        <p:grpSpPr>
          <a:xfrm>
            <a:off x="0" y="0"/>
            <a:ext cx="14341412" cy="17365818"/>
            <a:chOff x="0" y="0"/>
            <a:chExt cx="14341412" cy="173658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664940-4F02-4927-8355-6149A7F16B83}"/>
                </a:ext>
              </a:extLst>
            </p:cNvPr>
            <p:cNvGrpSpPr/>
            <p:nvPr/>
          </p:nvGrpSpPr>
          <p:grpSpPr>
            <a:xfrm>
              <a:off x="230090" y="48746"/>
              <a:ext cx="14111322" cy="7293334"/>
              <a:chOff x="57646" y="755987"/>
              <a:chExt cx="14111322" cy="729333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833E798-11FC-446B-AF6C-D8427DA87A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701" y="755987"/>
                <a:ext cx="13482092" cy="7113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F88E82-9832-4E0A-A00B-D98A53730BDB}"/>
                  </a:ext>
                </a:extLst>
              </p:cNvPr>
              <p:cNvSpPr txBox="1"/>
              <p:nvPr/>
            </p:nvSpPr>
            <p:spPr>
              <a:xfrm>
                <a:off x="5678955" y="7649211"/>
                <a:ext cx="41011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Binding Affinity in kcal/mole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55DCB5-551E-43CB-9730-C26043F8703E}"/>
                  </a:ext>
                </a:extLst>
              </p:cNvPr>
              <p:cNvSpPr txBox="1"/>
              <p:nvPr/>
            </p:nvSpPr>
            <p:spPr>
              <a:xfrm rot="16200000">
                <a:off x="-127392" y="3967402"/>
                <a:ext cx="77018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DC6409-1EB0-4F5F-BCB8-D7E0F60907C4}"/>
                  </a:ext>
                </a:extLst>
              </p:cNvPr>
              <p:cNvSpPr txBox="1"/>
              <p:nvPr/>
            </p:nvSpPr>
            <p:spPr>
              <a:xfrm>
                <a:off x="8156452" y="944808"/>
                <a:ext cx="26477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of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-1.75 kcal/mole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B7B0D58-E4CE-4FA6-9B50-1D8364928CD7}"/>
                  </a:ext>
                </a:extLst>
              </p:cNvPr>
              <p:cNvSpPr/>
              <p:nvPr/>
            </p:nvSpPr>
            <p:spPr>
              <a:xfrm>
                <a:off x="11081451" y="882989"/>
                <a:ext cx="2511800" cy="9557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BB5331D-8F39-4FDC-9D08-414335693E54}"/>
                  </a:ext>
                </a:extLst>
              </p:cNvPr>
              <p:cNvSpPr txBox="1"/>
              <p:nvPr/>
            </p:nvSpPr>
            <p:spPr>
              <a:xfrm>
                <a:off x="11499096" y="898641"/>
                <a:ext cx="26477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5B616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 Predictions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4F3CF25-7269-4019-B3D2-24D6DBC39CE2}"/>
                  </a:ext>
                </a:extLst>
              </p:cNvPr>
              <p:cNvSpPr txBox="1"/>
              <p:nvPr/>
            </p:nvSpPr>
            <p:spPr>
              <a:xfrm>
                <a:off x="11521181" y="1335000"/>
                <a:ext cx="26477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5B616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Bottom Predictions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890C59C-2127-496E-AD62-AD7FA4B8F743}"/>
                  </a:ext>
                </a:extLst>
              </p:cNvPr>
              <p:cNvSpPr/>
              <p:nvPr/>
            </p:nvSpPr>
            <p:spPr>
              <a:xfrm>
                <a:off x="11138137" y="944032"/>
                <a:ext cx="383044" cy="319848"/>
              </a:xfrm>
              <a:prstGeom prst="rect">
                <a:avLst/>
              </a:prstGeom>
              <a:solidFill>
                <a:srgbClr val="2393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27C4190-5487-41B3-8B14-4B20D40F4B18}"/>
                </a:ext>
              </a:extLst>
            </p:cNvPr>
            <p:cNvGrpSpPr/>
            <p:nvPr/>
          </p:nvGrpSpPr>
          <p:grpSpPr>
            <a:xfrm>
              <a:off x="57603" y="7082196"/>
              <a:ext cx="13988475" cy="6547307"/>
              <a:chOff x="168547" y="7987941"/>
              <a:chExt cx="13988475" cy="654730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FA5ECB-6CA6-4F27-807D-6A189A005588}"/>
                  </a:ext>
                </a:extLst>
              </p:cNvPr>
              <p:cNvSpPr txBox="1"/>
              <p:nvPr/>
            </p:nvSpPr>
            <p:spPr>
              <a:xfrm>
                <a:off x="168547" y="7987941"/>
                <a:ext cx="669467" cy="58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174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1D40FC0-2CA0-49C4-ACD6-FABB426A5F20}"/>
                  </a:ext>
                </a:extLst>
              </p:cNvPr>
              <p:cNvGrpSpPr/>
              <p:nvPr/>
            </p:nvGrpSpPr>
            <p:grpSpPr>
              <a:xfrm>
                <a:off x="6156073" y="8262625"/>
                <a:ext cx="4339731" cy="6225730"/>
                <a:chOff x="5716215" y="8278341"/>
                <a:chExt cx="4339731" cy="6225730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5B10AC26-4032-4DBB-97E7-1634253D93F6}"/>
                    </a:ext>
                  </a:extLst>
                </p:cNvPr>
                <p:cNvGrpSpPr/>
                <p:nvPr/>
              </p:nvGrpSpPr>
              <p:grpSpPr>
                <a:xfrm>
                  <a:off x="5716215" y="8278341"/>
                  <a:ext cx="3150265" cy="2689244"/>
                  <a:chOff x="5529273" y="8011776"/>
                  <a:chExt cx="3576152" cy="3102589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C0114F1D-98E3-40C4-BC3F-31E3FD75AE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529273" y="8651427"/>
                    <a:ext cx="3441365" cy="2462938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88A4506-DFF0-4FAA-9217-E6B42F35305A}"/>
                      </a:ext>
                    </a:extLst>
                  </p:cNvPr>
                  <p:cNvSpPr txBox="1"/>
                  <p:nvPr/>
                </p:nvSpPr>
                <p:spPr>
                  <a:xfrm>
                    <a:off x="6404883" y="8011776"/>
                    <a:ext cx="2700542" cy="4616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Oleanolic acid</a:t>
                    </a:r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7EE37DB0-A941-4C9F-B0C4-2D6BD308E7F5}"/>
                    </a:ext>
                  </a:extLst>
                </p:cNvPr>
                <p:cNvGrpSpPr/>
                <p:nvPr/>
              </p:nvGrpSpPr>
              <p:grpSpPr>
                <a:xfrm>
                  <a:off x="6395377" y="11522587"/>
                  <a:ext cx="3093543" cy="2981484"/>
                  <a:chOff x="3694089" y="11847929"/>
                  <a:chExt cx="3511762" cy="3439747"/>
                </a:xfrm>
              </p:grpSpPr>
              <p:pic>
                <p:nvPicPr>
                  <p:cNvPr id="58" name="Picture 57">
                    <a:extLst>
                      <a:ext uri="{FF2B5EF4-FFF2-40B4-BE49-F238E27FC236}">
                        <a16:creationId xmlns:a16="http://schemas.microsoft.com/office/drawing/2014/main" id="{BDE1C8F9-E5F7-48B4-A1C5-7A2190F1E1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94089" y="11847929"/>
                    <a:ext cx="2397633" cy="2847609"/>
                  </a:xfrm>
                  <a:prstGeom prst="rect">
                    <a:avLst/>
                  </a:prstGeom>
                </p:spPr>
              </p:pic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2182CDA-3F59-46DB-AB9F-F07BA1AA5DA8}"/>
                      </a:ext>
                    </a:extLst>
                  </p:cNvPr>
                  <p:cNvSpPr txBox="1"/>
                  <p:nvPr/>
                </p:nvSpPr>
                <p:spPr>
                  <a:xfrm>
                    <a:off x="4505309" y="14826068"/>
                    <a:ext cx="2700542" cy="4616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PTPN22</a:t>
                    </a: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24111FBA-6872-473C-8F9F-995B09416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0030" y="10574261"/>
                  <a:ext cx="1" cy="68428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7FAD9E5-2C2C-4FED-B76A-6BD79578B6D6}"/>
                    </a:ext>
                  </a:extLst>
                </p:cNvPr>
                <p:cNvSpPr txBox="1"/>
                <p:nvPr/>
              </p:nvSpPr>
              <p:spPr>
                <a:xfrm>
                  <a:off x="7677014" y="10722539"/>
                  <a:ext cx="23789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-8.3 kcal/mole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E3ADA9E-663F-4B97-AE22-F4E06D492375}"/>
                  </a:ext>
                </a:extLst>
              </p:cNvPr>
              <p:cNvGrpSpPr/>
              <p:nvPr/>
            </p:nvGrpSpPr>
            <p:grpSpPr>
              <a:xfrm>
                <a:off x="10301740" y="8257004"/>
                <a:ext cx="3855282" cy="6235640"/>
                <a:chOff x="9694817" y="8268431"/>
                <a:chExt cx="3855282" cy="623564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7EDD54F3-A656-48BA-A031-1284D0A65AD3}"/>
                    </a:ext>
                  </a:extLst>
                </p:cNvPr>
                <p:cNvGrpSpPr/>
                <p:nvPr/>
              </p:nvGrpSpPr>
              <p:grpSpPr>
                <a:xfrm>
                  <a:off x="9694817" y="8268431"/>
                  <a:ext cx="2665818" cy="2699155"/>
                  <a:chOff x="10252956" y="8000342"/>
                  <a:chExt cx="3026212" cy="3114023"/>
                </a:xfrm>
              </p:grpSpPr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4411E461-9A51-4E90-814D-1E382CD1A3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252956" y="8651426"/>
                    <a:ext cx="3026212" cy="2462939"/>
                  </a:xfrm>
                  <a:prstGeom prst="rect">
                    <a:avLst/>
                  </a:prstGeom>
                </p:spPr>
              </p:pic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0DDAF2E-0556-4434-8179-DF7A40CD5797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256" y="8000342"/>
                    <a:ext cx="2700542" cy="4616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Echinocystic acid</a:t>
                    </a: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5DE7D555-0479-49F3-8F3A-25169CADA1C4}"/>
                    </a:ext>
                  </a:extLst>
                </p:cNvPr>
                <p:cNvGrpSpPr/>
                <p:nvPr/>
              </p:nvGrpSpPr>
              <p:grpSpPr>
                <a:xfrm>
                  <a:off x="9766422" y="11522587"/>
                  <a:ext cx="3093543" cy="2981484"/>
                  <a:chOff x="3694089" y="11847929"/>
                  <a:chExt cx="3511762" cy="3439747"/>
                </a:xfrm>
              </p:grpSpPr>
              <p:pic>
                <p:nvPicPr>
                  <p:cNvPr id="64" name="Picture 63">
                    <a:extLst>
                      <a:ext uri="{FF2B5EF4-FFF2-40B4-BE49-F238E27FC236}">
                        <a16:creationId xmlns:a16="http://schemas.microsoft.com/office/drawing/2014/main" id="{B0C437CF-C7D3-452C-9B19-319E696D8F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94089" y="11847929"/>
                    <a:ext cx="2397633" cy="2847609"/>
                  </a:xfrm>
                  <a:prstGeom prst="rect">
                    <a:avLst/>
                  </a:prstGeom>
                </p:spPr>
              </p:pic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6214288-D0CA-4739-B10C-1DD355EE7AE0}"/>
                      </a:ext>
                    </a:extLst>
                  </p:cNvPr>
                  <p:cNvSpPr txBox="1"/>
                  <p:nvPr/>
                </p:nvSpPr>
                <p:spPr>
                  <a:xfrm>
                    <a:off x="4505309" y="14826068"/>
                    <a:ext cx="2700542" cy="4616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PTPN22</a:t>
                    </a:r>
                  </a:p>
                </p:txBody>
              </p:sp>
            </p:grp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973687BA-1798-4D91-97C7-7686C5FF5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27724" y="10705481"/>
                  <a:ext cx="1" cy="68428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2A5B143-5604-4635-A54A-99E89538794F}"/>
                    </a:ext>
                  </a:extLst>
                </p:cNvPr>
                <p:cNvSpPr txBox="1"/>
                <p:nvPr/>
              </p:nvSpPr>
              <p:spPr>
                <a:xfrm>
                  <a:off x="11171167" y="10886172"/>
                  <a:ext cx="23789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-8.3 kcal/mole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133191E-96B2-4F68-B70D-FDA564E569EC}"/>
                  </a:ext>
                </a:extLst>
              </p:cNvPr>
              <p:cNvGrpSpPr/>
              <p:nvPr/>
            </p:nvGrpSpPr>
            <p:grpSpPr>
              <a:xfrm>
                <a:off x="1387435" y="8257004"/>
                <a:ext cx="5655546" cy="6278244"/>
                <a:chOff x="1021665" y="8269985"/>
                <a:chExt cx="5655546" cy="627824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A1CD6525-0024-451B-A8E5-848492FD1D9D}"/>
                    </a:ext>
                  </a:extLst>
                </p:cNvPr>
                <p:cNvGrpSpPr/>
                <p:nvPr/>
              </p:nvGrpSpPr>
              <p:grpSpPr>
                <a:xfrm>
                  <a:off x="2020398" y="8269985"/>
                  <a:ext cx="2574599" cy="2891210"/>
                  <a:chOff x="2121698" y="8103452"/>
                  <a:chExt cx="2922662" cy="3335597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EF1F6314-FED6-4880-9653-D9404A033E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21698" y="8538855"/>
                    <a:ext cx="2397634" cy="2900194"/>
                  </a:xfrm>
                  <a:prstGeom prst="rect">
                    <a:avLst/>
                  </a:prstGeom>
                </p:spPr>
              </p:pic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47EA12D5-251D-4FBA-BD2A-26F7AD08DDDE}"/>
                      </a:ext>
                    </a:extLst>
                  </p:cNvPr>
                  <p:cNvSpPr txBox="1"/>
                  <p:nvPr/>
                </p:nvSpPr>
                <p:spPr>
                  <a:xfrm>
                    <a:off x="2343817" y="8103452"/>
                    <a:ext cx="2700543" cy="4616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Spironolactone</a:t>
                    </a: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1ADCEE93-00AB-4642-BCB3-4D005BA75696}"/>
                    </a:ext>
                  </a:extLst>
                </p:cNvPr>
                <p:cNvGrpSpPr/>
                <p:nvPr/>
              </p:nvGrpSpPr>
              <p:grpSpPr>
                <a:xfrm>
                  <a:off x="1021665" y="11566744"/>
                  <a:ext cx="3093543" cy="2981484"/>
                  <a:chOff x="3694089" y="11847929"/>
                  <a:chExt cx="3511762" cy="3439747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26353F88-3630-4A8E-B410-9E3D9387B1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94089" y="11847929"/>
                    <a:ext cx="2397633" cy="2847609"/>
                  </a:xfrm>
                  <a:prstGeom prst="rect">
                    <a:avLst/>
                  </a:prstGeom>
                </p:spPr>
              </p:pic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476C1D1-9E5C-44D4-B261-22846810EC9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5309" y="14826068"/>
                    <a:ext cx="2700542" cy="4616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PTPN22</a:t>
                    </a: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C18B488-74FF-42A7-B409-2EF1CBC43D6D}"/>
                    </a:ext>
                  </a:extLst>
                </p:cNvPr>
                <p:cNvGrpSpPr/>
                <p:nvPr/>
              </p:nvGrpSpPr>
              <p:grpSpPr>
                <a:xfrm>
                  <a:off x="3664221" y="11698510"/>
                  <a:ext cx="2894105" cy="2849719"/>
                  <a:chOff x="8195778" y="12137245"/>
                  <a:chExt cx="3285362" cy="3287729"/>
                </a:xfrm>
              </p:grpSpPr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0259E803-242B-4032-9BC0-1BE1DAF643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195778" y="12137245"/>
                    <a:ext cx="2177192" cy="2847609"/>
                  </a:xfrm>
                  <a:prstGeom prst="rect">
                    <a:avLst/>
                  </a:prstGeom>
                </p:spPr>
              </p:pic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0EE9E54-B8D9-4078-AA39-F15BF7C222E5}"/>
                      </a:ext>
                    </a:extLst>
                  </p:cNvPr>
                  <p:cNvSpPr txBox="1"/>
                  <p:nvPr/>
                </p:nvSpPr>
                <p:spPr>
                  <a:xfrm>
                    <a:off x="8780598" y="14963366"/>
                    <a:ext cx="2700542" cy="4616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GRIA2</a:t>
                    </a:r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9242CF8-244A-44A5-A15B-F557C66A3A7E}"/>
                    </a:ext>
                  </a:extLst>
                </p:cNvPr>
                <p:cNvSpPr txBox="1"/>
                <p:nvPr/>
              </p:nvSpPr>
              <p:spPr>
                <a:xfrm>
                  <a:off x="1078206" y="10946329"/>
                  <a:ext cx="23789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-9 kcal/mole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0A3FAB7F-9816-4BC2-B0EA-E805E87AA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01162" y="10944996"/>
                  <a:ext cx="481860" cy="53602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85F3CC5-7F7B-498C-9C10-07E74E1EB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9912" y="11026775"/>
                  <a:ext cx="425296" cy="53187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1CE169C-F4E4-4EB2-AFAD-BDF862F92B1D}"/>
                    </a:ext>
                  </a:extLst>
                </p:cNvPr>
                <p:cNvSpPr txBox="1"/>
                <p:nvPr/>
              </p:nvSpPr>
              <p:spPr>
                <a:xfrm>
                  <a:off x="4298279" y="11119889"/>
                  <a:ext cx="23789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-10 kcal/mole</a:t>
                  </a:r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0DB218-0B9F-409A-BD43-789A973F4A79}"/>
                </a:ext>
              </a:extLst>
            </p:cNvPr>
            <p:cNvSpPr txBox="1"/>
            <p:nvPr/>
          </p:nvSpPr>
          <p:spPr>
            <a:xfrm>
              <a:off x="105454" y="13576199"/>
              <a:ext cx="897706" cy="58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7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F4096E0-3731-4642-AF22-1567F330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80339" y="13916106"/>
              <a:ext cx="2390775" cy="2676525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B36C3A-51B7-4796-A434-CE056FBF3424}"/>
                </a:ext>
              </a:extLst>
            </p:cNvPr>
            <p:cNvSpPr txBox="1"/>
            <p:nvPr/>
          </p:nvSpPr>
          <p:spPr>
            <a:xfrm>
              <a:off x="7780339" y="16501053"/>
              <a:ext cx="27005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Cyclosporin</a:t>
              </a:r>
              <a:r>
                <a:rPr lang="en-US" sz="2000" dirty="0">
                  <a:solidFill>
                    <a:srgbClr val="5B616B"/>
                  </a:solidFill>
                  <a:latin typeface="-apple-system"/>
                </a:rPr>
                <a:t> 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DB09EDB-853F-4EC5-83C3-85497C4D6B8E}"/>
                </a:ext>
              </a:extLst>
            </p:cNvPr>
            <p:cNvSpPr txBox="1"/>
            <p:nvPr/>
          </p:nvSpPr>
          <p:spPr>
            <a:xfrm>
              <a:off x="537305" y="16557421"/>
              <a:ext cx="27005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Anidulafungin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076047C-335E-4F79-855B-B52C1B2C1525}"/>
                </a:ext>
              </a:extLst>
            </p:cNvPr>
            <p:cNvSpPr txBox="1"/>
            <p:nvPr/>
          </p:nvSpPr>
          <p:spPr>
            <a:xfrm>
              <a:off x="57603" y="0"/>
              <a:ext cx="880169" cy="58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7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C4A1E7-97A2-4A55-9CDF-913F930013D1}"/>
                </a:ext>
              </a:extLst>
            </p:cNvPr>
            <p:cNvGrpSpPr/>
            <p:nvPr/>
          </p:nvGrpSpPr>
          <p:grpSpPr>
            <a:xfrm>
              <a:off x="10139869" y="14156999"/>
              <a:ext cx="3995159" cy="3006137"/>
              <a:chOff x="10158955" y="14168435"/>
              <a:chExt cx="3995159" cy="3006137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B3654D6-18DA-400B-A3F4-B982C58A2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89194" y="14168435"/>
                <a:ext cx="3379749" cy="2232080"/>
              </a:xfrm>
              <a:prstGeom prst="rect">
                <a:avLst/>
              </a:prstGeom>
            </p:spPr>
          </p:pic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FFE27B1-2499-4DB3-B662-9EBD97D39AF3}"/>
                  </a:ext>
                </a:extLst>
              </p:cNvPr>
              <p:cNvGrpSpPr/>
              <p:nvPr/>
            </p:nvGrpSpPr>
            <p:grpSpPr>
              <a:xfrm>
                <a:off x="10158955" y="14175799"/>
                <a:ext cx="3995159" cy="2998773"/>
                <a:chOff x="4204828" y="15871791"/>
                <a:chExt cx="3995159" cy="2998773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95D82AF-9185-4E9D-8E10-0C6A076F00C3}"/>
                    </a:ext>
                  </a:extLst>
                </p:cNvPr>
                <p:cNvSpPr txBox="1"/>
                <p:nvPr/>
              </p:nvSpPr>
              <p:spPr>
                <a:xfrm rot="16200000">
                  <a:off x="3637333" y="16439286"/>
                  <a:ext cx="150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00F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 Inhibition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C4C2B78-F1CA-4446-B68D-ECAB766DFE82}"/>
                    </a:ext>
                  </a:extLst>
                </p:cNvPr>
                <p:cNvSpPr txBox="1"/>
                <p:nvPr/>
              </p:nvSpPr>
              <p:spPr>
                <a:xfrm rot="5400000">
                  <a:off x="7263160" y="16972911"/>
                  <a:ext cx="1504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7080B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 Cell ratio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5CABB3C3-FEDE-4253-9713-A6E97FA07002}"/>
                    </a:ext>
                  </a:extLst>
                </p:cNvPr>
                <p:cNvSpPr/>
                <p:nvPr/>
              </p:nvSpPr>
              <p:spPr>
                <a:xfrm>
                  <a:off x="4286474" y="17390216"/>
                  <a:ext cx="258690" cy="204716"/>
                </a:xfrm>
                <a:prstGeom prst="rect">
                  <a:avLst/>
                </a:prstGeom>
                <a:solidFill>
                  <a:srgbClr val="0201F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3DC2BD83-294F-4943-BF47-B36F8B06C564}"/>
                    </a:ext>
                  </a:extLst>
                </p:cNvPr>
                <p:cNvSpPr/>
                <p:nvPr/>
              </p:nvSpPr>
              <p:spPr>
                <a:xfrm>
                  <a:off x="7885975" y="16218647"/>
                  <a:ext cx="258690" cy="204716"/>
                </a:xfrm>
                <a:prstGeom prst="rect">
                  <a:avLst/>
                </a:prstGeom>
                <a:solidFill>
                  <a:srgbClr val="FD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CC3DA2F-FB47-49E4-8788-72854396468D}"/>
                    </a:ext>
                  </a:extLst>
                </p:cNvPr>
                <p:cNvSpPr txBox="1"/>
                <p:nvPr/>
              </p:nvSpPr>
              <p:spPr>
                <a:xfrm>
                  <a:off x="4974395" y="17939723"/>
                  <a:ext cx="25298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Concentration [log </a:t>
                  </a:r>
                  <a:r>
                    <a:rPr lang="el-GR" dirty="0">
                      <a:solidFill>
                        <a:srgbClr val="20212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μ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M]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D51C4E7-E461-42DC-B436-44B0539378B1}"/>
                    </a:ext>
                  </a:extLst>
                </p:cNvPr>
                <p:cNvSpPr txBox="1"/>
                <p:nvPr/>
              </p:nvSpPr>
              <p:spPr>
                <a:xfrm>
                  <a:off x="4803589" y="18224233"/>
                  <a:ext cx="299583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IC</a:t>
                  </a:r>
                  <a:r>
                    <a:rPr lang="en-US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50</a:t>
                  </a:r>
                  <a:r>
                    <a:rPr lang="en-US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=5.82; CC</a:t>
                  </a:r>
                  <a:r>
                    <a:rPr lang="en-US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50</a:t>
                  </a:r>
                  <a:r>
                    <a:rPr lang="en-US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&gt;50; SI=8.59</a:t>
                  </a:r>
                </a:p>
                <a:p>
                  <a:r>
                    <a:rPr lang="en-US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80C24D-407B-402F-86A3-05F16F6A3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14345916"/>
              <a:ext cx="3775153" cy="1867979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8254A2-1BEC-40A8-BFD1-9C3B965C99F4}"/>
                </a:ext>
              </a:extLst>
            </p:cNvPr>
            <p:cNvGrpSpPr/>
            <p:nvPr/>
          </p:nvGrpSpPr>
          <p:grpSpPr>
            <a:xfrm>
              <a:off x="3660357" y="14345916"/>
              <a:ext cx="3967365" cy="3019902"/>
              <a:chOff x="4204828" y="15850662"/>
              <a:chExt cx="3967365" cy="301990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F3C1E16-FFB0-4DB7-B3C2-3E1285F901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06376" y="15850662"/>
                <a:ext cx="3423512" cy="215320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3CFE39-BE15-45C2-B387-A95645C7889A}"/>
                  </a:ext>
                </a:extLst>
              </p:cNvPr>
              <p:cNvSpPr txBox="1"/>
              <p:nvPr/>
            </p:nvSpPr>
            <p:spPr>
              <a:xfrm rot="16200000">
                <a:off x="3637333" y="16439286"/>
                <a:ext cx="150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Inhibition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E60287A-9E18-49AA-A89D-CCC1D89E5F53}"/>
                  </a:ext>
                </a:extLst>
              </p:cNvPr>
              <p:cNvSpPr txBox="1"/>
              <p:nvPr/>
            </p:nvSpPr>
            <p:spPr>
              <a:xfrm rot="5400000">
                <a:off x="7235366" y="16961685"/>
                <a:ext cx="150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7080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Cell ratio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D8F4083-E7D0-4F02-A037-3B1FD4BC8F80}"/>
                  </a:ext>
                </a:extLst>
              </p:cNvPr>
              <p:cNvSpPr/>
              <p:nvPr/>
            </p:nvSpPr>
            <p:spPr>
              <a:xfrm>
                <a:off x="4286474" y="17390216"/>
                <a:ext cx="258690" cy="204716"/>
              </a:xfrm>
              <a:prstGeom prst="rect">
                <a:avLst/>
              </a:prstGeom>
              <a:solidFill>
                <a:srgbClr val="0201F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50A4339-8E7E-4120-950E-7D7C7178461D}"/>
                  </a:ext>
                </a:extLst>
              </p:cNvPr>
              <p:cNvSpPr/>
              <p:nvPr/>
            </p:nvSpPr>
            <p:spPr>
              <a:xfrm>
                <a:off x="7858182" y="16232829"/>
                <a:ext cx="258690" cy="204716"/>
              </a:xfrm>
              <a:prstGeom prst="rect">
                <a:avLst/>
              </a:prstGeom>
              <a:solidFill>
                <a:srgbClr val="FD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A344F5C-A593-498C-9C4C-67EDB7451A59}"/>
                  </a:ext>
                </a:extLst>
              </p:cNvPr>
              <p:cNvSpPr txBox="1"/>
              <p:nvPr/>
            </p:nvSpPr>
            <p:spPr>
              <a:xfrm>
                <a:off x="4974395" y="17939723"/>
                <a:ext cx="2529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Concentration [log </a:t>
                </a:r>
                <a:r>
                  <a:rPr lang="el-GR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M]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EED1F5-1EE6-4DC5-9246-FF711A6B6B77}"/>
                  </a:ext>
                </a:extLst>
              </p:cNvPr>
              <p:cNvSpPr txBox="1"/>
              <p:nvPr/>
            </p:nvSpPr>
            <p:spPr>
              <a:xfrm>
                <a:off x="4803589" y="18224233"/>
                <a:ext cx="2995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IC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50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=4.64; CC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50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&gt;50; SI=10.78</a:t>
                </a:r>
              </a:p>
              <a:p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C65A75C-B0CE-4DA3-9198-91D6293173A0}"/>
              </a:ext>
            </a:extLst>
          </p:cNvPr>
          <p:cNvSpPr txBox="1"/>
          <p:nvPr/>
        </p:nvSpPr>
        <p:spPr>
          <a:xfrm>
            <a:off x="5889571" y="17314013"/>
            <a:ext cx="8283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2326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*Adapted from Jeon,  S.et al. Identification  of  antiviral  drug  candidates  against  SARS-CoV-2  from FDA-approved  drugs. Antimicrobial Agents and Chemotherapy 64 (2020). URL https://doi.org/10.1128/aac.00819-20. Adapted with permission.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EFA3DC-5D6F-4EE1-9993-F0CD2EDAE4D6}"/>
              </a:ext>
            </a:extLst>
          </p:cNvPr>
          <p:cNvSpPr txBox="1"/>
          <p:nvPr/>
        </p:nvSpPr>
        <p:spPr>
          <a:xfrm>
            <a:off x="7056141" y="1660358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C4A274A-1865-45DB-AE56-7EBD18D88751}"/>
              </a:ext>
            </a:extLst>
          </p:cNvPr>
          <p:cNvSpPr txBox="1"/>
          <p:nvPr/>
        </p:nvSpPr>
        <p:spPr>
          <a:xfrm>
            <a:off x="13428127" y="16434977"/>
            <a:ext cx="36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129094-3B51-4BA1-8A31-E70D33CAC7F6}"/>
              </a:ext>
            </a:extLst>
          </p:cNvPr>
          <p:cNvSpPr/>
          <p:nvPr/>
        </p:nvSpPr>
        <p:spPr>
          <a:xfrm>
            <a:off x="11318449" y="684512"/>
            <a:ext cx="383044" cy="319848"/>
          </a:xfrm>
          <a:prstGeom prst="rect">
            <a:avLst/>
          </a:prstGeom>
          <a:solidFill>
            <a:srgbClr val="FFA4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14255</TotalTime>
  <Words>139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247</cp:revision>
  <dcterms:created xsi:type="dcterms:W3CDTF">2021-06-02T18:26:13Z</dcterms:created>
  <dcterms:modified xsi:type="dcterms:W3CDTF">2021-11-11T19:36:33Z</dcterms:modified>
</cp:coreProperties>
</file>