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3"/>
  </p:notesMasterIdLst>
  <p:sldIdLst>
    <p:sldId id="256" r:id="rId2"/>
  </p:sldIdLst>
  <p:sldSz cx="22860000" cy="2194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DAB6"/>
    <a:srgbClr val="A2A2FF"/>
    <a:srgbClr val="A1A1FF"/>
    <a:srgbClr val="FFFFFF"/>
    <a:srgbClr val="FFAF1B"/>
    <a:srgbClr val="FFA401"/>
    <a:srgbClr val="2393FF"/>
    <a:srgbClr val="FD0000"/>
    <a:srgbClr val="0201FC"/>
    <a:srgbClr val="F708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 autoAdjust="0"/>
    <p:restoredTop sz="96807" autoAdjust="0"/>
  </p:normalViewPr>
  <p:slideViewPr>
    <p:cSldViewPr snapToGrid="0">
      <p:cViewPr varScale="1">
        <p:scale>
          <a:sx n="39" d="100"/>
          <a:sy n="39" d="100"/>
        </p:scale>
        <p:origin x="22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CEA9E-E5A5-49C8-A578-AF124664FEC0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20863" y="1143000"/>
            <a:ext cx="32162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71502-D6A6-47C7-9780-4E13F6A9B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43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17826" rtl="0" eaLnBrk="1" latinLnBrk="0" hangingPunct="1">
      <a:defRPr sz="1073" kern="1200">
        <a:solidFill>
          <a:schemeClr val="tx1"/>
        </a:solidFill>
        <a:latin typeface="+mn-lt"/>
        <a:ea typeface="+mn-ea"/>
        <a:cs typeface="+mn-cs"/>
      </a:defRPr>
    </a:lvl1pPr>
    <a:lvl2pPr marL="408912" algn="l" defTabSz="817826" rtl="0" eaLnBrk="1" latinLnBrk="0" hangingPunct="1">
      <a:defRPr sz="1073" kern="1200">
        <a:solidFill>
          <a:schemeClr val="tx1"/>
        </a:solidFill>
        <a:latin typeface="+mn-lt"/>
        <a:ea typeface="+mn-ea"/>
        <a:cs typeface="+mn-cs"/>
      </a:defRPr>
    </a:lvl2pPr>
    <a:lvl3pPr marL="817826" algn="l" defTabSz="817826" rtl="0" eaLnBrk="1" latinLnBrk="0" hangingPunct="1">
      <a:defRPr sz="1073" kern="1200">
        <a:solidFill>
          <a:schemeClr val="tx1"/>
        </a:solidFill>
        <a:latin typeface="+mn-lt"/>
        <a:ea typeface="+mn-ea"/>
        <a:cs typeface="+mn-cs"/>
      </a:defRPr>
    </a:lvl3pPr>
    <a:lvl4pPr marL="1226738" algn="l" defTabSz="817826" rtl="0" eaLnBrk="1" latinLnBrk="0" hangingPunct="1">
      <a:defRPr sz="1073" kern="1200">
        <a:solidFill>
          <a:schemeClr val="tx1"/>
        </a:solidFill>
        <a:latin typeface="+mn-lt"/>
        <a:ea typeface="+mn-ea"/>
        <a:cs typeface="+mn-cs"/>
      </a:defRPr>
    </a:lvl4pPr>
    <a:lvl5pPr marL="1635652" algn="l" defTabSz="817826" rtl="0" eaLnBrk="1" latinLnBrk="0" hangingPunct="1">
      <a:defRPr sz="1073" kern="1200">
        <a:solidFill>
          <a:schemeClr val="tx1"/>
        </a:solidFill>
        <a:latin typeface="+mn-lt"/>
        <a:ea typeface="+mn-ea"/>
        <a:cs typeface="+mn-cs"/>
      </a:defRPr>
    </a:lvl5pPr>
    <a:lvl6pPr marL="2044564" algn="l" defTabSz="817826" rtl="0" eaLnBrk="1" latinLnBrk="0" hangingPunct="1">
      <a:defRPr sz="1073" kern="1200">
        <a:solidFill>
          <a:schemeClr val="tx1"/>
        </a:solidFill>
        <a:latin typeface="+mn-lt"/>
        <a:ea typeface="+mn-ea"/>
        <a:cs typeface="+mn-cs"/>
      </a:defRPr>
    </a:lvl6pPr>
    <a:lvl7pPr marL="2453478" algn="l" defTabSz="817826" rtl="0" eaLnBrk="1" latinLnBrk="0" hangingPunct="1">
      <a:defRPr sz="1073" kern="1200">
        <a:solidFill>
          <a:schemeClr val="tx1"/>
        </a:solidFill>
        <a:latin typeface="+mn-lt"/>
        <a:ea typeface="+mn-ea"/>
        <a:cs typeface="+mn-cs"/>
      </a:defRPr>
    </a:lvl7pPr>
    <a:lvl8pPr marL="2862390" algn="l" defTabSz="817826" rtl="0" eaLnBrk="1" latinLnBrk="0" hangingPunct="1">
      <a:defRPr sz="1073" kern="1200">
        <a:solidFill>
          <a:schemeClr val="tx1"/>
        </a:solidFill>
        <a:latin typeface="+mn-lt"/>
        <a:ea typeface="+mn-ea"/>
        <a:cs typeface="+mn-cs"/>
      </a:defRPr>
    </a:lvl8pPr>
    <a:lvl9pPr marL="3271304" algn="l" defTabSz="817826" rtl="0" eaLnBrk="1" latinLnBrk="0" hangingPunct="1">
      <a:defRPr sz="107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20863" y="1143000"/>
            <a:ext cx="32162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71502-D6A6-47C7-9780-4E13F6A9BF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43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3591562"/>
            <a:ext cx="19431000" cy="7640320"/>
          </a:xfrm>
        </p:spPr>
        <p:txBody>
          <a:bodyPr anchor="b"/>
          <a:lstStyle>
            <a:lvl1pPr algn="ctr">
              <a:defRPr sz="15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0" y="11526522"/>
            <a:ext cx="17145000" cy="5298438"/>
          </a:xfrm>
        </p:spPr>
        <p:txBody>
          <a:bodyPr/>
          <a:lstStyle>
            <a:lvl1pPr marL="0" indent="0" algn="ctr">
              <a:buNone/>
              <a:defRPr sz="6000"/>
            </a:lvl1pPr>
            <a:lvl2pPr marL="1143000" indent="0" algn="ctr">
              <a:buNone/>
              <a:defRPr sz="5000"/>
            </a:lvl2pPr>
            <a:lvl3pPr marL="2286000" indent="0" algn="ctr">
              <a:buNone/>
              <a:defRPr sz="4500"/>
            </a:lvl3pPr>
            <a:lvl4pPr marL="3429000" indent="0" algn="ctr">
              <a:buNone/>
              <a:defRPr sz="4000"/>
            </a:lvl4pPr>
            <a:lvl5pPr marL="4572000" indent="0" algn="ctr">
              <a:buNone/>
              <a:defRPr sz="4000"/>
            </a:lvl5pPr>
            <a:lvl6pPr marL="5715000" indent="0" algn="ctr">
              <a:buNone/>
              <a:defRPr sz="4000"/>
            </a:lvl6pPr>
            <a:lvl7pPr marL="6858000" indent="0" algn="ctr">
              <a:buNone/>
              <a:defRPr sz="4000"/>
            </a:lvl7pPr>
            <a:lvl8pPr marL="8001000" indent="0" algn="ctr">
              <a:buNone/>
              <a:defRPr sz="4000"/>
            </a:lvl8pPr>
            <a:lvl9pPr marL="9144000" indent="0" algn="ctr"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007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974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359189" y="1168400"/>
            <a:ext cx="4929188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71626" y="1168400"/>
            <a:ext cx="14501813" cy="185978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97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89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720" y="5471167"/>
            <a:ext cx="19716750" cy="9128758"/>
          </a:xfrm>
        </p:spPr>
        <p:txBody>
          <a:bodyPr anchor="b"/>
          <a:lstStyle>
            <a:lvl1pPr>
              <a:defRPr sz="15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9720" y="14686287"/>
            <a:ext cx="19716750" cy="4800598"/>
          </a:xfrm>
        </p:spPr>
        <p:txBody>
          <a:bodyPr/>
          <a:lstStyle>
            <a:lvl1pPr marL="0" indent="0">
              <a:buNone/>
              <a:defRPr sz="6000">
                <a:solidFill>
                  <a:schemeClr val="tx1"/>
                </a:solidFill>
              </a:defRPr>
            </a:lvl1pPr>
            <a:lvl2pPr marL="1143000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2pPr>
            <a:lvl3pPr marL="228600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3pPr>
            <a:lvl4pPr marL="3429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4pPr>
            <a:lvl5pPr marL="4572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5pPr>
            <a:lvl6pPr marL="5715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6pPr>
            <a:lvl7pPr marL="6858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7pPr>
            <a:lvl8pPr marL="8001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8pPr>
            <a:lvl9pPr marL="9144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165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1625" y="5842000"/>
            <a:ext cx="971550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72875" y="5842000"/>
            <a:ext cx="971550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55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3" y="1168405"/>
            <a:ext cx="1971675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4605" y="5379722"/>
            <a:ext cx="9670850" cy="2636518"/>
          </a:xfrm>
        </p:spPr>
        <p:txBody>
          <a:bodyPr anchor="b"/>
          <a:lstStyle>
            <a:lvl1pPr marL="0" indent="0">
              <a:buNone/>
              <a:defRPr sz="6000" b="1"/>
            </a:lvl1pPr>
            <a:lvl2pPr marL="1143000" indent="0">
              <a:buNone/>
              <a:defRPr sz="5000" b="1"/>
            </a:lvl2pPr>
            <a:lvl3pPr marL="2286000" indent="0">
              <a:buNone/>
              <a:defRPr sz="4500" b="1"/>
            </a:lvl3pPr>
            <a:lvl4pPr marL="3429000" indent="0">
              <a:buNone/>
              <a:defRPr sz="4000" b="1"/>
            </a:lvl4pPr>
            <a:lvl5pPr marL="4572000" indent="0">
              <a:buNone/>
              <a:defRPr sz="4000" b="1"/>
            </a:lvl5pPr>
            <a:lvl6pPr marL="5715000" indent="0">
              <a:buNone/>
              <a:defRPr sz="4000" b="1"/>
            </a:lvl6pPr>
            <a:lvl7pPr marL="6858000" indent="0">
              <a:buNone/>
              <a:defRPr sz="4000" b="1"/>
            </a:lvl7pPr>
            <a:lvl8pPr marL="8001000" indent="0">
              <a:buNone/>
              <a:defRPr sz="4000" b="1"/>
            </a:lvl8pPr>
            <a:lvl9pPr marL="9144000" indent="0">
              <a:buNone/>
              <a:defRPr sz="4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4605" y="8016240"/>
            <a:ext cx="9670850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572876" y="5379722"/>
            <a:ext cx="9718478" cy="2636518"/>
          </a:xfrm>
        </p:spPr>
        <p:txBody>
          <a:bodyPr anchor="b"/>
          <a:lstStyle>
            <a:lvl1pPr marL="0" indent="0">
              <a:buNone/>
              <a:defRPr sz="6000" b="1"/>
            </a:lvl1pPr>
            <a:lvl2pPr marL="1143000" indent="0">
              <a:buNone/>
              <a:defRPr sz="5000" b="1"/>
            </a:lvl2pPr>
            <a:lvl3pPr marL="2286000" indent="0">
              <a:buNone/>
              <a:defRPr sz="4500" b="1"/>
            </a:lvl3pPr>
            <a:lvl4pPr marL="3429000" indent="0">
              <a:buNone/>
              <a:defRPr sz="4000" b="1"/>
            </a:lvl4pPr>
            <a:lvl5pPr marL="4572000" indent="0">
              <a:buNone/>
              <a:defRPr sz="4000" b="1"/>
            </a:lvl5pPr>
            <a:lvl6pPr marL="5715000" indent="0">
              <a:buNone/>
              <a:defRPr sz="4000" b="1"/>
            </a:lvl6pPr>
            <a:lvl7pPr marL="6858000" indent="0">
              <a:buNone/>
              <a:defRPr sz="4000" b="1"/>
            </a:lvl7pPr>
            <a:lvl8pPr marL="8001000" indent="0">
              <a:buNone/>
              <a:defRPr sz="4000" b="1"/>
            </a:lvl8pPr>
            <a:lvl9pPr marL="9144000" indent="0">
              <a:buNone/>
              <a:defRPr sz="4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572876" y="8016240"/>
            <a:ext cx="9718478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321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22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81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3" y="1463040"/>
            <a:ext cx="7372945" cy="5120640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8477" y="3159765"/>
            <a:ext cx="11572875" cy="15595600"/>
          </a:xfrm>
        </p:spPr>
        <p:txBody>
          <a:bodyPr/>
          <a:lstStyle>
            <a:lvl1pPr>
              <a:defRPr sz="8000"/>
            </a:lvl1pPr>
            <a:lvl2pPr>
              <a:defRPr sz="7000"/>
            </a:lvl2pPr>
            <a:lvl3pPr>
              <a:defRPr sz="6000"/>
            </a:lvl3pPr>
            <a:lvl4pPr>
              <a:defRPr sz="5000"/>
            </a:lvl4pPr>
            <a:lvl5pPr>
              <a:defRPr sz="5000"/>
            </a:lvl5pPr>
            <a:lvl6pPr>
              <a:defRPr sz="5000"/>
            </a:lvl6pPr>
            <a:lvl7pPr>
              <a:defRPr sz="5000"/>
            </a:lvl7pPr>
            <a:lvl8pPr>
              <a:defRPr sz="5000"/>
            </a:lvl8pPr>
            <a:lvl9pPr>
              <a:defRPr sz="5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3" y="6583680"/>
            <a:ext cx="7372945" cy="12197082"/>
          </a:xfrm>
        </p:spPr>
        <p:txBody>
          <a:bodyPr/>
          <a:lstStyle>
            <a:lvl1pPr marL="0" indent="0">
              <a:buNone/>
              <a:defRPr sz="4000"/>
            </a:lvl1pPr>
            <a:lvl2pPr marL="1143000" indent="0">
              <a:buNone/>
              <a:defRPr sz="3500"/>
            </a:lvl2pPr>
            <a:lvl3pPr marL="2286000" indent="0">
              <a:buNone/>
              <a:defRPr sz="3000"/>
            </a:lvl3pPr>
            <a:lvl4pPr marL="3429000" indent="0">
              <a:buNone/>
              <a:defRPr sz="2500"/>
            </a:lvl4pPr>
            <a:lvl5pPr marL="4572000" indent="0">
              <a:buNone/>
              <a:defRPr sz="2500"/>
            </a:lvl5pPr>
            <a:lvl6pPr marL="5715000" indent="0">
              <a:buNone/>
              <a:defRPr sz="2500"/>
            </a:lvl6pPr>
            <a:lvl7pPr marL="6858000" indent="0">
              <a:buNone/>
              <a:defRPr sz="2500"/>
            </a:lvl7pPr>
            <a:lvl8pPr marL="8001000" indent="0">
              <a:buNone/>
              <a:defRPr sz="2500"/>
            </a:lvl8pPr>
            <a:lvl9pPr marL="9144000" indent="0">
              <a:buNone/>
              <a:defRPr sz="2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69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3" y="1463040"/>
            <a:ext cx="7372945" cy="5120640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18477" y="3159765"/>
            <a:ext cx="11572875" cy="15595600"/>
          </a:xfrm>
        </p:spPr>
        <p:txBody>
          <a:bodyPr anchor="t"/>
          <a:lstStyle>
            <a:lvl1pPr marL="0" indent="0">
              <a:buNone/>
              <a:defRPr sz="8000"/>
            </a:lvl1pPr>
            <a:lvl2pPr marL="1143000" indent="0">
              <a:buNone/>
              <a:defRPr sz="7000"/>
            </a:lvl2pPr>
            <a:lvl3pPr marL="2286000" indent="0">
              <a:buNone/>
              <a:defRPr sz="6000"/>
            </a:lvl3pPr>
            <a:lvl4pPr marL="3429000" indent="0">
              <a:buNone/>
              <a:defRPr sz="5000"/>
            </a:lvl4pPr>
            <a:lvl5pPr marL="4572000" indent="0">
              <a:buNone/>
              <a:defRPr sz="5000"/>
            </a:lvl5pPr>
            <a:lvl6pPr marL="5715000" indent="0">
              <a:buNone/>
              <a:defRPr sz="5000"/>
            </a:lvl6pPr>
            <a:lvl7pPr marL="6858000" indent="0">
              <a:buNone/>
              <a:defRPr sz="5000"/>
            </a:lvl7pPr>
            <a:lvl8pPr marL="8001000" indent="0">
              <a:buNone/>
              <a:defRPr sz="5000"/>
            </a:lvl8pPr>
            <a:lvl9pPr marL="9144000" indent="0">
              <a:buNone/>
              <a:defRPr sz="5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3" y="6583680"/>
            <a:ext cx="7372945" cy="12197082"/>
          </a:xfrm>
        </p:spPr>
        <p:txBody>
          <a:bodyPr/>
          <a:lstStyle>
            <a:lvl1pPr marL="0" indent="0">
              <a:buNone/>
              <a:defRPr sz="4000"/>
            </a:lvl1pPr>
            <a:lvl2pPr marL="1143000" indent="0">
              <a:buNone/>
              <a:defRPr sz="3500"/>
            </a:lvl2pPr>
            <a:lvl3pPr marL="2286000" indent="0">
              <a:buNone/>
              <a:defRPr sz="3000"/>
            </a:lvl3pPr>
            <a:lvl4pPr marL="3429000" indent="0">
              <a:buNone/>
              <a:defRPr sz="2500"/>
            </a:lvl4pPr>
            <a:lvl5pPr marL="4572000" indent="0">
              <a:buNone/>
              <a:defRPr sz="2500"/>
            </a:lvl5pPr>
            <a:lvl6pPr marL="5715000" indent="0">
              <a:buNone/>
              <a:defRPr sz="2500"/>
            </a:lvl6pPr>
            <a:lvl7pPr marL="6858000" indent="0">
              <a:buNone/>
              <a:defRPr sz="2500"/>
            </a:lvl7pPr>
            <a:lvl8pPr marL="8001000" indent="0">
              <a:buNone/>
              <a:defRPr sz="2500"/>
            </a:lvl8pPr>
            <a:lvl9pPr marL="9144000" indent="0">
              <a:buNone/>
              <a:defRPr sz="2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1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71625" y="1168405"/>
            <a:ext cx="1971675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25" y="5842000"/>
            <a:ext cx="1971675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71625" y="20340325"/>
            <a:ext cx="514350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5AF01-4F0E-4718-A4C1-DFCBB47EE5F2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72375" y="20340325"/>
            <a:ext cx="771525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144875" y="20340325"/>
            <a:ext cx="514350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66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2286000" rtl="0" eaLnBrk="1" latinLnBrk="0" hangingPunct="1">
        <a:lnSpc>
          <a:spcPct val="90000"/>
        </a:lnSpc>
        <a:spcBef>
          <a:spcPct val="0"/>
        </a:spcBef>
        <a:buNone/>
        <a:defRPr sz="11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1500" indent="-571500" algn="l" defTabSz="2286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70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2pPr>
      <a:lvl3pPr marL="2857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3pPr>
      <a:lvl4pPr marL="4000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5143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5pPr>
      <a:lvl6pPr marL="6286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6pPr>
      <a:lvl7pPr marL="7429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7pPr>
      <a:lvl8pPr marL="8572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8pPr>
      <a:lvl9pPr marL="9715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143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3pPr>
      <a:lvl4pPr marL="3429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4572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5pPr>
      <a:lvl6pPr marL="5715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6pPr>
      <a:lvl7pPr marL="6858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7pPr>
      <a:lvl8pPr marL="8001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8pPr>
      <a:lvl9pPr marL="9144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8E8600A-4D77-4E67-9587-848846E03EB4}"/>
              </a:ext>
            </a:extLst>
          </p:cNvPr>
          <p:cNvGrpSpPr/>
          <p:nvPr/>
        </p:nvGrpSpPr>
        <p:grpSpPr>
          <a:xfrm>
            <a:off x="290893" y="12761954"/>
            <a:ext cx="10926573" cy="9040642"/>
            <a:chOff x="-270850" y="12535685"/>
            <a:chExt cx="10926573" cy="904064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DFA5ECB-6CA6-4F27-807D-6A189A005588}"/>
                </a:ext>
              </a:extLst>
            </p:cNvPr>
            <p:cNvSpPr txBox="1"/>
            <p:nvPr/>
          </p:nvSpPr>
          <p:spPr>
            <a:xfrm>
              <a:off x="-270850" y="12535685"/>
              <a:ext cx="8368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F4096E0-3731-4642-AF22-1567F3308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11578" y="12693936"/>
              <a:ext cx="2988469" cy="3345656"/>
            </a:xfrm>
            <a:prstGeom prst="rect">
              <a:avLst/>
            </a:prstGeom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8B36C3A-51B7-4796-A434-CE056FBF3424}"/>
                </a:ext>
              </a:extLst>
            </p:cNvPr>
            <p:cNvSpPr txBox="1"/>
            <p:nvPr/>
          </p:nvSpPr>
          <p:spPr>
            <a:xfrm>
              <a:off x="6431873" y="15828800"/>
              <a:ext cx="3375678" cy="4770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Cyclosporin</a:t>
              </a:r>
              <a:r>
                <a:rPr lang="en-US" sz="2500" dirty="0">
                  <a:solidFill>
                    <a:srgbClr val="5B616B"/>
                  </a:solidFill>
                  <a:latin typeface="-apple-system"/>
                </a:rPr>
                <a:t> 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DB09EDB-853F-4EC5-83C3-85497C4D6B8E}"/>
                </a:ext>
              </a:extLst>
            </p:cNvPr>
            <p:cNvSpPr txBox="1"/>
            <p:nvPr/>
          </p:nvSpPr>
          <p:spPr>
            <a:xfrm>
              <a:off x="1297764" y="15837098"/>
              <a:ext cx="3375678" cy="4770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Anidulafungin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DC4A1E7-97A2-4A55-9CDF-913F930013D1}"/>
                </a:ext>
              </a:extLst>
            </p:cNvPr>
            <p:cNvGrpSpPr/>
            <p:nvPr/>
          </p:nvGrpSpPr>
          <p:grpSpPr>
            <a:xfrm>
              <a:off x="5723328" y="16835640"/>
              <a:ext cx="4932395" cy="3751149"/>
              <a:chOff x="10183576" y="14168435"/>
              <a:chExt cx="3945916" cy="3000919"/>
            </a:xfrm>
          </p:grpSpPr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AB3654D6-18DA-400B-A3F4-B982C58A24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89194" y="14168435"/>
                <a:ext cx="3379749" cy="2232080"/>
              </a:xfrm>
              <a:prstGeom prst="rect">
                <a:avLst/>
              </a:prstGeom>
            </p:spPr>
          </p:pic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4FFE27B1-2499-4DB3-B662-9EBD97D39AF3}"/>
                  </a:ext>
                </a:extLst>
              </p:cNvPr>
              <p:cNvGrpSpPr/>
              <p:nvPr/>
            </p:nvGrpSpPr>
            <p:grpSpPr>
              <a:xfrm>
                <a:off x="10183576" y="14175801"/>
                <a:ext cx="3945916" cy="2993553"/>
                <a:chOff x="4229449" y="15871793"/>
                <a:chExt cx="3945916" cy="2993553"/>
              </a:xfrm>
            </p:grpSpPr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A95D82AF-9185-4E9D-8E10-0C6A076F00C3}"/>
                    </a:ext>
                  </a:extLst>
                </p:cNvPr>
                <p:cNvSpPr txBox="1"/>
                <p:nvPr/>
              </p:nvSpPr>
              <p:spPr>
                <a:xfrm rot="16200000">
                  <a:off x="3637332" y="16463910"/>
                  <a:ext cx="1504322" cy="3200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0000F8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% Inhibition</a:t>
                  </a:r>
                </a:p>
              </p:txBody>
            </p:sp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7C4C2B78-F1CA-4446-B68D-ECAB766DFE82}"/>
                    </a:ext>
                  </a:extLst>
                </p:cNvPr>
                <p:cNvSpPr txBox="1"/>
                <p:nvPr/>
              </p:nvSpPr>
              <p:spPr>
                <a:xfrm rot="5400000">
                  <a:off x="7263160" y="16997534"/>
                  <a:ext cx="1504321" cy="3200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7080B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% Cell ratio</a:t>
                  </a:r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5CABB3C3-FEDE-4253-9713-A6E97FA07002}"/>
                    </a:ext>
                  </a:extLst>
                </p:cNvPr>
                <p:cNvSpPr/>
                <p:nvPr/>
              </p:nvSpPr>
              <p:spPr>
                <a:xfrm>
                  <a:off x="4286474" y="17390216"/>
                  <a:ext cx="258690" cy="204716"/>
                </a:xfrm>
                <a:prstGeom prst="rect">
                  <a:avLst/>
                </a:prstGeom>
                <a:solidFill>
                  <a:srgbClr val="0201F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68"/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3DC2BD83-294F-4943-BF47-B36F8B06C564}"/>
                    </a:ext>
                  </a:extLst>
                </p:cNvPr>
                <p:cNvSpPr/>
                <p:nvPr/>
              </p:nvSpPr>
              <p:spPr>
                <a:xfrm>
                  <a:off x="7885975" y="16218647"/>
                  <a:ext cx="258690" cy="204716"/>
                </a:xfrm>
                <a:prstGeom prst="rect">
                  <a:avLst/>
                </a:prstGeom>
                <a:solidFill>
                  <a:srgbClr val="FD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68"/>
                </a:p>
              </p:txBody>
            </p:sp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6CC3DA2F-FB47-49E4-8788-72854396468D}"/>
                    </a:ext>
                  </a:extLst>
                </p:cNvPr>
                <p:cNvSpPr txBox="1"/>
                <p:nvPr/>
              </p:nvSpPr>
              <p:spPr>
                <a:xfrm>
                  <a:off x="5116918" y="18001990"/>
                  <a:ext cx="2529816" cy="3200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Concentration [log </a:t>
                  </a:r>
                  <a:r>
                    <a:rPr lang="el-GR" sz="2000" dirty="0">
                      <a:solidFill>
                        <a:srgbClr val="202124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μ</a:t>
                  </a:r>
                  <a:r>
                    <a:rPr 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M]</a:t>
                  </a:r>
                </a:p>
              </p:txBody>
            </p:sp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8D51C4E7-E461-42DC-B436-44B0539378B1}"/>
                    </a:ext>
                  </a:extLst>
                </p:cNvPr>
                <p:cNvSpPr txBox="1"/>
                <p:nvPr/>
              </p:nvSpPr>
              <p:spPr>
                <a:xfrm>
                  <a:off x="4883907" y="18299037"/>
                  <a:ext cx="2995836" cy="5663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IC</a:t>
                  </a:r>
                  <a:r>
                    <a:rPr lang="en-US" sz="2000" baseline="-250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50</a:t>
                  </a:r>
                  <a:r>
                    <a:rPr lang="en-US" sz="20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=5.82; CC</a:t>
                  </a:r>
                  <a:r>
                    <a:rPr lang="en-US" sz="2000" baseline="-250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50</a:t>
                  </a:r>
                  <a:r>
                    <a:rPr lang="en-US" sz="20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&gt;50; SI=8.59</a:t>
                  </a:r>
                </a:p>
                <a:p>
                  <a:r>
                    <a:rPr lang="en-US" sz="2000" baseline="-250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endPara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F80C24D-407B-402F-86A3-05F16F6A3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74632" y="13542478"/>
              <a:ext cx="4718941" cy="2334974"/>
            </a:xfrm>
            <a:prstGeom prst="rect">
              <a:avLst/>
            </a:prstGeom>
          </p:spPr>
        </p:pic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18254A2-1BEC-40A8-BFD1-9C3B965C99F4}"/>
                </a:ext>
              </a:extLst>
            </p:cNvPr>
            <p:cNvGrpSpPr/>
            <p:nvPr/>
          </p:nvGrpSpPr>
          <p:grpSpPr>
            <a:xfrm>
              <a:off x="365929" y="16829807"/>
              <a:ext cx="4897650" cy="3771382"/>
              <a:chOff x="4229451" y="15850662"/>
              <a:chExt cx="3918120" cy="3017105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2F3C1E16-FFB0-4DB7-B3C2-3E1285F901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06376" y="15850662"/>
                <a:ext cx="3423512" cy="2153209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93CFE39-BE15-45C2-B387-A95645C7889A}"/>
                  </a:ext>
                </a:extLst>
              </p:cNvPr>
              <p:cNvSpPr txBox="1"/>
              <p:nvPr/>
            </p:nvSpPr>
            <p:spPr>
              <a:xfrm rot="16200000">
                <a:off x="3637334" y="16463908"/>
                <a:ext cx="1504321" cy="320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0000F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% Inhibition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E60287A-9E18-49AA-A89D-CCC1D89E5F53}"/>
                  </a:ext>
                </a:extLst>
              </p:cNvPr>
              <p:cNvSpPr txBox="1"/>
              <p:nvPr/>
            </p:nvSpPr>
            <p:spPr>
              <a:xfrm rot="5400000">
                <a:off x="7235366" y="16986307"/>
                <a:ext cx="1504321" cy="320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F7080B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% Cell ratio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D8F4083-E7D0-4F02-A037-3B1FD4BC8F80}"/>
                  </a:ext>
                </a:extLst>
              </p:cNvPr>
              <p:cNvSpPr/>
              <p:nvPr/>
            </p:nvSpPr>
            <p:spPr>
              <a:xfrm>
                <a:off x="4286474" y="17390216"/>
                <a:ext cx="258690" cy="204716"/>
              </a:xfrm>
              <a:prstGeom prst="rect">
                <a:avLst/>
              </a:prstGeom>
              <a:solidFill>
                <a:srgbClr val="0201F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68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650A4339-8E7E-4120-950E-7D7C7178461D}"/>
                  </a:ext>
                </a:extLst>
              </p:cNvPr>
              <p:cNvSpPr/>
              <p:nvPr/>
            </p:nvSpPr>
            <p:spPr>
              <a:xfrm>
                <a:off x="7858182" y="16232829"/>
                <a:ext cx="258690" cy="204716"/>
              </a:xfrm>
              <a:prstGeom prst="rect">
                <a:avLst/>
              </a:prstGeom>
              <a:solidFill>
                <a:srgbClr val="FD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68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A344F5C-A593-498C-9C4C-67EDB7451A59}"/>
                  </a:ext>
                </a:extLst>
              </p:cNvPr>
              <p:cNvSpPr txBox="1"/>
              <p:nvPr/>
            </p:nvSpPr>
            <p:spPr>
              <a:xfrm>
                <a:off x="5084181" y="17913984"/>
                <a:ext cx="2529815" cy="320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Concentration [log </a:t>
                </a:r>
                <a:r>
                  <a:rPr lang="el-GR" sz="2000" dirty="0">
                    <a:solidFill>
                      <a:srgbClr val="20212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μ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M]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87EED1F5-1EE6-4DC5-9246-FF711A6B6B77}"/>
                  </a:ext>
                </a:extLst>
              </p:cNvPr>
              <p:cNvSpPr txBox="1"/>
              <p:nvPr/>
            </p:nvSpPr>
            <p:spPr>
              <a:xfrm>
                <a:off x="4809501" y="18301458"/>
                <a:ext cx="2995835" cy="566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IC</a:t>
                </a:r>
                <a:r>
                  <a:rPr lang="en-US" sz="20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50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=4.64; CC</a:t>
                </a:r>
                <a:r>
                  <a:rPr lang="en-US" sz="20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50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&gt;50; SI=10.78</a:t>
                </a:r>
              </a:p>
              <a:p>
                <a:r>
                  <a:rPr lang="en-US" sz="20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US" sz="2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C65A75C-B0CE-4DA3-9198-91D6293173A0}"/>
                </a:ext>
              </a:extLst>
            </p:cNvPr>
            <p:cNvSpPr txBox="1"/>
            <p:nvPr/>
          </p:nvSpPr>
          <p:spPr>
            <a:xfrm>
              <a:off x="536030" y="20676081"/>
              <a:ext cx="9974296" cy="9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50" i="1" dirty="0">
                  <a:solidFill>
                    <a:srgbClr val="232629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*Adapted from Jeon,  S.et al. Identification  of  antiviral  drug  candidates  against  SARS-CoV-2  from FDA-approved  drugs. Antimicrobial Agents and Chemotherapy 64 (2020). URL https://doi.org/10.1128/aac.00819-20. Adapted with permission.</a:t>
              </a:r>
              <a:endParaRPr lang="en-US" sz="17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FEFA3DC-5D6F-4EE1-9993-F0CD2EDAE4D6}"/>
                </a:ext>
              </a:extLst>
            </p:cNvPr>
            <p:cNvSpPr txBox="1"/>
            <p:nvPr/>
          </p:nvSpPr>
          <p:spPr>
            <a:xfrm>
              <a:off x="4835785" y="20096821"/>
              <a:ext cx="275826" cy="361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5C4A274A-1865-45DB-AE56-7EBD18D88751}"/>
                </a:ext>
              </a:extLst>
            </p:cNvPr>
            <p:cNvSpPr txBox="1"/>
            <p:nvPr/>
          </p:nvSpPr>
          <p:spPr>
            <a:xfrm>
              <a:off x="9568243" y="19788893"/>
              <a:ext cx="396162" cy="368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FBF91EAD-089E-44A1-9567-55F84E87E62D}"/>
              </a:ext>
            </a:extLst>
          </p:cNvPr>
          <p:cNvSpPr txBox="1"/>
          <p:nvPr/>
        </p:nvSpPr>
        <p:spPr>
          <a:xfrm>
            <a:off x="257135" y="6104787"/>
            <a:ext cx="836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F4173B3-10FC-4C3D-8158-35357FA73398}"/>
              </a:ext>
            </a:extLst>
          </p:cNvPr>
          <p:cNvGrpSpPr/>
          <p:nvPr/>
        </p:nvGrpSpPr>
        <p:grpSpPr>
          <a:xfrm>
            <a:off x="2863651" y="6740938"/>
            <a:ext cx="5776244" cy="5946371"/>
            <a:chOff x="14808652" y="1481032"/>
            <a:chExt cx="5776244" cy="594637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FA17FFA-7530-4B49-9CFB-1901E9B8061E}"/>
                </a:ext>
              </a:extLst>
            </p:cNvPr>
            <p:cNvGrpSpPr/>
            <p:nvPr/>
          </p:nvGrpSpPr>
          <p:grpSpPr>
            <a:xfrm>
              <a:off x="16307865" y="2752798"/>
              <a:ext cx="3783173" cy="3403279"/>
              <a:chOff x="11235594" y="1936333"/>
              <a:chExt cx="3026538" cy="272262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B7B45B8-4B8E-4CDD-A4C9-D5D2942FF222}"/>
                  </a:ext>
                </a:extLst>
              </p:cNvPr>
              <p:cNvSpPr/>
              <p:nvPr/>
            </p:nvSpPr>
            <p:spPr>
              <a:xfrm>
                <a:off x="11235595" y="1939399"/>
                <a:ext cx="1481391" cy="133681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74</a:t>
                </a: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55C1AC7B-F0F3-415A-88ED-1909BFB8A571}"/>
                  </a:ext>
                </a:extLst>
              </p:cNvPr>
              <p:cNvSpPr/>
              <p:nvPr/>
            </p:nvSpPr>
            <p:spPr>
              <a:xfrm>
                <a:off x="12780741" y="3322138"/>
                <a:ext cx="1481391" cy="133681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21</a:t>
                </a: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BD4591A8-6DA6-4216-BB23-3D77DAB23466}"/>
                  </a:ext>
                </a:extLst>
              </p:cNvPr>
              <p:cNvSpPr/>
              <p:nvPr/>
            </p:nvSpPr>
            <p:spPr>
              <a:xfrm>
                <a:off x="12780741" y="1936333"/>
                <a:ext cx="1481391" cy="133681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2E69C1FF-B666-4BB7-A868-60C7541650C1}"/>
                  </a:ext>
                </a:extLst>
              </p:cNvPr>
              <p:cNvSpPr/>
              <p:nvPr/>
            </p:nvSpPr>
            <p:spPr>
              <a:xfrm>
                <a:off x="11235594" y="3322138"/>
                <a:ext cx="1481391" cy="133681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23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A3EF207-65D5-492E-98DA-556A989AC177}"/>
                </a:ext>
              </a:extLst>
            </p:cNvPr>
            <p:cNvSpPr txBox="1"/>
            <p:nvPr/>
          </p:nvSpPr>
          <p:spPr>
            <a:xfrm rot="16200000">
              <a:off x="13444721" y="4307623"/>
              <a:ext cx="31279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True Label (Auto-docking)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3677ED33-833F-474D-A0B0-03D6427A99D1}"/>
                </a:ext>
              </a:extLst>
            </p:cNvPr>
            <p:cNvSpPr txBox="1"/>
            <p:nvPr/>
          </p:nvSpPr>
          <p:spPr>
            <a:xfrm>
              <a:off x="16729791" y="1481032"/>
              <a:ext cx="30558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Predicted Label (AI-Bind)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295A2E1F-3E8B-4342-8A09-0B927743C047}"/>
                </a:ext>
              </a:extLst>
            </p:cNvPr>
            <p:cNvSpPr txBox="1"/>
            <p:nvPr/>
          </p:nvSpPr>
          <p:spPr>
            <a:xfrm>
              <a:off x="16689515" y="2217519"/>
              <a:ext cx="10102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Binding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81278A5E-40B6-4993-9020-A688A2BCA2BB}"/>
                </a:ext>
              </a:extLst>
            </p:cNvPr>
            <p:cNvSpPr txBox="1"/>
            <p:nvPr/>
          </p:nvSpPr>
          <p:spPr>
            <a:xfrm>
              <a:off x="18425914" y="2204972"/>
              <a:ext cx="1958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Non-binding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0AC35379-2D9E-4EAB-AD7F-A514C64A719D}"/>
                </a:ext>
              </a:extLst>
            </p:cNvPr>
            <p:cNvSpPr txBox="1"/>
            <p:nvPr/>
          </p:nvSpPr>
          <p:spPr>
            <a:xfrm rot="16200000">
              <a:off x="15361772" y="3385846"/>
              <a:ext cx="10102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Binding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47CFBB3-203E-496D-AB9E-A899138700FC}"/>
                </a:ext>
              </a:extLst>
            </p:cNvPr>
            <p:cNvSpPr txBox="1"/>
            <p:nvPr/>
          </p:nvSpPr>
          <p:spPr>
            <a:xfrm rot="16200000">
              <a:off x="14877783" y="4828144"/>
              <a:ext cx="1958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Non-binding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3CB4980-1D72-477C-BA16-1F86368D268A}"/>
                </a:ext>
              </a:extLst>
            </p:cNvPr>
            <p:cNvSpPr txBox="1"/>
            <p:nvPr/>
          </p:nvSpPr>
          <p:spPr>
            <a:xfrm>
              <a:off x="16776631" y="6666361"/>
              <a:ext cx="380826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F1-Score = 0.82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5F0171F-2C06-45D8-A3AA-237AE6665733}"/>
                </a:ext>
              </a:extLst>
            </p:cNvPr>
            <p:cNvSpPr/>
            <p:nvPr/>
          </p:nvSpPr>
          <p:spPr>
            <a:xfrm>
              <a:off x="16435539" y="6539620"/>
              <a:ext cx="3375678" cy="887783"/>
            </a:xfrm>
            <a:prstGeom prst="round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68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B88DE00-4206-4C04-A75A-726C9860303E}"/>
              </a:ext>
            </a:extLst>
          </p:cNvPr>
          <p:cNvGrpSpPr/>
          <p:nvPr/>
        </p:nvGrpSpPr>
        <p:grpSpPr>
          <a:xfrm>
            <a:off x="525867" y="483359"/>
            <a:ext cx="10624655" cy="5840175"/>
            <a:chOff x="1880459" y="991681"/>
            <a:chExt cx="13025446" cy="7691808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2ED47374-239E-413C-AE22-8070539111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7481" y="991681"/>
              <a:ext cx="12405405" cy="74619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88AF75C2-79AD-48C7-A2CA-164FA3063A86}"/>
                </a:ext>
              </a:extLst>
            </p:cNvPr>
            <p:cNvSpPr txBox="1"/>
            <p:nvPr/>
          </p:nvSpPr>
          <p:spPr>
            <a:xfrm>
              <a:off x="7197434" y="8223701"/>
              <a:ext cx="4477075" cy="4597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Binding Affinity in kcal/mole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A276481A-5121-49B6-9800-7A249AF814A2}"/>
                </a:ext>
              </a:extLst>
            </p:cNvPr>
            <p:cNvSpPr txBox="1"/>
            <p:nvPr/>
          </p:nvSpPr>
          <p:spPr>
            <a:xfrm rot="16200000">
              <a:off x="1694897" y="4278030"/>
              <a:ext cx="785171" cy="41404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PDF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6B079431-9A9C-40C1-B92F-5202DE9A907C}"/>
                </a:ext>
              </a:extLst>
            </p:cNvPr>
            <p:cNvSpPr txBox="1"/>
            <p:nvPr/>
          </p:nvSpPr>
          <p:spPr>
            <a:xfrm>
              <a:off x="8994664" y="1132246"/>
              <a:ext cx="2402625" cy="689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Threshold of</a:t>
              </a:r>
            </a:p>
            <a:p>
              <a:pPr algn="ctr"/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-1.75 kcal/mole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F4E4B72F-1168-48F0-8E5F-C9E6DEA6900B}"/>
                </a:ext>
              </a:extLst>
            </p:cNvPr>
            <p:cNvSpPr/>
            <p:nvPr/>
          </p:nvSpPr>
          <p:spPr>
            <a:xfrm>
              <a:off x="12096022" y="1121200"/>
              <a:ext cx="2296313" cy="10398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68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C2FA0A9D-EB29-45A4-B577-9C0D909DB1FC}"/>
                </a:ext>
              </a:extLst>
            </p:cNvPr>
            <p:cNvSpPr txBox="1"/>
            <p:nvPr/>
          </p:nvSpPr>
          <p:spPr>
            <a:xfrm>
              <a:off x="12503280" y="1198347"/>
              <a:ext cx="2402625" cy="459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Top Predictions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F4454D82-EC52-48C4-8B07-F44775727F78}"/>
                </a:ext>
              </a:extLst>
            </p:cNvPr>
            <p:cNvSpPr txBox="1"/>
            <p:nvPr/>
          </p:nvSpPr>
          <p:spPr>
            <a:xfrm>
              <a:off x="12503280" y="1615939"/>
              <a:ext cx="2402625" cy="459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Bottom Predictions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4AABB2D1-D17B-4B13-A1EB-1EBC626E9E8F}"/>
                </a:ext>
              </a:extLst>
            </p:cNvPr>
            <p:cNvSpPr/>
            <p:nvPr/>
          </p:nvSpPr>
          <p:spPr>
            <a:xfrm>
              <a:off x="12147460" y="1246668"/>
              <a:ext cx="347578" cy="326071"/>
            </a:xfrm>
            <a:prstGeom prst="rect">
              <a:avLst/>
            </a:prstGeom>
            <a:solidFill>
              <a:srgbClr val="239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68" dirty="0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8C09EC29-1404-4084-9F63-D59351630AA7}"/>
                </a:ext>
              </a:extLst>
            </p:cNvPr>
            <p:cNvSpPr/>
            <p:nvPr/>
          </p:nvSpPr>
          <p:spPr>
            <a:xfrm>
              <a:off x="12147460" y="1671797"/>
              <a:ext cx="347578" cy="326071"/>
            </a:xfrm>
            <a:prstGeom prst="rect">
              <a:avLst/>
            </a:prstGeom>
            <a:solidFill>
              <a:srgbClr val="FFAF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68" dirty="0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4FFE1969-BE64-49DE-BE12-91B3498773BB}"/>
              </a:ext>
            </a:extLst>
          </p:cNvPr>
          <p:cNvSpPr txBox="1"/>
          <p:nvPr/>
        </p:nvSpPr>
        <p:spPr>
          <a:xfrm>
            <a:off x="261763" y="97353"/>
            <a:ext cx="1100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FC1FC0FA-6E8C-41DD-BDE0-1B29FE1FB806}"/>
              </a:ext>
            </a:extLst>
          </p:cNvPr>
          <p:cNvSpPr/>
          <p:nvPr/>
        </p:nvSpPr>
        <p:spPr>
          <a:xfrm>
            <a:off x="11177352" y="3187250"/>
            <a:ext cx="510691" cy="1694672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B94F3E5-86DD-4EE4-816A-6876AFD6D3DC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5825322" y="9308805"/>
            <a:ext cx="5352030" cy="2351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>
            <a:extLst>
              <a:ext uri="{FF2B5EF4-FFF2-40B4-BE49-F238E27FC236}">
                <a16:creationId xmlns:a16="http://schemas.microsoft.com/office/drawing/2014/main" id="{43E0B1A0-E0CA-4A29-BC7D-65DC6F253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1210" y="1661557"/>
            <a:ext cx="10662924" cy="20221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7C5DD6D1-D6F3-4113-A61E-7DE51B5D52E7}"/>
              </a:ext>
            </a:extLst>
          </p:cNvPr>
          <p:cNvSpPr txBox="1"/>
          <p:nvPr/>
        </p:nvSpPr>
        <p:spPr>
          <a:xfrm>
            <a:off x="11102106" y="0"/>
            <a:ext cx="1122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662ACE6-A88B-4474-90F8-28D59E4946B4}"/>
              </a:ext>
            </a:extLst>
          </p:cNvPr>
          <p:cNvSpPr txBox="1"/>
          <p:nvPr/>
        </p:nvSpPr>
        <p:spPr>
          <a:xfrm>
            <a:off x="14499985" y="185938"/>
            <a:ext cx="4749587" cy="52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57"/>
              </a:spcAft>
            </a:pP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2800" b="1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Spearman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(p</a:t>
            </a:r>
            <a:r>
              <a:rPr lang="en-US" sz="2800" b="1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ij</a:t>
            </a:r>
            <a:r>
              <a:rPr lang="en-US" sz="2800" b="1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VecNet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l-GR" sz="2800" b="1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G) = -0.51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952CF81-D9E0-4B8A-80B0-7B1CBF440AD8}"/>
              </a:ext>
            </a:extLst>
          </p:cNvPr>
          <p:cNvGrpSpPr/>
          <p:nvPr/>
        </p:nvGrpSpPr>
        <p:grpSpPr>
          <a:xfrm>
            <a:off x="12730412" y="1113306"/>
            <a:ext cx="8212487" cy="717113"/>
            <a:chOff x="12848655" y="1208096"/>
            <a:chExt cx="8212487" cy="717113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6DF9D5A-EEFD-4866-B273-B148902DD99F}"/>
                </a:ext>
              </a:extLst>
            </p:cNvPr>
            <p:cNvSpPr txBox="1"/>
            <p:nvPr/>
          </p:nvSpPr>
          <p:spPr>
            <a:xfrm>
              <a:off x="12848655" y="1208096"/>
              <a:ext cx="228820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Higher AI-Bind Prediction </a:t>
              </a:r>
              <a:r>
                <a:rPr lang="en-US" sz="2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</a:t>
              </a:r>
              <a:r>
                <a:rPr lang="en-US" sz="2000" baseline="-25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ij</a:t>
              </a:r>
              <a:r>
                <a:rPr lang="en-US" sz="2000" baseline="30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VecNet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8F0C053-4939-4F9A-B817-A30704613120}"/>
                </a:ext>
              </a:extLst>
            </p:cNvPr>
            <p:cNvSpPr txBox="1"/>
            <p:nvPr/>
          </p:nvSpPr>
          <p:spPr>
            <a:xfrm>
              <a:off x="15848922" y="1217323"/>
              <a:ext cx="228820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Lower Binding Affinity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6A413CCD-D798-442E-BADE-E1884BDCA82D}"/>
                </a:ext>
              </a:extLst>
            </p:cNvPr>
            <p:cNvSpPr txBox="1"/>
            <p:nvPr/>
          </p:nvSpPr>
          <p:spPr>
            <a:xfrm>
              <a:off x="18772941" y="1392227"/>
              <a:ext cx="22882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Stronger Binding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7694A60-E618-4FE6-A1C7-C2F89E0D72D6}"/>
              </a:ext>
            </a:extLst>
          </p:cNvPr>
          <p:cNvGrpSpPr/>
          <p:nvPr/>
        </p:nvGrpSpPr>
        <p:grpSpPr>
          <a:xfrm>
            <a:off x="11455419" y="2017699"/>
            <a:ext cx="1396175" cy="1169551"/>
            <a:chOff x="11533570" y="2051698"/>
            <a:chExt cx="1396175" cy="1169551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3125864-B3D7-4255-8017-170CA79D200A}"/>
                </a:ext>
              </a:extLst>
            </p:cNvPr>
            <p:cNvSpPr txBox="1"/>
            <p:nvPr/>
          </p:nvSpPr>
          <p:spPr>
            <a:xfrm>
              <a:off x="11533570" y="2051698"/>
              <a:ext cx="1393236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75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75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Prediction Percentile</a:t>
              </a:r>
            </a:p>
            <a:p>
              <a:endParaRPr lang="en-US" sz="1750" b="1" dirty="0"/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F697AC08-F1D5-4AAA-89ED-AF94FF6EAEC6}"/>
                </a:ext>
              </a:extLst>
            </p:cNvPr>
            <p:cNvSpPr/>
            <p:nvPr/>
          </p:nvSpPr>
          <p:spPr>
            <a:xfrm>
              <a:off x="11536581" y="2213292"/>
              <a:ext cx="1393164" cy="898358"/>
            </a:xfrm>
            <a:prstGeom prst="roundRect">
              <a:avLst/>
            </a:prstGeom>
            <a:noFill/>
            <a:ln>
              <a:solidFill>
                <a:srgbClr val="A2A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37FF816-FECD-4379-A4EB-FC8A52E82379}"/>
              </a:ext>
            </a:extLst>
          </p:cNvPr>
          <p:cNvGrpSpPr/>
          <p:nvPr/>
        </p:nvGrpSpPr>
        <p:grpSpPr>
          <a:xfrm>
            <a:off x="21030798" y="1908100"/>
            <a:ext cx="1422789" cy="1169551"/>
            <a:chOff x="21092411" y="1809408"/>
            <a:chExt cx="1422789" cy="1169551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80FE1E5-E22B-4B29-824E-1A40987717B7}"/>
                </a:ext>
              </a:extLst>
            </p:cNvPr>
            <p:cNvSpPr txBox="1"/>
            <p:nvPr/>
          </p:nvSpPr>
          <p:spPr>
            <a:xfrm>
              <a:off x="21121964" y="1971376"/>
              <a:ext cx="1393236" cy="9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5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Binding Affinity (kcal/mole)</a:t>
              </a:r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CD9FF5F6-652B-46F9-BCEF-1774B570C88D}"/>
                </a:ext>
              </a:extLst>
            </p:cNvPr>
            <p:cNvSpPr/>
            <p:nvPr/>
          </p:nvSpPr>
          <p:spPr>
            <a:xfrm>
              <a:off x="21092411" y="1809408"/>
              <a:ext cx="1393164" cy="1169551"/>
            </a:xfrm>
            <a:prstGeom prst="roundRect">
              <a:avLst/>
            </a:prstGeom>
            <a:noFill/>
            <a:ln>
              <a:solidFill>
                <a:srgbClr val="B6DA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EDB7E1D0-A7BB-479A-8195-64B5F6F191D0}"/>
              </a:ext>
            </a:extLst>
          </p:cNvPr>
          <p:cNvSpPr/>
          <p:nvPr/>
        </p:nvSpPr>
        <p:spPr>
          <a:xfrm>
            <a:off x="12834479" y="1085532"/>
            <a:ext cx="2080065" cy="85154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147EBE27-45BC-4280-A2F3-CFA5E5B705DA}"/>
              </a:ext>
            </a:extLst>
          </p:cNvPr>
          <p:cNvSpPr/>
          <p:nvPr/>
        </p:nvSpPr>
        <p:spPr>
          <a:xfrm>
            <a:off x="15843986" y="1084687"/>
            <a:ext cx="2080065" cy="85154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50FD2175-FB56-4378-AAEE-0BBFCDD66F60}"/>
              </a:ext>
            </a:extLst>
          </p:cNvPr>
          <p:cNvSpPr/>
          <p:nvPr/>
        </p:nvSpPr>
        <p:spPr>
          <a:xfrm>
            <a:off x="18738821" y="1096774"/>
            <a:ext cx="2080065" cy="85154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Arrow: Right 92">
            <a:extLst>
              <a:ext uri="{FF2B5EF4-FFF2-40B4-BE49-F238E27FC236}">
                <a16:creationId xmlns:a16="http://schemas.microsoft.com/office/drawing/2014/main" id="{41403B52-B556-4592-86B7-C85AB6DC4620}"/>
              </a:ext>
            </a:extLst>
          </p:cNvPr>
          <p:cNvSpPr/>
          <p:nvPr/>
        </p:nvSpPr>
        <p:spPr>
          <a:xfrm>
            <a:off x="15115367" y="1247329"/>
            <a:ext cx="510684" cy="53298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Arrow: Right 93">
            <a:extLst>
              <a:ext uri="{FF2B5EF4-FFF2-40B4-BE49-F238E27FC236}">
                <a16:creationId xmlns:a16="http://schemas.microsoft.com/office/drawing/2014/main" id="{6C13728C-4ACB-4704-BA17-C219C2DC9A34}"/>
              </a:ext>
            </a:extLst>
          </p:cNvPr>
          <p:cNvSpPr/>
          <p:nvPr/>
        </p:nvSpPr>
        <p:spPr>
          <a:xfrm>
            <a:off x="18061271" y="1243967"/>
            <a:ext cx="510684" cy="53298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1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14668</TotalTime>
  <Words>160</Words>
  <Application>Microsoft Office PowerPoint</Application>
  <PresentationFormat>Custom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-apple-system</vt:lpstr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 Chatterjee</dc:creator>
  <cp:lastModifiedBy>Ayan Chatterjee</cp:lastModifiedBy>
  <cp:revision>310</cp:revision>
  <dcterms:created xsi:type="dcterms:W3CDTF">2021-06-02T18:26:13Z</dcterms:created>
  <dcterms:modified xsi:type="dcterms:W3CDTF">2021-11-18T00:20:07Z</dcterms:modified>
</cp:coreProperties>
</file>