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A8054-3813-4565-8A6C-078A0DD550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9214FF-9241-45C0-AEAF-24AC2EA14C7E}">
      <dgm:prSet phldrT="[Текст]"/>
      <dgm:spPr>
        <a:gradFill rotWithShape="0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dgm:spPr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9F1B98B4-1D02-44DB-B5F5-C641EEBD32FB}" type="parTrans" cxnId="{0C2447AB-3255-4459-AC57-708AFAAD26AE}">
      <dgm:prSet/>
      <dgm:spPr/>
      <dgm:t>
        <a:bodyPr/>
        <a:lstStyle/>
        <a:p>
          <a:endParaRPr lang="ru-RU"/>
        </a:p>
      </dgm:t>
    </dgm:pt>
    <dgm:pt modelId="{8A185FC1-C6C2-463C-B904-F243D065E1F2}" type="sibTrans" cxnId="{0C2447AB-3255-4459-AC57-708AFAAD26AE}">
      <dgm:prSet/>
      <dgm:spPr/>
      <dgm:t>
        <a:bodyPr/>
        <a:lstStyle/>
        <a:p>
          <a:endParaRPr lang="ru-RU"/>
        </a:p>
      </dgm:t>
    </dgm:pt>
    <dgm:pt modelId="{CEEE0588-114B-4BC0-B0F0-C430DB37908F}">
      <dgm:prSet phldrT="[Текст]"/>
      <dgm:spPr>
        <a:noFill/>
      </dgm:spPr>
      <dgm:t>
        <a:bodyPr/>
        <a:lstStyle/>
        <a:p>
          <a:r>
            <a:rPr lang="ru-RU" dirty="0" smtClean="0">
              <a:solidFill>
                <a:srgbClr val="B591CB"/>
              </a:solidFill>
            </a:rPr>
            <a:t>з </a:t>
          </a:r>
          <a:r>
            <a:rPr lang="ru-RU" dirty="0" err="1" smtClean="0">
              <a:solidFill>
                <a:srgbClr val="B591CB"/>
              </a:solidFill>
            </a:rPr>
            <a:t>підвищеною</a:t>
          </a:r>
          <a:r>
            <a:rPr lang="ru-RU" dirty="0" smtClean="0">
              <a:solidFill>
                <a:srgbClr val="B591CB"/>
              </a:solidFill>
            </a:rPr>
            <a:t> </a:t>
          </a:r>
          <a:r>
            <a:rPr lang="ru-RU" dirty="0" err="1" smtClean="0">
              <a:solidFill>
                <a:srgbClr val="B591CB"/>
              </a:solidFill>
            </a:rPr>
            <a:t>небезпекою</a:t>
          </a:r>
          <a:endParaRPr lang="ru-RU" dirty="0">
            <a:solidFill>
              <a:srgbClr val="B591CB"/>
            </a:solidFill>
          </a:endParaRPr>
        </a:p>
      </dgm:t>
    </dgm:pt>
    <dgm:pt modelId="{F86DADEB-5345-4667-88A9-AEED0190EE02}" type="parTrans" cxnId="{A6F678AC-8B6A-458B-A695-D6E7BF9C1C8A}">
      <dgm:prSet/>
      <dgm:spPr/>
      <dgm:t>
        <a:bodyPr/>
        <a:lstStyle/>
        <a:p>
          <a:endParaRPr lang="ru-RU"/>
        </a:p>
      </dgm:t>
    </dgm:pt>
    <dgm:pt modelId="{F876E650-C03B-4125-A948-1F6744136D21}" type="sibTrans" cxnId="{A6F678AC-8B6A-458B-A695-D6E7BF9C1C8A}">
      <dgm:prSet/>
      <dgm:spPr/>
      <dgm:t>
        <a:bodyPr/>
        <a:lstStyle/>
        <a:p>
          <a:endParaRPr lang="ru-RU"/>
        </a:p>
      </dgm:t>
    </dgm:pt>
    <dgm:pt modelId="{4004C9A1-E3FA-4A43-8AC5-540F7D09CB3A}">
      <dgm:prSet phldrT="[Текст]"/>
      <dgm:spPr>
        <a:gradFill rotWithShape="0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dgm:spPr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4D3EE776-7FAE-46B9-A7CB-1725347D5852}" type="parTrans" cxnId="{51D6A6B3-28E2-4833-9F1D-51DA814715E0}">
      <dgm:prSet/>
      <dgm:spPr/>
      <dgm:t>
        <a:bodyPr/>
        <a:lstStyle/>
        <a:p>
          <a:endParaRPr lang="ru-RU"/>
        </a:p>
      </dgm:t>
    </dgm:pt>
    <dgm:pt modelId="{FBE4B50D-E4A9-4E36-B60A-E7825E40586A}" type="sibTrans" cxnId="{51D6A6B3-28E2-4833-9F1D-51DA814715E0}">
      <dgm:prSet/>
      <dgm:spPr/>
      <dgm:t>
        <a:bodyPr/>
        <a:lstStyle/>
        <a:p>
          <a:endParaRPr lang="ru-RU"/>
        </a:p>
      </dgm:t>
    </dgm:pt>
    <dgm:pt modelId="{43B10A74-7814-4843-8498-95FDCC003C1D}">
      <dgm:prSet phldrT="[Текст]"/>
      <dgm:spPr>
        <a:noFill/>
      </dgm:spPr>
      <dgm:t>
        <a:bodyPr/>
        <a:lstStyle/>
        <a:p>
          <a:r>
            <a:rPr lang="ru-RU" dirty="0" smtClean="0">
              <a:solidFill>
                <a:srgbClr val="B591CB"/>
              </a:solidFill>
            </a:rPr>
            <a:t>особливо </a:t>
          </a:r>
          <a:r>
            <a:rPr lang="ru-RU" dirty="0" err="1" smtClean="0">
              <a:solidFill>
                <a:srgbClr val="B591CB"/>
              </a:solidFill>
            </a:rPr>
            <a:t>небезпечні</a:t>
          </a:r>
          <a:endParaRPr lang="ru-RU" dirty="0">
            <a:solidFill>
              <a:srgbClr val="B591CB"/>
            </a:solidFill>
          </a:endParaRPr>
        </a:p>
      </dgm:t>
    </dgm:pt>
    <dgm:pt modelId="{52EA8AE7-22DE-46B3-ABFE-572C1D4286BD}" type="parTrans" cxnId="{4E83A1B1-09B1-4C44-930E-3B4B9788A307}">
      <dgm:prSet/>
      <dgm:spPr/>
      <dgm:t>
        <a:bodyPr/>
        <a:lstStyle/>
        <a:p>
          <a:endParaRPr lang="ru-RU"/>
        </a:p>
      </dgm:t>
    </dgm:pt>
    <dgm:pt modelId="{7ED471D2-90DC-4FCB-80A6-5B7618737ADB}" type="sibTrans" cxnId="{4E83A1B1-09B1-4C44-930E-3B4B9788A307}">
      <dgm:prSet/>
      <dgm:spPr/>
      <dgm:t>
        <a:bodyPr/>
        <a:lstStyle/>
        <a:p>
          <a:endParaRPr lang="ru-RU"/>
        </a:p>
      </dgm:t>
    </dgm:pt>
    <dgm:pt modelId="{AFA83A3E-E2C1-4642-894F-F262C1EB9828}">
      <dgm:prSet phldrT="[Текст]"/>
      <dgm:spPr>
        <a:gradFill rotWithShape="0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dgm:spPr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E17D77FD-63AC-4AC2-8D82-95841F929B6A}" type="parTrans" cxnId="{044D6661-6BC7-4257-ACCD-335A25AFC69A}">
      <dgm:prSet/>
      <dgm:spPr/>
      <dgm:t>
        <a:bodyPr/>
        <a:lstStyle/>
        <a:p>
          <a:endParaRPr lang="ru-RU"/>
        </a:p>
      </dgm:t>
    </dgm:pt>
    <dgm:pt modelId="{74E79E28-1283-468D-BDB9-5AB757A32E9B}" type="sibTrans" cxnId="{044D6661-6BC7-4257-ACCD-335A25AFC69A}">
      <dgm:prSet/>
      <dgm:spPr/>
      <dgm:t>
        <a:bodyPr/>
        <a:lstStyle/>
        <a:p>
          <a:endParaRPr lang="ru-RU"/>
        </a:p>
      </dgm:t>
    </dgm:pt>
    <dgm:pt modelId="{66586C28-3B95-4AE9-BDC5-E69D1BA5855B}">
      <dgm:prSet phldrT="[Текст]"/>
      <dgm:spPr>
        <a:noFill/>
      </dgm:spPr>
      <dgm:t>
        <a:bodyPr/>
        <a:lstStyle/>
        <a:p>
          <a:r>
            <a:rPr lang="ru-RU" dirty="0" smtClean="0">
              <a:solidFill>
                <a:srgbClr val="B591CB"/>
              </a:solidFill>
            </a:rPr>
            <a:t>без </a:t>
          </a:r>
          <a:r>
            <a:rPr lang="ru-RU" dirty="0" err="1" smtClean="0">
              <a:solidFill>
                <a:srgbClr val="B591CB"/>
              </a:solidFill>
            </a:rPr>
            <a:t>підвищеної</a:t>
          </a:r>
          <a:r>
            <a:rPr lang="ru-RU" dirty="0" smtClean="0">
              <a:solidFill>
                <a:srgbClr val="B591CB"/>
              </a:solidFill>
            </a:rPr>
            <a:t> </a:t>
          </a:r>
          <a:r>
            <a:rPr lang="ru-RU" dirty="0" err="1" smtClean="0">
              <a:solidFill>
                <a:srgbClr val="B591CB"/>
              </a:solidFill>
            </a:rPr>
            <a:t>небезпеки</a:t>
          </a:r>
          <a:endParaRPr lang="ru-RU" dirty="0">
            <a:solidFill>
              <a:srgbClr val="B591CB"/>
            </a:solidFill>
          </a:endParaRPr>
        </a:p>
      </dgm:t>
    </dgm:pt>
    <dgm:pt modelId="{8EB74A15-6E92-4575-966D-549774615613}" type="parTrans" cxnId="{3C18EF21-FD23-4B47-B19B-73720013456F}">
      <dgm:prSet/>
      <dgm:spPr/>
      <dgm:t>
        <a:bodyPr/>
        <a:lstStyle/>
        <a:p>
          <a:endParaRPr lang="ru-RU"/>
        </a:p>
      </dgm:t>
    </dgm:pt>
    <dgm:pt modelId="{C437F5D6-0FAF-4D42-8A27-DFEA735E872A}" type="sibTrans" cxnId="{3C18EF21-FD23-4B47-B19B-73720013456F}">
      <dgm:prSet/>
      <dgm:spPr/>
      <dgm:t>
        <a:bodyPr/>
        <a:lstStyle/>
        <a:p>
          <a:endParaRPr lang="ru-RU"/>
        </a:p>
      </dgm:t>
    </dgm:pt>
    <dgm:pt modelId="{A13D514E-3789-43FF-89E8-FEEF03F5AD61}" type="pres">
      <dgm:prSet presAssocID="{617A8054-3813-4565-8A6C-078A0DD55044}" presName="linearFlow" presStyleCnt="0">
        <dgm:presLayoutVars>
          <dgm:dir/>
          <dgm:animLvl val="lvl"/>
          <dgm:resizeHandles val="exact"/>
        </dgm:presLayoutVars>
      </dgm:prSet>
      <dgm:spPr/>
    </dgm:pt>
    <dgm:pt modelId="{46673821-A18D-4D0B-BB79-A500CF052658}" type="pres">
      <dgm:prSet presAssocID="{9A9214FF-9241-45C0-AEAF-24AC2EA14C7E}" presName="composite" presStyleCnt="0"/>
      <dgm:spPr/>
    </dgm:pt>
    <dgm:pt modelId="{9DC5046E-A783-4DC3-ADF9-8E1B7C3CC765}" type="pres">
      <dgm:prSet presAssocID="{9A9214FF-9241-45C0-AEAF-24AC2EA14C7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70173F-BE30-4999-B098-4E25EE2B4DC4}" type="pres">
      <dgm:prSet presAssocID="{9A9214FF-9241-45C0-AEAF-24AC2EA14C7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21D6B5-1D39-46F2-BACC-C53DC0911B18}" type="pres">
      <dgm:prSet presAssocID="{8A185FC1-C6C2-463C-B904-F243D065E1F2}" presName="sp" presStyleCnt="0"/>
      <dgm:spPr/>
    </dgm:pt>
    <dgm:pt modelId="{FDE8392D-D64F-4540-928C-93B9293171DE}" type="pres">
      <dgm:prSet presAssocID="{4004C9A1-E3FA-4A43-8AC5-540F7D09CB3A}" presName="composite" presStyleCnt="0"/>
      <dgm:spPr/>
    </dgm:pt>
    <dgm:pt modelId="{A6592EC9-B6EF-42D6-9EE9-293D75EF0320}" type="pres">
      <dgm:prSet presAssocID="{4004C9A1-E3FA-4A43-8AC5-540F7D09CB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315EC2D-54FD-471C-81F2-D1B485D6760D}" type="pres">
      <dgm:prSet presAssocID="{4004C9A1-E3FA-4A43-8AC5-540F7D09CB3A}" presName="descendantText" presStyleLbl="alignAcc1" presStyleIdx="1" presStyleCnt="3" custLinFactNeighborY="15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7C08CE-6213-4ADB-A407-2A4172119F9C}" type="pres">
      <dgm:prSet presAssocID="{FBE4B50D-E4A9-4E36-B60A-E7825E40586A}" presName="sp" presStyleCnt="0"/>
      <dgm:spPr/>
    </dgm:pt>
    <dgm:pt modelId="{12E1AEAD-6F77-49D6-9A5D-90FC9B5F57B0}" type="pres">
      <dgm:prSet presAssocID="{AFA83A3E-E2C1-4642-894F-F262C1EB9828}" presName="composite" presStyleCnt="0"/>
      <dgm:spPr/>
    </dgm:pt>
    <dgm:pt modelId="{A7D5A61F-585D-42EB-98BC-9F054FC50EA7}" type="pres">
      <dgm:prSet presAssocID="{AFA83A3E-E2C1-4642-894F-F262C1EB982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263D6F2-4668-4744-8EDD-E4A667304486}" type="pres">
      <dgm:prSet presAssocID="{AFA83A3E-E2C1-4642-894F-F262C1EB982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F878439-7341-488A-8EF4-67EB982922AF}" type="presOf" srcId="{4004C9A1-E3FA-4A43-8AC5-540F7D09CB3A}" destId="{A6592EC9-B6EF-42D6-9EE9-293D75EF0320}" srcOrd="0" destOrd="0" presId="urn:microsoft.com/office/officeart/2005/8/layout/chevron2"/>
    <dgm:cxn modelId="{625DE566-DD74-4594-BA40-B727E682CE9E}" type="presOf" srcId="{617A8054-3813-4565-8A6C-078A0DD55044}" destId="{A13D514E-3789-43FF-89E8-FEEF03F5AD61}" srcOrd="0" destOrd="0" presId="urn:microsoft.com/office/officeart/2005/8/layout/chevron2"/>
    <dgm:cxn modelId="{51D6A6B3-28E2-4833-9F1D-51DA814715E0}" srcId="{617A8054-3813-4565-8A6C-078A0DD55044}" destId="{4004C9A1-E3FA-4A43-8AC5-540F7D09CB3A}" srcOrd="1" destOrd="0" parTransId="{4D3EE776-7FAE-46B9-A7CB-1725347D5852}" sibTransId="{FBE4B50D-E4A9-4E36-B60A-E7825E40586A}"/>
    <dgm:cxn modelId="{4E83A1B1-09B1-4C44-930E-3B4B9788A307}" srcId="{4004C9A1-E3FA-4A43-8AC5-540F7D09CB3A}" destId="{43B10A74-7814-4843-8498-95FDCC003C1D}" srcOrd="0" destOrd="0" parTransId="{52EA8AE7-22DE-46B3-ABFE-572C1D4286BD}" sibTransId="{7ED471D2-90DC-4FCB-80A6-5B7618737ADB}"/>
    <dgm:cxn modelId="{A6F678AC-8B6A-458B-A695-D6E7BF9C1C8A}" srcId="{9A9214FF-9241-45C0-AEAF-24AC2EA14C7E}" destId="{CEEE0588-114B-4BC0-B0F0-C430DB37908F}" srcOrd="0" destOrd="0" parTransId="{F86DADEB-5345-4667-88A9-AEED0190EE02}" sibTransId="{F876E650-C03B-4125-A948-1F6744136D21}"/>
    <dgm:cxn modelId="{CC939042-5CED-4A02-A703-11A2288F9350}" type="presOf" srcId="{9A9214FF-9241-45C0-AEAF-24AC2EA14C7E}" destId="{9DC5046E-A783-4DC3-ADF9-8E1B7C3CC765}" srcOrd="0" destOrd="0" presId="urn:microsoft.com/office/officeart/2005/8/layout/chevron2"/>
    <dgm:cxn modelId="{616B85FB-C6D8-4C40-80A2-77F1F6D5BA91}" type="presOf" srcId="{CEEE0588-114B-4BC0-B0F0-C430DB37908F}" destId="{A170173F-BE30-4999-B098-4E25EE2B4DC4}" srcOrd="0" destOrd="0" presId="urn:microsoft.com/office/officeart/2005/8/layout/chevron2"/>
    <dgm:cxn modelId="{A5FAE1C3-98C0-46BD-A20E-19965A5862D8}" type="presOf" srcId="{43B10A74-7814-4843-8498-95FDCC003C1D}" destId="{0315EC2D-54FD-471C-81F2-D1B485D6760D}" srcOrd="0" destOrd="0" presId="urn:microsoft.com/office/officeart/2005/8/layout/chevron2"/>
    <dgm:cxn modelId="{3C18EF21-FD23-4B47-B19B-73720013456F}" srcId="{AFA83A3E-E2C1-4642-894F-F262C1EB9828}" destId="{66586C28-3B95-4AE9-BDC5-E69D1BA5855B}" srcOrd="0" destOrd="0" parTransId="{8EB74A15-6E92-4575-966D-549774615613}" sibTransId="{C437F5D6-0FAF-4D42-8A27-DFEA735E872A}"/>
    <dgm:cxn modelId="{DBB8C699-C537-4CD9-91DA-86113E2BDCE4}" type="presOf" srcId="{66586C28-3B95-4AE9-BDC5-E69D1BA5855B}" destId="{3263D6F2-4668-4744-8EDD-E4A667304486}" srcOrd="0" destOrd="0" presId="urn:microsoft.com/office/officeart/2005/8/layout/chevron2"/>
    <dgm:cxn modelId="{0C2447AB-3255-4459-AC57-708AFAAD26AE}" srcId="{617A8054-3813-4565-8A6C-078A0DD55044}" destId="{9A9214FF-9241-45C0-AEAF-24AC2EA14C7E}" srcOrd="0" destOrd="0" parTransId="{9F1B98B4-1D02-44DB-B5F5-C641EEBD32FB}" sibTransId="{8A185FC1-C6C2-463C-B904-F243D065E1F2}"/>
    <dgm:cxn modelId="{044D6661-6BC7-4257-ACCD-335A25AFC69A}" srcId="{617A8054-3813-4565-8A6C-078A0DD55044}" destId="{AFA83A3E-E2C1-4642-894F-F262C1EB9828}" srcOrd="2" destOrd="0" parTransId="{E17D77FD-63AC-4AC2-8D82-95841F929B6A}" sibTransId="{74E79E28-1283-468D-BDB9-5AB757A32E9B}"/>
    <dgm:cxn modelId="{DBF48BEB-FD5D-408E-82B4-B18C9027CD50}" type="presOf" srcId="{AFA83A3E-E2C1-4642-894F-F262C1EB9828}" destId="{A7D5A61F-585D-42EB-98BC-9F054FC50EA7}" srcOrd="0" destOrd="0" presId="urn:microsoft.com/office/officeart/2005/8/layout/chevron2"/>
    <dgm:cxn modelId="{D6392288-D10F-419F-926E-81C6BFA803D3}" type="presParOf" srcId="{A13D514E-3789-43FF-89E8-FEEF03F5AD61}" destId="{46673821-A18D-4D0B-BB79-A500CF052658}" srcOrd="0" destOrd="0" presId="urn:microsoft.com/office/officeart/2005/8/layout/chevron2"/>
    <dgm:cxn modelId="{AE7D3A55-6F81-43F1-A256-C099E226C044}" type="presParOf" srcId="{46673821-A18D-4D0B-BB79-A500CF052658}" destId="{9DC5046E-A783-4DC3-ADF9-8E1B7C3CC765}" srcOrd="0" destOrd="0" presId="urn:microsoft.com/office/officeart/2005/8/layout/chevron2"/>
    <dgm:cxn modelId="{4640E4DD-2C91-4E2B-B968-1648A3B43A0E}" type="presParOf" srcId="{46673821-A18D-4D0B-BB79-A500CF052658}" destId="{A170173F-BE30-4999-B098-4E25EE2B4DC4}" srcOrd="1" destOrd="0" presId="urn:microsoft.com/office/officeart/2005/8/layout/chevron2"/>
    <dgm:cxn modelId="{93B3A5F2-4221-4A5E-BBAD-2B4493292B54}" type="presParOf" srcId="{A13D514E-3789-43FF-89E8-FEEF03F5AD61}" destId="{6121D6B5-1D39-46F2-BACC-C53DC0911B18}" srcOrd="1" destOrd="0" presId="urn:microsoft.com/office/officeart/2005/8/layout/chevron2"/>
    <dgm:cxn modelId="{A838B227-CA7E-404C-8871-923F8C0ECA15}" type="presParOf" srcId="{A13D514E-3789-43FF-89E8-FEEF03F5AD61}" destId="{FDE8392D-D64F-4540-928C-93B9293171DE}" srcOrd="2" destOrd="0" presId="urn:microsoft.com/office/officeart/2005/8/layout/chevron2"/>
    <dgm:cxn modelId="{4E305FDF-3D38-4207-B984-968840D9AD3F}" type="presParOf" srcId="{FDE8392D-D64F-4540-928C-93B9293171DE}" destId="{A6592EC9-B6EF-42D6-9EE9-293D75EF0320}" srcOrd="0" destOrd="0" presId="urn:microsoft.com/office/officeart/2005/8/layout/chevron2"/>
    <dgm:cxn modelId="{5604CAEF-89B1-4E5F-AED0-6D0997D842F7}" type="presParOf" srcId="{FDE8392D-D64F-4540-928C-93B9293171DE}" destId="{0315EC2D-54FD-471C-81F2-D1B485D6760D}" srcOrd="1" destOrd="0" presId="urn:microsoft.com/office/officeart/2005/8/layout/chevron2"/>
    <dgm:cxn modelId="{92A98172-C941-4062-8B00-0D531BB5A219}" type="presParOf" srcId="{A13D514E-3789-43FF-89E8-FEEF03F5AD61}" destId="{8C7C08CE-6213-4ADB-A407-2A4172119F9C}" srcOrd="3" destOrd="0" presId="urn:microsoft.com/office/officeart/2005/8/layout/chevron2"/>
    <dgm:cxn modelId="{70AADBD0-544C-4D00-9456-A360F3FD79A3}" type="presParOf" srcId="{A13D514E-3789-43FF-89E8-FEEF03F5AD61}" destId="{12E1AEAD-6F77-49D6-9A5D-90FC9B5F57B0}" srcOrd="4" destOrd="0" presId="urn:microsoft.com/office/officeart/2005/8/layout/chevron2"/>
    <dgm:cxn modelId="{FE36DEC4-2AAE-410B-B768-3B5472234DEA}" type="presParOf" srcId="{12E1AEAD-6F77-49D6-9A5D-90FC9B5F57B0}" destId="{A7D5A61F-585D-42EB-98BC-9F054FC50EA7}" srcOrd="0" destOrd="0" presId="urn:microsoft.com/office/officeart/2005/8/layout/chevron2"/>
    <dgm:cxn modelId="{7A527477-1B50-40C8-B8F9-A518246909C9}" type="presParOf" srcId="{12E1AEAD-6F77-49D6-9A5D-90FC9B5F57B0}" destId="{3263D6F2-4668-4744-8EDD-E4A6673044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046E-A783-4DC3-ADF9-8E1B7C3CC765}">
      <dsp:nvSpPr>
        <dsp:cNvPr id="0" name=""/>
        <dsp:cNvSpPr/>
      </dsp:nvSpPr>
      <dsp:spPr>
        <a:xfrm rot="5400000">
          <a:off x="-184066" y="184176"/>
          <a:ext cx="1227108" cy="858975"/>
        </a:xfrm>
        <a:prstGeom prst="chevron">
          <a:avLst/>
        </a:prstGeom>
        <a:gradFill rotWithShape="0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1</a:t>
          </a:r>
          <a:endParaRPr lang="ru-RU" sz="2500" kern="1200" dirty="0"/>
        </a:p>
      </dsp:txBody>
      <dsp:txXfrm rot="-5400000">
        <a:off x="1" y="429598"/>
        <a:ext cx="858975" cy="368133"/>
      </dsp:txXfrm>
    </dsp:sp>
    <dsp:sp modelId="{A170173F-BE30-4999-B098-4E25EE2B4DC4}">
      <dsp:nvSpPr>
        <dsp:cNvPr id="0" name=""/>
        <dsp:cNvSpPr/>
      </dsp:nvSpPr>
      <dsp:spPr>
        <a:xfrm rot="5400000">
          <a:off x="3243777" y="-2384691"/>
          <a:ext cx="797620" cy="5567224"/>
        </a:xfrm>
        <a:prstGeom prst="round2Same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>
              <a:solidFill>
                <a:srgbClr val="B591CB"/>
              </a:solidFill>
            </a:rPr>
            <a:t>з </a:t>
          </a:r>
          <a:r>
            <a:rPr lang="ru-RU" sz="3200" kern="1200" dirty="0" err="1" smtClean="0">
              <a:solidFill>
                <a:srgbClr val="B591CB"/>
              </a:solidFill>
            </a:rPr>
            <a:t>підвищеною</a:t>
          </a:r>
          <a:r>
            <a:rPr lang="ru-RU" sz="3200" kern="1200" dirty="0" smtClean="0">
              <a:solidFill>
                <a:srgbClr val="B591CB"/>
              </a:solidFill>
            </a:rPr>
            <a:t> </a:t>
          </a:r>
          <a:r>
            <a:rPr lang="ru-RU" sz="3200" kern="1200" dirty="0" err="1" smtClean="0">
              <a:solidFill>
                <a:srgbClr val="B591CB"/>
              </a:solidFill>
            </a:rPr>
            <a:t>небезпекою</a:t>
          </a:r>
          <a:endParaRPr lang="ru-RU" sz="3200" kern="1200" dirty="0">
            <a:solidFill>
              <a:srgbClr val="B591CB"/>
            </a:solidFill>
          </a:endParaRPr>
        </a:p>
      </dsp:txBody>
      <dsp:txXfrm rot="-5400000">
        <a:off x="858976" y="39047"/>
        <a:ext cx="5528287" cy="719746"/>
      </dsp:txXfrm>
    </dsp:sp>
    <dsp:sp modelId="{A6592EC9-B6EF-42D6-9EE9-293D75EF0320}">
      <dsp:nvSpPr>
        <dsp:cNvPr id="0" name=""/>
        <dsp:cNvSpPr/>
      </dsp:nvSpPr>
      <dsp:spPr>
        <a:xfrm rot="5400000">
          <a:off x="-184066" y="1210928"/>
          <a:ext cx="1227108" cy="858975"/>
        </a:xfrm>
        <a:prstGeom prst="chevron">
          <a:avLst/>
        </a:prstGeom>
        <a:gradFill rotWithShape="0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2</a:t>
          </a:r>
          <a:endParaRPr lang="ru-RU" sz="2500" kern="1200" dirty="0"/>
        </a:p>
      </dsp:txBody>
      <dsp:txXfrm rot="-5400000">
        <a:off x="1" y="1456350"/>
        <a:ext cx="858975" cy="368133"/>
      </dsp:txXfrm>
    </dsp:sp>
    <dsp:sp modelId="{0315EC2D-54FD-471C-81F2-D1B485D6760D}">
      <dsp:nvSpPr>
        <dsp:cNvPr id="0" name=""/>
        <dsp:cNvSpPr/>
      </dsp:nvSpPr>
      <dsp:spPr>
        <a:xfrm rot="5400000">
          <a:off x="3243777" y="-1345241"/>
          <a:ext cx="797620" cy="5567224"/>
        </a:xfrm>
        <a:prstGeom prst="round2Same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>
              <a:solidFill>
                <a:srgbClr val="B591CB"/>
              </a:solidFill>
            </a:rPr>
            <a:t>особливо </a:t>
          </a:r>
          <a:r>
            <a:rPr lang="ru-RU" sz="3200" kern="1200" dirty="0" err="1" smtClean="0">
              <a:solidFill>
                <a:srgbClr val="B591CB"/>
              </a:solidFill>
            </a:rPr>
            <a:t>небезпечні</a:t>
          </a:r>
          <a:endParaRPr lang="ru-RU" sz="3200" kern="1200" dirty="0">
            <a:solidFill>
              <a:srgbClr val="B591CB"/>
            </a:solidFill>
          </a:endParaRPr>
        </a:p>
      </dsp:txBody>
      <dsp:txXfrm rot="-5400000">
        <a:off x="858976" y="1078497"/>
        <a:ext cx="5528287" cy="719746"/>
      </dsp:txXfrm>
    </dsp:sp>
    <dsp:sp modelId="{A7D5A61F-585D-42EB-98BC-9F054FC50EA7}">
      <dsp:nvSpPr>
        <dsp:cNvPr id="0" name=""/>
        <dsp:cNvSpPr/>
      </dsp:nvSpPr>
      <dsp:spPr>
        <a:xfrm rot="5400000">
          <a:off x="-184066" y="2237680"/>
          <a:ext cx="1227108" cy="858975"/>
        </a:xfrm>
        <a:prstGeom prst="chevron">
          <a:avLst/>
        </a:prstGeom>
        <a:gradFill rotWithShape="0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3</a:t>
          </a:r>
          <a:endParaRPr lang="ru-RU" sz="2500" kern="1200" dirty="0"/>
        </a:p>
      </dsp:txBody>
      <dsp:txXfrm rot="-5400000">
        <a:off x="1" y="2483102"/>
        <a:ext cx="858975" cy="368133"/>
      </dsp:txXfrm>
    </dsp:sp>
    <dsp:sp modelId="{3263D6F2-4668-4744-8EDD-E4A667304486}">
      <dsp:nvSpPr>
        <dsp:cNvPr id="0" name=""/>
        <dsp:cNvSpPr/>
      </dsp:nvSpPr>
      <dsp:spPr>
        <a:xfrm rot="5400000">
          <a:off x="3243777" y="-331187"/>
          <a:ext cx="797620" cy="5567224"/>
        </a:xfrm>
        <a:prstGeom prst="round2Same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>
              <a:solidFill>
                <a:srgbClr val="B591CB"/>
              </a:solidFill>
            </a:rPr>
            <a:t>без </a:t>
          </a:r>
          <a:r>
            <a:rPr lang="ru-RU" sz="3200" kern="1200" dirty="0" err="1" smtClean="0">
              <a:solidFill>
                <a:srgbClr val="B591CB"/>
              </a:solidFill>
            </a:rPr>
            <a:t>підвищеної</a:t>
          </a:r>
          <a:r>
            <a:rPr lang="ru-RU" sz="3200" kern="1200" dirty="0" smtClean="0">
              <a:solidFill>
                <a:srgbClr val="B591CB"/>
              </a:solidFill>
            </a:rPr>
            <a:t> </a:t>
          </a:r>
          <a:r>
            <a:rPr lang="ru-RU" sz="3200" kern="1200" dirty="0" err="1" smtClean="0">
              <a:solidFill>
                <a:srgbClr val="B591CB"/>
              </a:solidFill>
            </a:rPr>
            <a:t>небезпеки</a:t>
          </a:r>
          <a:endParaRPr lang="ru-RU" sz="3200" kern="1200" dirty="0">
            <a:solidFill>
              <a:srgbClr val="B591CB"/>
            </a:solidFill>
          </a:endParaRPr>
        </a:p>
      </dsp:txBody>
      <dsp:txXfrm rot="-5400000">
        <a:off x="858976" y="2092551"/>
        <a:ext cx="5528287" cy="71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29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9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3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58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945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261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09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30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891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220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8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20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5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601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7246-E1FF-4609-A27B-F11A83A6315B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DFC-8961-43BB-AEC4-F3A2D0C149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8118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err="1">
                <a:solidFill>
                  <a:srgbClr val="B591CB"/>
                </a:solidFill>
              </a:rPr>
              <a:t>Замикання</a:t>
            </a:r>
            <a:r>
              <a:rPr lang="ru-RU" sz="3600" b="1" i="1" dirty="0">
                <a:solidFill>
                  <a:srgbClr val="B591CB"/>
                </a:solidFill>
              </a:rPr>
              <a:t> </a:t>
            </a:r>
            <a:r>
              <a:rPr lang="ru-RU" sz="3600" b="1" i="1" dirty="0" err="1">
                <a:solidFill>
                  <a:srgbClr val="B591CB"/>
                </a:solidFill>
              </a:rPr>
              <a:t>електричного</a:t>
            </a:r>
            <a:r>
              <a:rPr lang="ru-RU" sz="3600" b="1" i="1" dirty="0">
                <a:solidFill>
                  <a:srgbClr val="B591CB"/>
                </a:solidFill>
              </a:rPr>
              <a:t> струму на землю. </a:t>
            </a:r>
            <a:r>
              <a:rPr lang="ru-RU" sz="3600" b="1" i="1" dirty="0" err="1">
                <a:solidFill>
                  <a:srgbClr val="B591CB"/>
                </a:solidFill>
              </a:rPr>
              <a:t>Крокова</a:t>
            </a:r>
            <a:r>
              <a:rPr lang="ru-RU" sz="3600" b="1" i="1" dirty="0">
                <a:solidFill>
                  <a:srgbClr val="B591CB"/>
                </a:solidFill>
              </a:rPr>
              <a:t> </a:t>
            </a:r>
            <a:r>
              <a:rPr lang="ru-RU" sz="3600" b="1" i="1" dirty="0" err="1">
                <a:solidFill>
                  <a:srgbClr val="B591CB"/>
                </a:solidFill>
              </a:rPr>
              <a:t>напруга</a:t>
            </a:r>
            <a:endParaRPr lang="ru-RU" sz="3600" b="1" i="1" dirty="0">
              <a:solidFill>
                <a:srgbClr val="B591CB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Доповідач: Красовський Кирил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ятно 1 4"/>
          <p:cNvSpPr/>
          <p:nvPr/>
        </p:nvSpPr>
        <p:spPr>
          <a:xfrm>
            <a:off x="9893300" y="2733709"/>
            <a:ext cx="1536700" cy="12492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1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500" y="2111830"/>
            <a:ext cx="10332357" cy="2641600"/>
          </a:xfrm>
        </p:spPr>
        <p:txBody>
          <a:bodyPr/>
          <a:lstStyle/>
          <a:p>
            <a:pPr marL="0" indent="0" algn="just">
              <a:buNone/>
            </a:pPr>
            <a:r>
              <a:rPr lang="uk-UA" b="1" dirty="0"/>
              <a:t>До приміщень без підвищеної небезпеки </a:t>
            </a:r>
            <a:r>
              <a:rPr lang="uk-UA" dirty="0"/>
              <a:t>відносяться приміщення, у яких відсутні умови, що створюють підвищену чи особливу небезпеку. До таких приміщень відносяться приміщення з належними метеорологічними умовами, з дерев'яними підлогами, регульованою температурою повітря. Це приміщення адміністративно-управлінські, конторські і житлові кімнати.</a:t>
            </a:r>
          </a:p>
        </p:txBody>
      </p:sp>
      <p:sp>
        <p:nvSpPr>
          <p:cNvPr id="4" name="Молния 3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8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419101"/>
            <a:ext cx="8610600" cy="375126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9600" dirty="0" smtClean="0"/>
              <a:t>Дякую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9600" dirty="0"/>
              <a:t>	</a:t>
            </a:r>
            <a:r>
              <a:rPr lang="uk-UA" sz="9600" dirty="0" smtClean="0"/>
              <a:t>			За Увагу!!!</a:t>
            </a:r>
            <a:endParaRPr lang="uk-UA" sz="9600" dirty="0"/>
          </a:p>
        </p:txBody>
      </p:sp>
      <p:sp>
        <p:nvSpPr>
          <p:cNvPr id="4" name="Молния 3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Волна 4"/>
          <p:cNvSpPr/>
          <p:nvPr/>
        </p:nvSpPr>
        <p:spPr>
          <a:xfrm>
            <a:off x="-217714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Волна 5"/>
          <p:cNvSpPr/>
          <p:nvPr/>
        </p:nvSpPr>
        <p:spPr>
          <a:xfrm>
            <a:off x="1367972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Волна 6"/>
          <p:cNvSpPr/>
          <p:nvPr/>
        </p:nvSpPr>
        <p:spPr>
          <a:xfrm>
            <a:off x="2953658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Волна 7"/>
          <p:cNvSpPr/>
          <p:nvPr/>
        </p:nvSpPr>
        <p:spPr>
          <a:xfrm>
            <a:off x="4539344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Волна 8"/>
          <p:cNvSpPr/>
          <p:nvPr/>
        </p:nvSpPr>
        <p:spPr>
          <a:xfrm>
            <a:off x="6125030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Волна 9"/>
          <p:cNvSpPr/>
          <p:nvPr/>
        </p:nvSpPr>
        <p:spPr>
          <a:xfrm>
            <a:off x="7710716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Волна 13"/>
          <p:cNvSpPr/>
          <p:nvPr/>
        </p:nvSpPr>
        <p:spPr>
          <a:xfrm>
            <a:off x="9296402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Волна 14"/>
          <p:cNvSpPr/>
          <p:nvPr/>
        </p:nvSpPr>
        <p:spPr>
          <a:xfrm>
            <a:off x="10882088" y="5809343"/>
            <a:ext cx="1524000" cy="825500"/>
          </a:xfrm>
          <a:prstGeom prst="wave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26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i="1" dirty="0" err="1">
                <a:solidFill>
                  <a:srgbClr val="B591CB"/>
                </a:solidFill>
              </a:rPr>
              <a:t>Електричний</a:t>
            </a:r>
            <a:r>
              <a:rPr lang="ru-RU" sz="3200" i="1" dirty="0">
                <a:solidFill>
                  <a:srgbClr val="B591CB"/>
                </a:solidFill>
              </a:rPr>
              <a:t> струм </a:t>
            </a:r>
            <a:r>
              <a:rPr lang="ru-RU" sz="3200" i="1" dirty="0" err="1">
                <a:solidFill>
                  <a:srgbClr val="B591CB"/>
                </a:solidFill>
              </a:rPr>
              <a:t>замикається</a:t>
            </a:r>
            <a:r>
              <a:rPr lang="ru-RU" sz="3200" i="1" dirty="0">
                <a:solidFill>
                  <a:srgbClr val="B591CB"/>
                </a:solidFill>
              </a:rPr>
              <a:t> на землю через </a:t>
            </a:r>
            <a:r>
              <a:rPr lang="ru-RU" sz="3200" i="1" dirty="0" err="1">
                <a:solidFill>
                  <a:srgbClr val="B591CB"/>
                </a:solidFill>
              </a:rPr>
              <a:t>провідники</a:t>
            </a:r>
            <a:r>
              <a:rPr lang="ru-RU" sz="3200" i="1" dirty="0">
                <a:solidFill>
                  <a:srgbClr val="B591CB"/>
                </a:solidFill>
              </a:rPr>
              <a:t>, </a:t>
            </a:r>
            <a:r>
              <a:rPr lang="ru-RU" sz="3200" i="1" dirty="0" err="1">
                <a:solidFill>
                  <a:srgbClr val="B591CB"/>
                </a:solidFill>
              </a:rPr>
              <a:t>що</a:t>
            </a:r>
            <a:r>
              <a:rPr lang="ru-RU" sz="3200" i="1" dirty="0">
                <a:solidFill>
                  <a:srgbClr val="B591CB"/>
                </a:solidFill>
              </a:rPr>
              <a:t> </a:t>
            </a:r>
            <a:r>
              <a:rPr lang="ru-RU" sz="3200" i="1" dirty="0" err="1">
                <a:solidFill>
                  <a:srgbClr val="B591CB"/>
                </a:solidFill>
              </a:rPr>
              <a:t>мають</a:t>
            </a:r>
            <a:r>
              <a:rPr lang="ru-RU" sz="3200" i="1" dirty="0">
                <a:solidFill>
                  <a:srgbClr val="B591CB"/>
                </a:solidFill>
              </a:rPr>
              <a:t> з нею контакт.</a:t>
            </a:r>
            <a:endParaRPr lang="uk-UA" sz="3200" i="1" dirty="0">
              <a:solidFill>
                <a:srgbClr val="B591C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Причинами </a:t>
            </a:r>
            <a:r>
              <a:rPr lang="uk-UA" dirty="0"/>
              <a:t>замикання і стікання струму в землю є:</a:t>
            </a:r>
          </a:p>
          <a:p>
            <a:r>
              <a:rPr lang="uk-UA" dirty="0"/>
              <a:t>- замикання електричної мережі в результаті аварії на заземлений корпус електроустановки;</a:t>
            </a:r>
          </a:p>
          <a:p>
            <a:r>
              <a:rPr lang="uk-UA" dirty="0"/>
              <a:t>- падіння проводів на землю;</a:t>
            </a:r>
          </a:p>
          <a:p>
            <a:r>
              <a:rPr lang="uk-UA" dirty="0"/>
              <a:t>- пробій чи ушкодження ізоляції електричних кабелів. При замиканні струму на землю відбувається різке зниження потенціалу - напруга визначається як добуток струму замикання на землю</a:t>
            </a:r>
          </a:p>
          <a:p>
            <a:endParaRPr lang="uk-UA" dirty="0"/>
          </a:p>
        </p:txBody>
      </p:sp>
      <p:sp>
        <p:nvSpPr>
          <p:cNvPr id="4" name="Молния 3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2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12" y="609599"/>
            <a:ext cx="9971088" cy="30353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Різниця потенціалів поблизу замикання може досягати великих значень і тому є небезпечною для людини, що наближається чи рухається в зоні замикання. Людина при цьому зазнає впливу електричного струму по шляху "нога-нога".</a:t>
            </a:r>
          </a:p>
        </p:txBody>
      </p:sp>
      <p:pic>
        <p:nvPicPr>
          <p:cNvPr id="2050" name="Picture 2" descr="http://elektruk.info/uploads/posts/2016-10/1477063676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2806700"/>
            <a:ext cx="5469366" cy="2860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Молния 4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8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863600"/>
            <a:ext cx="100711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Розтікання струму в землі, різниця потенціалів між сусідніми точками, а, отже, і небезпека ураження людини залежать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- від значення струму замикання на землю;</a:t>
            </a:r>
          </a:p>
          <a:p>
            <a:r>
              <a:rPr lang="uk-UA" dirty="0"/>
              <a:t>- провідності ґрунту;</a:t>
            </a:r>
          </a:p>
          <a:p>
            <a:r>
              <a:rPr lang="uk-UA" dirty="0"/>
              <a:t>- опору заземлених конструкцій;</a:t>
            </a:r>
          </a:p>
          <a:p>
            <a:r>
              <a:rPr lang="uk-UA" dirty="0"/>
              <a:t>- їхньої форми і ступеня зіткнення з ґрунтом;</a:t>
            </a:r>
          </a:p>
          <a:p>
            <a:r>
              <a:rPr lang="uk-UA" dirty="0"/>
              <a:t>- напруги в мережі (до 1000 В);</a:t>
            </a:r>
          </a:p>
          <a:p>
            <a:r>
              <a:rPr lang="uk-UA" dirty="0"/>
              <a:t>- розгалуженості;</a:t>
            </a:r>
          </a:p>
          <a:p>
            <a:r>
              <a:rPr lang="uk-UA" dirty="0"/>
              <a:t>- стану </a:t>
            </a:r>
            <a:r>
              <a:rPr lang="uk-UA" dirty="0" smtClean="0"/>
              <a:t>ізоляції;</a:t>
            </a:r>
            <a:endParaRPr lang="uk-UA" dirty="0"/>
          </a:p>
          <a:p>
            <a:endParaRPr lang="uk-UA" dirty="0"/>
          </a:p>
        </p:txBody>
      </p:sp>
      <p:sp>
        <p:nvSpPr>
          <p:cNvPr id="4" name="Молния 3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олния 4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" y="2308225"/>
            <a:ext cx="6642100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uk-UA" b="1" dirty="0"/>
              <a:t>Різниця потенціалів, </a:t>
            </a:r>
            <a:r>
              <a:rPr lang="uk-UA" dirty="0"/>
              <a:t>прикладена до двох ніг, що знаходяться на відстані кроку (0,8 м), і </a:t>
            </a:r>
            <a:r>
              <a:rPr lang="uk-UA" dirty="0" smtClean="0"/>
              <a:t>називається </a:t>
            </a:r>
            <a:r>
              <a:rPr lang="uk-UA" b="1" dirty="0" smtClean="0"/>
              <a:t>кроковою </a:t>
            </a:r>
            <a:r>
              <a:rPr lang="uk-UA" b="1" dirty="0"/>
              <a:t>напругою. </a:t>
            </a:r>
            <a:r>
              <a:rPr lang="uk-UA" dirty="0"/>
              <a:t>Значення напруги з віддаленням від місця замикання зменшується, а при відстані більше 20 м у мережах до 0,4 кВ стає незначною і небезпеки для людини не становить.</a:t>
            </a:r>
          </a:p>
        </p:txBody>
      </p:sp>
      <p:pic>
        <p:nvPicPr>
          <p:cNvPr id="3074" name="Picture 2" descr="ÐÐµÐ±ÐµÐ·Ð¿ÐµÐºÐ° Ð½Ð°Ð¿ÑÑÐ³Ð¸ ÐºÑÐ¾ÐºÑ ÑÐ° ÑÐ¾Ð·ÑÑÐºÐ°Ð½Ð½Ñ ÑÑÑÑÐ¼Ñ Ð¿ÑÐ¸ Ð·Ð°Ð¼Ð¸ÐºÐ°Ð½Ð½Ñ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981893"/>
            <a:ext cx="4576258" cy="473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000" y="723899"/>
            <a:ext cx="10401300" cy="4207669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err="1"/>
              <a:t>Напруга</a:t>
            </a:r>
            <a:r>
              <a:rPr lang="ru-RU" b="1" dirty="0"/>
              <a:t> </a:t>
            </a:r>
            <a:r>
              <a:rPr lang="ru-RU" b="1" dirty="0" err="1"/>
              <a:t>дотику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err="1"/>
              <a:t>напруга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точками </a:t>
            </a:r>
            <a:r>
              <a:rPr lang="ru-RU" dirty="0" err="1"/>
              <a:t>ланцюга</a:t>
            </a:r>
            <a:r>
              <a:rPr lang="ru-RU" dirty="0"/>
              <a:t>,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людина</a:t>
            </a:r>
            <a:r>
              <a:rPr lang="ru-RU" dirty="0"/>
              <a:t> </a:t>
            </a:r>
            <a:r>
              <a:rPr lang="ru-RU" dirty="0" err="1"/>
              <a:t>торкається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спадання</a:t>
            </a:r>
            <a:r>
              <a:rPr lang="ru-RU" dirty="0"/>
              <a:t> </a:t>
            </a:r>
            <a:r>
              <a:rPr lang="ru-RU" dirty="0" err="1"/>
              <a:t>напруги</a:t>
            </a:r>
            <a:r>
              <a:rPr lang="ru-RU" dirty="0"/>
              <a:t> на </a:t>
            </a:r>
            <a:r>
              <a:rPr lang="ru-RU" dirty="0" err="1"/>
              <a:t>опорі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при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підключенні</a:t>
            </a:r>
            <a:r>
              <a:rPr lang="ru-RU" dirty="0"/>
              <a:t> в </a:t>
            </a:r>
            <a:r>
              <a:rPr lang="ru-RU" dirty="0" err="1"/>
              <a:t>електричний</a:t>
            </a:r>
            <a:r>
              <a:rPr lang="ru-RU" dirty="0"/>
              <a:t> </a:t>
            </a:r>
            <a:r>
              <a:rPr lang="ru-RU" dirty="0" err="1" smtClean="0"/>
              <a:t>ланцюг</a:t>
            </a:r>
            <a:endParaRPr lang="ru-RU" dirty="0" smtClean="0"/>
          </a:p>
          <a:p>
            <a:pPr marL="0" indent="0" algn="just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88" y="2179901"/>
            <a:ext cx="5116512" cy="44621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Молния 4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7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00" y="723900"/>
            <a:ext cx="10198100" cy="4351338"/>
          </a:xfrm>
          <a:noFill/>
          <a:effectLst>
            <a:outerShdw blurRad="647700" dist="50800" dir="5400000" algn="ctr" rotWithShape="0">
              <a:srgbClr val="000000">
                <a:alpha val="74000"/>
              </a:srgbClr>
            </a:outerShdw>
            <a:reflection blurRad="520700" stA="76000" endPos="65000" dist="50800" dir="5400000" sy="-100000" algn="bl" rotWithShape="0"/>
          </a:effectLst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"Правила улаштування електроустановок. (ПУЕ-86)" усі виробничі приміщення стосовно небезпеки ураження людей електричним струмом поділяють на три класи: </a:t>
            </a:r>
            <a:endParaRPr lang="uk-UA" dirty="0" smtClean="0"/>
          </a:p>
          <a:p>
            <a:pPr marL="457200" lvl="1" indent="0" algn="just">
              <a:buNone/>
            </a:pPr>
            <a:endParaRPr lang="uk-UA" sz="3200" b="1" dirty="0" smtClean="0"/>
          </a:p>
        </p:txBody>
      </p:sp>
      <p:sp>
        <p:nvSpPr>
          <p:cNvPr id="5" name="Молния 4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264930925"/>
              </p:ext>
            </p:extLst>
          </p:nvPr>
        </p:nvGraphicFramePr>
        <p:xfrm>
          <a:off x="255815" y="2449626"/>
          <a:ext cx="6426200" cy="328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олния 3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00" y="847271"/>
            <a:ext cx="10279743" cy="58801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uk-UA" b="1" dirty="0" smtClean="0"/>
              <a:t>До </a:t>
            </a:r>
            <a:r>
              <a:rPr lang="uk-UA" b="1" dirty="0"/>
              <a:t>приміщень з підвищеною небезпекою </a:t>
            </a:r>
            <a:r>
              <a:rPr lang="uk-UA" dirty="0"/>
              <a:t>відносяться приміщення, у яких є хоча б одна з наступних умов, що створюють підвищену небезпеку ураження людини електричним струмом:</a:t>
            </a:r>
          </a:p>
          <a:p>
            <a:endParaRPr lang="uk-UA" dirty="0" smtClean="0"/>
          </a:p>
          <a:p>
            <a:r>
              <a:rPr lang="uk-UA" dirty="0" smtClean="0"/>
              <a:t>- </a:t>
            </a:r>
            <a:r>
              <a:rPr lang="uk-UA" dirty="0"/>
              <a:t>вогкість чи струмопровідний пил. Вогкими називаються приміщення, у яких відносна вологість тривалий час перевищує 75 %. Курними (зі струмопровідним пилом) називаються приміщення, у яких в процесі виробництва виділяється технологічний пил у такій кількості, що він може осідати на проводах, проникати усередину машин, апаратів та </a:t>
            </a:r>
            <a:r>
              <a:rPr lang="uk-UA" dirty="0" err="1"/>
              <a:t>інш</a:t>
            </a:r>
            <a:r>
              <a:rPr lang="uk-UA" dirty="0"/>
              <a:t>.;</a:t>
            </a:r>
          </a:p>
          <a:p>
            <a:r>
              <a:rPr lang="uk-UA" dirty="0"/>
              <a:t>- струмопровідні підлоги - металеві, земляні, залізобетонні, цегельні;</a:t>
            </a:r>
          </a:p>
          <a:p>
            <a:r>
              <a:rPr lang="uk-UA" dirty="0"/>
              <a:t>- висока температура. Жаркими називаються приміщення, у яких під впливом різних теплових </a:t>
            </a:r>
            <a:r>
              <a:rPr lang="uk-UA" dirty="0" err="1"/>
              <a:t>випромінювань</a:t>
            </a:r>
            <a:r>
              <a:rPr lang="uk-UA" dirty="0"/>
              <a:t> температура перевищує постійно чи періодично (більше однієї доби) +35 °С;</a:t>
            </a:r>
          </a:p>
          <a:p>
            <a:r>
              <a:rPr lang="uk-UA" dirty="0"/>
              <a:t>- можливість одночасного дотику людини до металоконструкції будинків, які зв'язані з землею, технологічних апаратів, механізмів чи іншого устаткування, а також до металевих корпусів електроустаткування.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35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500" y="836386"/>
            <a:ext cx="10515600" cy="563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До особливо небезпечних приміщень </a:t>
            </a:r>
            <a:r>
              <a:rPr lang="uk-UA" dirty="0"/>
              <a:t>відносяться приміщення з наявністю однієї з наступних умов, що створюють особливу небезпеку:</a:t>
            </a:r>
          </a:p>
          <a:p>
            <a:endParaRPr lang="uk-UA" dirty="0" smtClean="0"/>
          </a:p>
          <a:p>
            <a:r>
              <a:rPr lang="uk-UA" dirty="0" smtClean="0"/>
              <a:t>- </a:t>
            </a:r>
            <a:r>
              <a:rPr lang="uk-UA" dirty="0"/>
              <a:t>особлива вогкість. Особливо вогкими називаються приміщення, у яких відносна вологість повітря близька до 100 %; стіни, стеля і предмети вологі;</a:t>
            </a:r>
          </a:p>
          <a:p>
            <a:r>
              <a:rPr lang="uk-UA" dirty="0"/>
              <a:t>- хімічно активне чи органічне середовище. Приміщеннями з хімічно активним чи органічним середовищем називаються приміщення, у яких постійно чи протягом тривалого часу містяться агресивні пари, гази, рідини, утворюються відкладання чи цвіль, що руйнують ізоляцію і струмопровідні частини електроустаткування;</a:t>
            </a:r>
          </a:p>
          <a:p>
            <a:r>
              <a:rPr lang="uk-UA" dirty="0"/>
              <a:t>- одночасно дві чи більше умов підвищеної небезпеки. До таких приміщень і умов на підприємствах медичної та хімічної промисловості можуть відноситься: лабораторії хімічного аналізу, підприємства по виробництву агресивних речовин та </a:t>
            </a:r>
            <a:r>
              <a:rPr lang="uk-UA" dirty="0" err="1"/>
              <a:t>ін.ш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олния 3"/>
          <p:cNvSpPr/>
          <p:nvPr/>
        </p:nvSpPr>
        <p:spPr>
          <a:xfrm>
            <a:off x="10706100" y="723900"/>
            <a:ext cx="1358900" cy="1155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8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154</TotalTime>
  <Words>230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Замикання електричного струму на землю. Крокова напруга</vt:lpstr>
      <vt:lpstr>Електричний струм замикається на землю через провідники, що мають з нею контакт.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Замикання електричного струму на землю. Крокова напруга</dc:title>
  <dc:creator>Кирил</dc:creator>
  <cp:lastModifiedBy>Кирил</cp:lastModifiedBy>
  <cp:revision>11</cp:revision>
  <dcterms:created xsi:type="dcterms:W3CDTF">2019-04-10T18:54:13Z</dcterms:created>
  <dcterms:modified xsi:type="dcterms:W3CDTF">2019-04-10T21:28:52Z</dcterms:modified>
</cp:coreProperties>
</file>