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9" r:id="rId1"/>
    <p:sldMasterId id="2147484376" r:id="rId2"/>
  </p:sldMasterIdLst>
  <p:notesMasterIdLst>
    <p:notesMasterId r:id="rId30"/>
  </p:notesMasterIdLst>
  <p:handoutMasterIdLst>
    <p:handoutMasterId r:id="rId31"/>
  </p:handoutMasterIdLst>
  <p:sldIdLst>
    <p:sldId id="328" r:id="rId3"/>
    <p:sldId id="358" r:id="rId4"/>
    <p:sldId id="359" r:id="rId5"/>
    <p:sldId id="329" r:id="rId6"/>
    <p:sldId id="330" r:id="rId7"/>
    <p:sldId id="331" r:id="rId8"/>
    <p:sldId id="360" r:id="rId9"/>
    <p:sldId id="332" r:id="rId10"/>
    <p:sldId id="334" r:id="rId11"/>
    <p:sldId id="333" r:id="rId12"/>
    <p:sldId id="335" r:id="rId13"/>
    <p:sldId id="336" r:id="rId14"/>
    <p:sldId id="339" r:id="rId15"/>
    <p:sldId id="340" r:id="rId16"/>
    <p:sldId id="341" r:id="rId17"/>
    <p:sldId id="342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5" r:id="rId28"/>
    <p:sldId id="365" r:id="rId29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Schoolbook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Schoolbook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Schoolbook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Schoolbook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Schoolbook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Schoolbook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Schoolbook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Schoolbook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Schoolbook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E3795FBA-69E2-49B3-93E7-4548F2832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6195BD6D-B794-4954-84E8-F31125443F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2E8B226-5818-41F6-A2F0-11AA74FCEC3E}" type="datetimeFigureOut">
              <a:rPr lang="uk-UA"/>
              <a:pPr>
                <a:defRPr/>
              </a:pPr>
              <a:t>13.03.2019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EEF46A1E-77E4-416A-B086-B3629D0F7A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F831A315-7E64-4E3E-93DF-5ECDC48FA3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A5A463-9A53-4ECC-88AD-4EFC0FAE239C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0733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ECBFAC47-7899-4A44-A739-8F56D3699A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890180E2-67F3-4787-8FE1-704F1AD92E2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C99A8A9-3F93-4AC6-A005-BE3A0B91C6F5}" type="datetimeFigureOut">
              <a:rPr lang="uk-UA"/>
              <a:pPr>
                <a:defRPr/>
              </a:pPr>
              <a:t>13.03.2019</a:t>
            </a:fld>
            <a:endParaRPr lang="uk-UA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xmlns="" id="{C1B8EE20-3182-472F-A8E0-1EC86CA251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xmlns="" id="{38C4C53B-3F88-4BA1-A0C8-89CABB86E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uk-UA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87F67F8-099B-4835-9850-7454A719B9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F41B5BC6-6E7D-44FD-9A68-2D1E59515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535FE81-67D2-422F-BCDF-D182B7E64025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78357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8C411E-6FE3-4BEB-B669-9BD155CD4C67}" type="datetimeFigureOut">
              <a:rPr lang="uk-UA" smtClean="0"/>
              <a:pPr>
                <a:defRPr/>
              </a:pPr>
              <a:t>13.03.2019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98122F-0AC9-4219-912E-3D284A0A0C8A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110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C5EB55-8429-4F3A-961D-10E1C35621AF}" type="datetimeFigureOut">
              <a:rPr lang="uk-UA" smtClean="0"/>
              <a:pPr>
                <a:defRPr/>
              </a:pPr>
              <a:t>13.03.2019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4DE0B8-6524-49FE-9537-1325E28F5387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557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7B2DC3-5F11-47B3-89E0-9B42ED580BB7}" type="datetimeFigureOut">
              <a:rPr lang="uk-UA" smtClean="0"/>
              <a:pPr>
                <a:defRPr/>
              </a:pPr>
              <a:t>13.03.2019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A4803B-0ED8-42B8-98A2-EB3FECB3B755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3663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8C411E-6FE3-4BEB-B669-9BD155CD4C67}" type="datetimeFigureOut">
              <a:rPr lang="uk-UA" smtClean="0"/>
              <a:pPr>
                <a:defRPr/>
              </a:pPr>
              <a:t>13.03.2019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98122F-0AC9-4219-912E-3D284A0A0C8A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2446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EE3042-9659-456B-BDA4-A348E22AE247}" type="datetimeFigureOut">
              <a:rPr lang="uk-UA" smtClean="0"/>
              <a:pPr>
                <a:defRPr/>
              </a:pPr>
              <a:t>13.03.2019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DE986E-A5C5-4B02-8E4F-A281294E2C88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1778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9F1CEE-6125-4B80-AE8A-D26DCAF4C565}" type="datetimeFigureOut">
              <a:rPr lang="uk-UA" smtClean="0"/>
              <a:pPr>
                <a:defRPr/>
              </a:pPr>
              <a:t>13.03.2019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2ED624-6B64-423D-A5FE-9E75F3791237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82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D0C528-5436-461D-8628-5C518FC20293}" type="datetimeFigureOut">
              <a:rPr lang="uk-UA" smtClean="0"/>
              <a:pPr>
                <a:defRPr/>
              </a:pPr>
              <a:t>13.03.2019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9F6FFA-17CB-4AF7-B81C-BCF7CED0E71E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0342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2CFEE5-F884-43E6-9BDD-25B93C777448}" type="datetimeFigureOut">
              <a:rPr lang="uk-UA" smtClean="0"/>
              <a:pPr>
                <a:defRPr/>
              </a:pPr>
              <a:t>13.03.2019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7E516-0B1F-492A-8925-5BF41ED5ED15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6352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C206C-1990-47A5-ADDF-E8071DC2E9EE}" type="datetimeFigureOut">
              <a:rPr lang="uk-UA" smtClean="0"/>
              <a:pPr>
                <a:defRPr/>
              </a:pPr>
              <a:t>13.03.2019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6BBB7-B854-4F75-8E2E-01854AB57D58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3813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12342E-6FD7-4E9B-8314-13AD47CDE455}" type="datetimeFigureOut">
              <a:rPr lang="uk-UA" smtClean="0"/>
              <a:pPr>
                <a:defRPr/>
              </a:pPr>
              <a:t>13.03.2019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BD0BE-5734-4058-972C-7127BD3CF638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54478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E452F5-A0DE-4CB7-99A2-E641E64FC0D4}" type="datetimeFigureOut">
              <a:rPr lang="uk-UA" smtClean="0"/>
              <a:pPr>
                <a:defRPr/>
              </a:pPr>
              <a:t>13.03.2019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93D54-8BC9-4ADF-9C7F-52F749890613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196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EE3042-9659-456B-BDA4-A348E22AE247}" type="datetimeFigureOut">
              <a:rPr lang="uk-UA" smtClean="0"/>
              <a:pPr>
                <a:defRPr/>
              </a:pPr>
              <a:t>13.03.2019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DE986E-A5C5-4B02-8E4F-A281294E2C88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0284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12A0CB-5800-4F13-976D-368064C9AA5E}" type="datetimeFigureOut">
              <a:rPr lang="uk-UA" smtClean="0"/>
              <a:pPr>
                <a:defRPr/>
              </a:pPr>
              <a:t>13.03.2019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A209FE-AE3E-40F8-AA11-A2CC4F823E15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2048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BA865A-DFFB-42A0-98B9-0810E1E78135}" type="datetimeFigureOut">
              <a:rPr lang="uk-UA" smtClean="0"/>
              <a:pPr>
                <a:defRPr/>
              </a:pPr>
              <a:t>13.03.2019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7DF668-F265-49AC-BC4C-6F878EAD5279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4457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BA865A-DFFB-42A0-98B9-0810E1E78135}" type="datetimeFigureOut">
              <a:rPr lang="uk-UA" smtClean="0"/>
              <a:pPr>
                <a:defRPr/>
              </a:pPr>
              <a:t>13.03.2019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7DF668-F265-49AC-BC4C-6F878EAD5279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03835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BA865A-DFFB-42A0-98B9-0810E1E78135}" type="datetimeFigureOut">
              <a:rPr lang="uk-UA" smtClean="0"/>
              <a:pPr>
                <a:defRPr/>
              </a:pPr>
              <a:t>13.03.2019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7DF668-F265-49AC-BC4C-6F878EAD5279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795607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BA865A-DFFB-42A0-98B9-0810E1E78135}" type="datetimeFigureOut">
              <a:rPr lang="uk-UA" smtClean="0"/>
              <a:pPr>
                <a:defRPr/>
              </a:pPr>
              <a:t>13.03.2019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7DF668-F265-49AC-BC4C-6F878EAD5279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35637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BA865A-DFFB-42A0-98B9-0810E1E78135}" type="datetimeFigureOut">
              <a:rPr lang="uk-UA" smtClean="0"/>
              <a:pPr>
                <a:defRPr/>
              </a:pPr>
              <a:t>13.03.2019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7DF668-F265-49AC-BC4C-6F878EAD5279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930724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C5EB55-8429-4F3A-961D-10E1C35621AF}" type="datetimeFigureOut">
              <a:rPr lang="uk-UA" smtClean="0"/>
              <a:pPr>
                <a:defRPr/>
              </a:pPr>
              <a:t>13.03.2019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4DE0B8-6524-49FE-9537-1325E28F5387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39553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7B2DC3-5F11-47B3-89E0-9B42ED580BB7}" type="datetimeFigureOut">
              <a:rPr lang="uk-UA" smtClean="0"/>
              <a:pPr>
                <a:defRPr/>
              </a:pPr>
              <a:t>13.03.2019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A4803B-0ED8-42B8-98A2-EB3FECB3B755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105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9F1CEE-6125-4B80-AE8A-D26DCAF4C565}" type="datetimeFigureOut">
              <a:rPr lang="uk-UA" smtClean="0"/>
              <a:pPr>
                <a:defRPr/>
              </a:pPr>
              <a:t>13.03.2019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2ED624-6B64-423D-A5FE-9E75F3791237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750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D0C528-5436-461D-8628-5C518FC20293}" type="datetimeFigureOut">
              <a:rPr lang="uk-UA" smtClean="0"/>
              <a:pPr>
                <a:defRPr/>
              </a:pPr>
              <a:t>13.03.2019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9F6FFA-17CB-4AF7-B81C-BCF7CED0E71E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4036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2CFEE5-F884-43E6-9BDD-25B93C777448}" type="datetimeFigureOut">
              <a:rPr lang="uk-UA" smtClean="0"/>
              <a:pPr>
                <a:defRPr/>
              </a:pPr>
              <a:t>13.03.2019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7E516-0B1F-492A-8925-5BF41ED5ED15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84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C206C-1990-47A5-ADDF-E8071DC2E9EE}" type="datetimeFigureOut">
              <a:rPr lang="uk-UA" smtClean="0"/>
              <a:pPr>
                <a:defRPr/>
              </a:pPr>
              <a:t>13.03.2019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6BBB7-B854-4F75-8E2E-01854AB57D58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5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12342E-6FD7-4E9B-8314-13AD47CDE455}" type="datetimeFigureOut">
              <a:rPr lang="uk-UA" smtClean="0"/>
              <a:pPr>
                <a:defRPr/>
              </a:pPr>
              <a:t>13.03.2019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BD0BE-5734-4058-972C-7127BD3CF638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147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E452F5-A0DE-4CB7-99A2-E641E64FC0D4}" type="datetimeFigureOut">
              <a:rPr lang="uk-UA" smtClean="0"/>
              <a:pPr>
                <a:defRPr/>
              </a:pPr>
              <a:t>13.03.2019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93D54-8BC9-4ADF-9C7F-52F749890613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696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12A0CB-5800-4F13-976D-368064C9AA5E}" type="datetimeFigureOut">
              <a:rPr lang="uk-UA" smtClean="0"/>
              <a:pPr>
                <a:defRPr/>
              </a:pPr>
              <a:t>13.03.2019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A209FE-AE3E-40F8-AA11-A2CC4F823E15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383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1CBA865A-DFFB-42A0-98B9-0810E1E78135}" type="datetimeFigureOut">
              <a:rPr lang="uk-UA" smtClean="0"/>
              <a:pPr>
                <a:defRPr/>
              </a:pPr>
              <a:t>13.03.2019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67DF668-F265-49AC-BC4C-6F878EAD5279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792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301" r:id="rId2"/>
    <p:sldLayoutId id="2147484302" r:id="rId3"/>
    <p:sldLayoutId id="2147484303" r:id="rId4"/>
    <p:sldLayoutId id="2147484304" r:id="rId5"/>
    <p:sldLayoutId id="2147484305" r:id="rId6"/>
    <p:sldLayoutId id="2147484306" r:id="rId7"/>
    <p:sldLayoutId id="2147484307" r:id="rId8"/>
    <p:sldLayoutId id="2147484308" r:id="rId9"/>
    <p:sldLayoutId id="2147484309" r:id="rId10"/>
    <p:sldLayoutId id="21474843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CBA865A-DFFB-42A0-98B9-0810E1E78135}" type="datetimeFigureOut">
              <a:rPr lang="uk-UA" smtClean="0"/>
              <a:pPr>
                <a:defRPr/>
              </a:pPr>
              <a:t>13.03.2019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967DF668-F265-49AC-BC4C-6F878EAD5279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2483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77" r:id="rId1"/>
    <p:sldLayoutId id="2147484378" r:id="rId2"/>
    <p:sldLayoutId id="2147484379" r:id="rId3"/>
    <p:sldLayoutId id="2147484380" r:id="rId4"/>
    <p:sldLayoutId id="2147484381" r:id="rId5"/>
    <p:sldLayoutId id="2147484382" r:id="rId6"/>
    <p:sldLayoutId id="2147484383" r:id="rId7"/>
    <p:sldLayoutId id="2147484384" r:id="rId8"/>
    <p:sldLayoutId id="2147484385" r:id="rId9"/>
    <p:sldLayoutId id="2147484386" r:id="rId10"/>
    <p:sldLayoutId id="2147484387" r:id="rId11"/>
    <p:sldLayoutId id="2147484388" r:id="rId12"/>
    <p:sldLayoutId id="2147484389" r:id="rId13"/>
    <p:sldLayoutId id="2147484390" r:id="rId14"/>
    <p:sldLayoutId id="2147484391" r:id="rId15"/>
    <p:sldLayoutId id="214748439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odle.fi.npu.edu.ua/user/view.php?id=20326&amp;course=371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C106982E-4DD4-46EF-BF7A-04A746BBB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29" y="188640"/>
            <a:ext cx="11161712" cy="4041775"/>
          </a:xfrm>
        </p:spPr>
        <p:txBody>
          <a:bodyPr wrap="square" numCol="1" anchor="ctr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US" altLang="uk-UA" sz="6000" dirty="0" smtClean="0"/>
              <a:t/>
            </a:r>
            <a:br>
              <a:rPr lang="en-US" altLang="uk-UA" sz="6000" dirty="0" smtClean="0"/>
            </a:br>
            <a:r>
              <a:rPr lang="uk-UA" altLang="uk-UA" sz="6000" dirty="0" smtClean="0"/>
              <a:t>ВИРОБНИЧЕ </a:t>
            </a:r>
            <a:r>
              <a:rPr lang="uk-UA" altLang="uk-UA" sz="6000" dirty="0" smtClean="0"/>
              <a:t>ОСВІТЛЕННЯ</a:t>
            </a:r>
            <a:br>
              <a:rPr lang="uk-UA" altLang="uk-UA" sz="6000" dirty="0" smtClean="0"/>
            </a:br>
            <a:r>
              <a:rPr lang="ru-RU" altLang="uk-UA" sz="6500" dirty="0"/>
              <a:t/>
            </a:r>
            <a:br>
              <a:rPr lang="ru-RU" altLang="uk-UA" sz="6500" dirty="0"/>
            </a:br>
            <a:r>
              <a:rPr lang="ru-RU" altLang="uk-UA" sz="6500" dirty="0"/>
              <a:t> </a:t>
            </a:r>
            <a:endParaRPr lang="uk-UA" altLang="uk-UA" sz="6500" dirty="0"/>
          </a:p>
        </p:txBody>
      </p:sp>
      <p:sp>
        <p:nvSpPr>
          <p:cNvPr id="2" name="TextBox 1"/>
          <p:cNvSpPr txBox="1"/>
          <p:nvPr/>
        </p:nvSpPr>
        <p:spPr>
          <a:xfrm>
            <a:off x="839416" y="5877272"/>
            <a:ext cx="5431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Доповідач: </a:t>
            </a:r>
            <a:r>
              <a:rPr lang="uk-UA" sz="2400" dirty="0" err="1">
                <a:solidFill>
                  <a:schemeClr val="accent5">
                    <a:lumMod val="75000"/>
                  </a:schemeClr>
                </a:solidFill>
                <a:hlinkClick r:id="rId2"/>
              </a:rPr>
              <a:t>Трембіцький</a:t>
            </a:r>
            <a:r>
              <a:rPr lang="uk-UA" sz="2400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 </a:t>
            </a:r>
            <a:r>
              <a:rPr lang="uk-UA" sz="2400" dirty="0" err="1">
                <a:solidFill>
                  <a:schemeClr val="accent5">
                    <a:lumMod val="75000"/>
                  </a:schemeClr>
                </a:solidFill>
                <a:hlinkClick r:id="rId2"/>
              </a:rPr>
              <a:t>Нікіта</a:t>
            </a:r>
            <a:endParaRPr lang="uk-UA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9949AB84-3FB8-4FBA-B2B3-D13CE8996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836712"/>
            <a:ext cx="7783513" cy="58896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uk-UA" b="1" dirty="0"/>
              <a:t>Яскравість поверхні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ABC640D-0D43-42CA-A3A7-711B1BCB6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844824"/>
            <a:ext cx="10801350" cy="2097087"/>
          </a:xfrm>
        </p:spPr>
        <p:txBody>
          <a:bodyPr/>
          <a:lstStyle/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r>
              <a:rPr lang="ru-RU" sz="2400" b="1" dirty="0" err="1"/>
              <a:t>Яскравість</a:t>
            </a:r>
            <a:r>
              <a:rPr lang="ru-RU" sz="2400" b="1" dirty="0"/>
              <a:t> </a:t>
            </a:r>
            <a:r>
              <a:rPr lang="ru-RU" sz="2400" b="1" dirty="0" err="1"/>
              <a:t>поверхні</a:t>
            </a:r>
            <a:r>
              <a:rPr lang="ru-RU" sz="2400" b="1" dirty="0"/>
              <a:t> </a:t>
            </a:r>
            <a:r>
              <a:rPr lang="ru-RU" sz="2400" dirty="0"/>
              <a:t>(</a:t>
            </a:r>
            <a:r>
              <a:rPr lang="en-US" sz="2400" dirty="0"/>
              <a:t>L, </a:t>
            </a:r>
            <a:r>
              <a:rPr lang="uk-UA" sz="2400" dirty="0"/>
              <a:t>К</a:t>
            </a:r>
            <a:r>
              <a:rPr lang="ru-RU" sz="2400" dirty="0"/>
              <a:t>д/м</a:t>
            </a:r>
            <a:r>
              <a:rPr lang="ru-RU" sz="2400" baseline="30000" dirty="0"/>
              <a:t>2</a:t>
            </a:r>
            <a:r>
              <a:rPr lang="ru-RU" sz="2400" dirty="0"/>
              <a:t>) - </a:t>
            </a:r>
            <a:r>
              <a:rPr lang="ru-RU" sz="2400" dirty="0" err="1"/>
              <a:t>поверхнева</a:t>
            </a:r>
            <a:r>
              <a:rPr lang="ru-RU" sz="2400" dirty="0"/>
              <a:t> </a:t>
            </a:r>
            <a:r>
              <a:rPr lang="ru-RU" sz="2400" dirty="0" err="1"/>
              <a:t>щільність</a:t>
            </a:r>
            <a:r>
              <a:rPr lang="ru-RU" sz="2400" dirty="0"/>
              <a:t> </a:t>
            </a:r>
            <a:r>
              <a:rPr lang="ru-RU" sz="2400" dirty="0" err="1"/>
              <a:t>сили</a:t>
            </a:r>
            <a:r>
              <a:rPr lang="ru-RU" sz="2400" dirty="0"/>
              <a:t> </a:t>
            </a:r>
            <a:r>
              <a:rPr lang="ru-RU" sz="2400" dirty="0" err="1"/>
              <a:t>світла</a:t>
            </a:r>
            <a:r>
              <a:rPr lang="ru-RU" sz="2400" dirty="0"/>
              <a:t> – </a:t>
            </a:r>
            <a:r>
              <a:rPr lang="ru-RU" sz="2400" dirty="0" err="1"/>
              <a:t>це</a:t>
            </a:r>
            <a:r>
              <a:rPr lang="ru-RU" sz="2400" dirty="0"/>
              <a:t> </a:t>
            </a:r>
            <a:r>
              <a:rPr lang="ru-RU" sz="2400" dirty="0" err="1"/>
              <a:t>яскравість</a:t>
            </a:r>
            <a:r>
              <a:rPr lang="ru-RU" sz="2400" dirty="0"/>
              <a:t> </a:t>
            </a:r>
            <a:r>
              <a:rPr lang="ru-RU" sz="2400" dirty="0" err="1"/>
              <a:t>плоскої</a:t>
            </a:r>
            <a:r>
              <a:rPr lang="ru-RU" sz="2400" dirty="0"/>
              <a:t> </a:t>
            </a:r>
            <a:r>
              <a:rPr lang="ru-RU" sz="2400" dirty="0" err="1"/>
              <a:t>поверхні</a:t>
            </a:r>
            <a:r>
              <a:rPr lang="ru-RU" sz="2400" dirty="0"/>
              <a:t> (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рівномірно</a:t>
            </a:r>
            <a:r>
              <a:rPr lang="ru-RU" sz="2400" dirty="0"/>
              <a:t> </a:t>
            </a:r>
            <a:r>
              <a:rPr lang="ru-RU" sz="2400" dirty="0" err="1"/>
              <a:t>світиться</a:t>
            </a:r>
            <a:r>
              <a:rPr lang="ru-RU" sz="2400" dirty="0"/>
              <a:t>), яка </a:t>
            </a:r>
            <a:r>
              <a:rPr lang="ru-RU" sz="2400" dirty="0" err="1"/>
              <a:t>випромінює</a:t>
            </a:r>
            <a:r>
              <a:rPr lang="ru-RU" sz="2400" dirty="0"/>
              <a:t> в перпендикулярному </a:t>
            </a:r>
            <a:r>
              <a:rPr lang="ru-RU" sz="2400" dirty="0" err="1"/>
              <a:t>напрямку</a:t>
            </a:r>
            <a:r>
              <a:rPr lang="ru-RU" sz="2400" dirty="0"/>
              <a:t> силу </a:t>
            </a:r>
            <a:r>
              <a:rPr lang="ru-RU" sz="2400" dirty="0" err="1"/>
              <a:t>світла</a:t>
            </a:r>
            <a:r>
              <a:rPr lang="ru-RU" sz="2400" dirty="0"/>
              <a:t> з </a:t>
            </a:r>
            <a:r>
              <a:rPr lang="ru-RU" sz="2400" dirty="0" err="1"/>
              <a:t>цієї</a:t>
            </a:r>
            <a:r>
              <a:rPr lang="ru-RU" sz="2400" dirty="0"/>
              <a:t> </a:t>
            </a:r>
            <a:r>
              <a:rPr lang="ru-RU" sz="2400" dirty="0" err="1"/>
              <a:t>поверхні</a:t>
            </a:r>
            <a:r>
              <a:rPr lang="ru-RU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807CC2C-3956-44BD-96DF-4850501C1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196752"/>
            <a:ext cx="10872788" cy="1598612"/>
          </a:xfrm>
        </p:spPr>
        <p:txBody>
          <a:bodyPr/>
          <a:lstStyle/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r>
              <a:rPr lang="ru-RU" sz="2400" b="1" dirty="0" err="1"/>
              <a:t>Коефіцієнт</a:t>
            </a:r>
            <a:r>
              <a:rPr lang="ru-RU" sz="2400" b="1" dirty="0"/>
              <a:t> </a:t>
            </a:r>
            <a:r>
              <a:rPr lang="ru-RU" sz="2400" b="1" dirty="0" err="1"/>
              <a:t>відбиття</a:t>
            </a:r>
            <a:r>
              <a:rPr lang="ru-RU" sz="2400" b="1" dirty="0"/>
              <a:t> </a:t>
            </a:r>
            <a:r>
              <a:rPr lang="ru-RU" sz="2400" dirty="0"/>
              <a:t>– </a:t>
            </a:r>
            <a:r>
              <a:rPr lang="ru-RU" sz="2400" dirty="0" err="1"/>
              <a:t>відношення</a:t>
            </a:r>
            <a:r>
              <a:rPr lang="ru-RU" sz="2400" dirty="0"/>
              <a:t> </a:t>
            </a:r>
            <a:r>
              <a:rPr lang="ru-RU" sz="2400" dirty="0" err="1"/>
              <a:t>інтенсивності</a:t>
            </a:r>
            <a:r>
              <a:rPr lang="ru-RU" sz="2400" dirty="0"/>
              <a:t> </a:t>
            </a:r>
            <a:r>
              <a:rPr lang="ru-RU" sz="2400" dirty="0" err="1"/>
              <a:t>відбитого</a:t>
            </a:r>
            <a:r>
              <a:rPr lang="ru-RU" sz="2400" dirty="0"/>
              <a:t> </a:t>
            </a:r>
            <a:r>
              <a:rPr lang="ru-RU" sz="2400" dirty="0" err="1"/>
              <a:t>променя</a:t>
            </a:r>
            <a:r>
              <a:rPr lang="ru-RU" sz="2400" dirty="0"/>
              <a:t> до </a:t>
            </a:r>
            <a:r>
              <a:rPr lang="ru-RU" sz="2400" dirty="0" err="1"/>
              <a:t>інтенсивності</a:t>
            </a:r>
            <a:r>
              <a:rPr lang="ru-RU" sz="2400" dirty="0"/>
              <a:t> </a:t>
            </a:r>
            <a:r>
              <a:rPr lang="ru-RU" sz="2400" dirty="0" err="1"/>
              <a:t>променя</a:t>
            </a:r>
            <a:r>
              <a:rPr lang="ru-RU" sz="2400" dirty="0"/>
              <a:t>, </a:t>
            </a:r>
            <a:r>
              <a:rPr lang="ru-RU" sz="2400" dirty="0" err="1"/>
              <a:t>який</a:t>
            </a:r>
            <a:r>
              <a:rPr lang="ru-RU" sz="2400" dirty="0"/>
              <a:t> </a:t>
            </a:r>
            <a:r>
              <a:rPr lang="ru-RU" sz="2400" dirty="0" err="1"/>
              <a:t>падає</a:t>
            </a:r>
            <a:r>
              <a:rPr lang="ru-RU" sz="2400" dirty="0"/>
              <a:t> на </a:t>
            </a:r>
            <a:r>
              <a:rPr lang="ru-RU" sz="2400" dirty="0" err="1"/>
              <a:t>поверхню</a:t>
            </a:r>
            <a:r>
              <a:rPr lang="ru-RU" sz="2400" dirty="0"/>
              <a:t>. 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3FA127C5-BFD1-4C3A-A32B-4C64D8C6D68F}"/>
              </a:ext>
            </a:extLst>
          </p:cNvPr>
          <p:cNvSpPr txBox="1">
            <a:spLocks/>
          </p:cNvSpPr>
          <p:nvPr/>
        </p:nvSpPr>
        <p:spPr>
          <a:xfrm>
            <a:off x="1199456" y="260648"/>
            <a:ext cx="9648825" cy="588962"/>
          </a:xfrm>
          <a:prstGeom prst="rect">
            <a:avLst/>
          </a:prstGeom>
          <a:effectLst/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ru-RU" sz="4400" b="1" dirty="0" err="1"/>
              <a:t>КОЕФІЦІЄНТ</a:t>
            </a:r>
            <a:r>
              <a:rPr lang="ru-RU" sz="4400" b="1" dirty="0"/>
              <a:t> </a:t>
            </a:r>
            <a:r>
              <a:rPr lang="ru-RU" sz="4400" b="1" dirty="0" err="1"/>
              <a:t>відбиття</a:t>
            </a:r>
            <a:endParaRPr lang="uk-UA" sz="4400" b="1" dirty="0"/>
          </a:p>
        </p:txBody>
      </p:sp>
      <p:pic>
        <p:nvPicPr>
          <p:cNvPr id="21508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2565400"/>
            <a:ext cx="17335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BC3C81E-5775-470C-A4A0-4002DF76B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068388"/>
            <a:ext cx="10729912" cy="3103562"/>
          </a:xfrm>
        </p:spPr>
        <p:txBody>
          <a:bodyPr>
            <a:noAutofit/>
          </a:bodyPr>
          <a:lstStyle/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r>
              <a:rPr lang="ru-RU" sz="2400" b="1" dirty="0"/>
              <a:t>Контраст </a:t>
            </a:r>
            <a:r>
              <a:rPr lang="ru-RU" sz="2400" b="1" dirty="0" err="1"/>
              <a:t>об'єкта</a:t>
            </a:r>
            <a:r>
              <a:rPr lang="ru-RU" sz="2400" b="1" dirty="0"/>
              <a:t> з фоном </a:t>
            </a:r>
            <a:r>
              <a:rPr lang="ru-RU" sz="2400" dirty="0"/>
              <a:t>(К) - </a:t>
            </a:r>
            <a:r>
              <a:rPr lang="ru-RU" sz="2400" dirty="0" err="1"/>
              <a:t>характеризує</a:t>
            </a:r>
            <a:r>
              <a:rPr lang="ru-RU" sz="2400" dirty="0"/>
              <a:t> </a:t>
            </a:r>
            <a:r>
              <a:rPr lang="ru-RU" sz="2400" dirty="0" err="1"/>
              <a:t>відношення</a:t>
            </a:r>
            <a:r>
              <a:rPr lang="ru-RU" sz="2400" dirty="0"/>
              <a:t> </a:t>
            </a:r>
            <a:r>
              <a:rPr lang="ru-RU" sz="2400" dirty="0" err="1"/>
              <a:t>яскравості</a:t>
            </a:r>
            <a:r>
              <a:rPr lang="ru-RU" sz="2400" dirty="0"/>
              <a:t> </a:t>
            </a:r>
            <a:r>
              <a:rPr lang="ru-RU" sz="2400" dirty="0" err="1"/>
              <a:t>даного</a:t>
            </a:r>
            <a:r>
              <a:rPr lang="ru-RU" sz="2400" dirty="0"/>
              <a:t> </a:t>
            </a:r>
            <a:r>
              <a:rPr lang="ru-RU" sz="2400" dirty="0" err="1"/>
              <a:t>об'єкту</a:t>
            </a:r>
            <a:r>
              <a:rPr lang="ru-RU" sz="2400" dirty="0"/>
              <a:t> і фону.</a:t>
            </a:r>
          </a:p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endParaRPr lang="uk-UA" sz="2400" dirty="0"/>
          </a:p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endParaRPr lang="uk-UA" sz="2400" dirty="0"/>
          </a:p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endParaRPr lang="uk-UA" sz="2400" dirty="0"/>
          </a:p>
          <a:p>
            <a:pPr algn="just" eaLnBrk="1" hangingPunct="1">
              <a:defRPr/>
            </a:pPr>
            <a:endParaRPr lang="ru-RU" sz="2400" dirty="0"/>
          </a:p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r>
              <a:rPr lang="en-US" sz="2400" dirty="0"/>
              <a:t>L</a:t>
            </a:r>
            <a:r>
              <a:rPr lang="ru-RU" sz="2400" dirty="0"/>
              <a:t>о - </a:t>
            </a:r>
            <a:r>
              <a:rPr lang="ru-RU" sz="2400" dirty="0" err="1"/>
              <a:t>яскравість</a:t>
            </a:r>
            <a:r>
              <a:rPr lang="ru-RU" sz="2400" dirty="0"/>
              <a:t> </a:t>
            </a:r>
            <a:r>
              <a:rPr lang="ru-RU" sz="2400" dirty="0" err="1"/>
              <a:t>об'єкта</a:t>
            </a:r>
            <a:r>
              <a:rPr lang="ru-RU" sz="2400" dirty="0"/>
              <a:t>; </a:t>
            </a:r>
            <a:r>
              <a:rPr lang="en-US" sz="2400" dirty="0"/>
              <a:t>L</a:t>
            </a:r>
            <a:r>
              <a:rPr lang="ru-RU" sz="2400" dirty="0"/>
              <a:t>ф - </a:t>
            </a:r>
            <a:r>
              <a:rPr lang="ru-RU" sz="2400" dirty="0" err="1"/>
              <a:t>яскравість</a:t>
            </a:r>
            <a:r>
              <a:rPr lang="ru-RU" sz="2400" dirty="0"/>
              <a:t> фону 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0E80D3AE-F819-456F-B857-3CC364A0CF95}"/>
              </a:ext>
            </a:extLst>
          </p:cNvPr>
          <p:cNvSpPr txBox="1">
            <a:spLocks/>
          </p:cNvSpPr>
          <p:nvPr/>
        </p:nvSpPr>
        <p:spPr>
          <a:xfrm>
            <a:off x="1989137" y="284957"/>
            <a:ext cx="7781925" cy="588962"/>
          </a:xfrm>
          <a:prstGeom prst="rect">
            <a:avLst/>
          </a:prstGeom>
          <a:effectLst/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ru-RU" sz="4400" b="1" dirty="0"/>
              <a:t>контраст</a:t>
            </a:r>
            <a:endParaRPr lang="uk-UA" sz="4400" b="1" dirty="0"/>
          </a:p>
        </p:txBody>
      </p:sp>
      <p:pic>
        <p:nvPicPr>
          <p:cNvPr id="22532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420938"/>
            <a:ext cx="2159000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A4761AF-901E-4F04-A772-6EE69F891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8" y="1039813"/>
            <a:ext cx="11017250" cy="1671637"/>
          </a:xfrm>
        </p:spPr>
        <p:txBody>
          <a:bodyPr/>
          <a:lstStyle/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r>
              <a:rPr lang="ru-RU" sz="2400" b="1" dirty="0" err="1"/>
              <a:t>Коефіцієнт</a:t>
            </a:r>
            <a:r>
              <a:rPr lang="ru-RU" sz="2400" b="1" dirty="0"/>
              <a:t> </a:t>
            </a:r>
            <a:r>
              <a:rPr lang="ru-RU" sz="2400" b="1" dirty="0" err="1"/>
              <a:t>пульсації</a:t>
            </a:r>
            <a:r>
              <a:rPr lang="ru-RU" sz="2400" b="1" dirty="0"/>
              <a:t> </a:t>
            </a:r>
            <a:r>
              <a:rPr lang="ru-RU" sz="2400" b="1" dirty="0" err="1"/>
              <a:t>освітленості</a:t>
            </a:r>
            <a:r>
              <a:rPr lang="ru-RU" sz="2400" b="1" dirty="0"/>
              <a:t> </a:t>
            </a:r>
            <a:r>
              <a:rPr lang="ru-RU" sz="2400" dirty="0" err="1"/>
              <a:t>характеризує</a:t>
            </a:r>
            <a:r>
              <a:rPr lang="ru-RU" sz="2400" dirty="0"/>
              <a:t> </a:t>
            </a:r>
            <a:r>
              <a:rPr lang="ru-RU" sz="2400" dirty="0" err="1"/>
              <a:t>відносну</a:t>
            </a:r>
            <a:r>
              <a:rPr lang="ru-RU" sz="2400" dirty="0"/>
              <a:t> </a:t>
            </a:r>
            <a:r>
              <a:rPr lang="ru-RU" sz="2400" dirty="0" err="1"/>
              <a:t>глибину</a:t>
            </a:r>
            <a:r>
              <a:rPr lang="ru-RU" sz="2400" dirty="0"/>
              <a:t> </a:t>
            </a:r>
            <a:r>
              <a:rPr lang="ru-RU" sz="2400" dirty="0" err="1"/>
              <a:t>коливань</a:t>
            </a:r>
            <a:r>
              <a:rPr lang="ru-RU" sz="2400" dirty="0"/>
              <a:t> </a:t>
            </a:r>
            <a:r>
              <a:rPr lang="ru-RU" sz="2400" dirty="0" err="1"/>
              <a:t>освітленості</a:t>
            </a:r>
            <a:r>
              <a:rPr lang="ru-RU" sz="2400" dirty="0"/>
              <a:t> в </a:t>
            </a:r>
            <a:r>
              <a:rPr lang="ru-RU" sz="2400" dirty="0" err="1"/>
              <a:t>результаті</a:t>
            </a:r>
            <a:r>
              <a:rPr lang="ru-RU" sz="2400" dirty="0"/>
              <a:t> </a:t>
            </a:r>
            <a:r>
              <a:rPr lang="ru-RU" sz="2400" dirty="0" err="1"/>
              <a:t>змінного</a:t>
            </a:r>
            <a:r>
              <a:rPr lang="ru-RU" sz="2400" dirty="0"/>
              <a:t> </a:t>
            </a:r>
            <a:r>
              <a:rPr lang="ru-RU" sz="2400" dirty="0" err="1"/>
              <a:t>світлового</a:t>
            </a:r>
            <a:r>
              <a:rPr lang="ru-RU" sz="2400" dirty="0"/>
              <a:t> потоку </a:t>
            </a:r>
            <a:r>
              <a:rPr lang="ru-RU" sz="2400" dirty="0" err="1"/>
              <a:t>люмінесцентних</a:t>
            </a:r>
            <a:r>
              <a:rPr lang="ru-RU" sz="2400" dirty="0"/>
              <a:t> ламп (при </a:t>
            </a:r>
            <a:r>
              <a:rPr lang="ru-RU" sz="2400" dirty="0" err="1"/>
              <a:t>живленні</a:t>
            </a:r>
            <a:r>
              <a:rPr lang="ru-RU" sz="2400" dirty="0"/>
              <a:t> </a:t>
            </a:r>
            <a:r>
              <a:rPr lang="ru-RU" sz="2400" dirty="0" err="1"/>
              <a:t>від</a:t>
            </a:r>
            <a:r>
              <a:rPr lang="ru-RU" sz="2400" dirty="0"/>
              <a:t> </a:t>
            </a:r>
            <a:r>
              <a:rPr lang="ru-RU" sz="2400" dirty="0" err="1"/>
              <a:t>змінного</a:t>
            </a:r>
            <a:r>
              <a:rPr lang="ru-RU" sz="2400" dirty="0"/>
              <a:t> струму).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C7F9FD41-79A7-4030-B329-3C12FEF7434A}"/>
              </a:ext>
            </a:extLst>
          </p:cNvPr>
          <p:cNvSpPr txBox="1">
            <a:spLocks/>
          </p:cNvSpPr>
          <p:nvPr/>
        </p:nvSpPr>
        <p:spPr>
          <a:xfrm>
            <a:off x="1127448" y="233363"/>
            <a:ext cx="10726737" cy="654050"/>
          </a:xfrm>
          <a:prstGeom prst="rect">
            <a:avLst/>
          </a:prstGeom>
          <a:effectLst/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ru-RU" b="1" dirty="0" err="1"/>
              <a:t>Коефіцієнт</a:t>
            </a:r>
            <a:r>
              <a:rPr lang="ru-RU" b="1" dirty="0"/>
              <a:t> </a:t>
            </a:r>
            <a:r>
              <a:rPr lang="ru-RU" b="1" dirty="0" err="1"/>
              <a:t>Пульсації</a:t>
            </a:r>
            <a:r>
              <a:rPr lang="ru-RU" b="1" dirty="0"/>
              <a:t> </a:t>
            </a:r>
            <a:r>
              <a:rPr lang="ru-RU" b="1" dirty="0" err="1"/>
              <a:t>освітленості</a:t>
            </a:r>
            <a:endParaRPr lang="uk-UA" b="1" dirty="0"/>
          </a:p>
        </p:txBody>
      </p:sp>
      <p:pic>
        <p:nvPicPr>
          <p:cNvPr id="23556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3" y="3016250"/>
            <a:ext cx="30194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48D1E07-4EE5-4A24-B581-D171DCB9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667000"/>
            <a:ext cx="10512425" cy="1524000"/>
          </a:xfrm>
        </p:spPr>
        <p:txBody>
          <a:bodyPr anchor="ctr"/>
          <a:lstStyle/>
          <a:p>
            <a:pPr algn="ctr" eaLnBrk="1" hangingPunct="1">
              <a:defRPr/>
            </a:pPr>
            <a:r>
              <a:rPr lang="ru-RU" dirty="0" err="1"/>
              <a:t>Класифікація</a:t>
            </a:r>
            <a:r>
              <a:rPr lang="ru-RU" dirty="0"/>
              <a:t> систем </a:t>
            </a:r>
            <a:r>
              <a:rPr lang="ru-RU" dirty="0" err="1"/>
              <a:t>освітлення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5AB208A-4956-43F8-AADB-5D4E47D25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680" y="980728"/>
            <a:ext cx="3960837" cy="5443537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uk-UA" sz="2400" b="1" dirty="0"/>
              <a:t>Природне </a:t>
            </a:r>
            <a:endParaRPr lang="uk-UA" sz="2400" b="1" dirty="0" smtClean="0"/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uk-UA" sz="2400" dirty="0"/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uk-UA" sz="2400" dirty="0"/>
              <a:t>	</a:t>
            </a:r>
            <a:r>
              <a:rPr lang="uk-UA" sz="2400" dirty="0" smtClean="0"/>
              <a:t>◦ бокове </a:t>
            </a:r>
            <a:endParaRPr lang="uk-UA" sz="2400" dirty="0"/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uk-UA" sz="2400" dirty="0"/>
              <a:t>	</a:t>
            </a:r>
            <a:r>
              <a:rPr lang="uk-UA" sz="2400" dirty="0" smtClean="0"/>
              <a:t>◦ верхнє </a:t>
            </a:r>
            <a:endParaRPr lang="uk-UA" sz="2400" dirty="0"/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uk-UA" sz="2400" dirty="0"/>
              <a:t>	</a:t>
            </a:r>
            <a:r>
              <a:rPr lang="uk-UA" sz="2400" dirty="0" smtClean="0"/>
              <a:t>◦ комбіноване </a:t>
            </a:r>
            <a:endParaRPr lang="uk-UA" sz="2400" dirty="0"/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uk-UA" sz="2400" b="1" dirty="0"/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uk-UA" sz="2400" b="1" dirty="0"/>
              <a:t>Штучне </a:t>
            </a:r>
            <a:endParaRPr lang="uk-UA" sz="2400" b="1" dirty="0" smtClean="0"/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uk-UA" sz="2400" dirty="0"/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uk-UA" sz="2400" dirty="0"/>
              <a:t>	</a:t>
            </a:r>
            <a:r>
              <a:rPr lang="uk-UA" sz="2400" dirty="0" smtClean="0"/>
              <a:t>◦ загальне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uk-UA" sz="2400" dirty="0" smtClean="0"/>
              <a:t>	◦ робоче </a:t>
            </a:r>
            <a:r>
              <a:rPr lang="uk-UA" sz="2400" dirty="0"/>
              <a:t>			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uk-UA" sz="2400" dirty="0"/>
              <a:t>	</a:t>
            </a:r>
            <a:r>
              <a:rPr lang="uk-UA" sz="2400" dirty="0" smtClean="0"/>
              <a:t>◦ місцеве </a:t>
            </a:r>
            <a:r>
              <a:rPr lang="uk-UA" sz="2400" dirty="0"/>
              <a:t>			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uk-UA" sz="2400" dirty="0"/>
              <a:t>	</a:t>
            </a:r>
            <a:r>
              <a:rPr lang="uk-UA" sz="2400" dirty="0" smtClean="0"/>
              <a:t>◦ комбіноване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uk-UA" sz="2400" dirty="0" smtClean="0"/>
              <a:t>	◦ </a:t>
            </a:r>
            <a:r>
              <a:rPr lang="uk-UA" sz="2400" dirty="0"/>
              <a:t>аварійне</a:t>
            </a:r>
            <a:endParaRPr lang="uk-UA" sz="2400" dirty="0" smtClean="0"/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uk-UA" sz="2400" dirty="0" smtClean="0"/>
              <a:t> </a:t>
            </a:r>
            <a:r>
              <a:rPr lang="uk-UA" sz="2400" dirty="0"/>
              <a:t>	</a:t>
            </a:r>
            <a:r>
              <a:rPr lang="uk-UA" sz="2400" dirty="0" smtClean="0"/>
              <a:t>◦ евакуаційне</a:t>
            </a:r>
            <a:endParaRPr lang="uk-UA" sz="2400" dirty="0"/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uk-UA" sz="2400" dirty="0"/>
              <a:t>	</a:t>
            </a:r>
            <a:r>
              <a:rPr lang="uk-UA" sz="2400" dirty="0" smtClean="0"/>
              <a:t>◦ </a:t>
            </a:r>
            <a:r>
              <a:rPr lang="uk-UA" sz="2400" dirty="0"/>
              <a:t>спеціальне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uk-UA" sz="2400" dirty="0"/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uk-UA" sz="2400" b="1" dirty="0"/>
              <a:t>Суміщене </a:t>
            </a:r>
            <a:endParaRPr lang="uk-UA" sz="2400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uk-UA" sz="24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5D96B43F-2594-4ABE-841D-0E2B09C5F7A4}"/>
              </a:ext>
            </a:extLst>
          </p:cNvPr>
          <p:cNvSpPr txBox="1">
            <a:spLocks/>
          </p:cNvSpPr>
          <p:nvPr/>
        </p:nvSpPr>
        <p:spPr>
          <a:xfrm>
            <a:off x="334963" y="238125"/>
            <a:ext cx="7783512" cy="590550"/>
          </a:xfrm>
          <a:prstGeom prst="rect">
            <a:avLst/>
          </a:prstGeom>
          <a:effectLst/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ru-RU" sz="4400" b="1" dirty="0"/>
              <a:t>За </a:t>
            </a:r>
            <a:r>
              <a:rPr lang="ru-RU" sz="4400" b="1" dirty="0" err="1"/>
              <a:t>джерелом</a:t>
            </a:r>
            <a:r>
              <a:rPr lang="ru-RU" sz="4400" b="1" dirty="0"/>
              <a:t> </a:t>
            </a:r>
            <a:r>
              <a:rPr lang="ru-RU" sz="4400" b="1" dirty="0" err="1"/>
              <a:t>світла</a:t>
            </a:r>
            <a:endParaRPr lang="uk-UA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5C864A9-C260-4F9A-A704-D85E05ECC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525" y="2620963"/>
            <a:ext cx="10801350" cy="1616075"/>
          </a:xfrm>
        </p:spPr>
        <p:txBody>
          <a:bodyPr>
            <a:noAutofit/>
          </a:bodyPr>
          <a:lstStyle/>
          <a:p>
            <a:pPr marL="36576" indent="0" algn="ctr" eaLnBrk="1" hangingPunct="1">
              <a:buFont typeface="Arial" panose="020B0604020202020204" pitchFamily="34" charset="0"/>
              <a:buNone/>
              <a:defRPr/>
            </a:pPr>
            <a:r>
              <a:rPr lang="uk-UA" sz="4400" dirty="0"/>
              <a:t>Нормування та розрахунок природного освітлення</a:t>
            </a:r>
            <a:endParaRPr lang="uk-U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5AFD9F5-58AA-45F4-895F-49221F2B2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8" y="322263"/>
            <a:ext cx="10945812" cy="7207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uk-UA" altLang="uk-UA" b="1" dirty="0"/>
              <a:t>Коефіцієнт природного освітлення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2C00084-067D-47CB-A3C9-2ADE7F2C2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3429000"/>
            <a:ext cx="10798175" cy="2128838"/>
          </a:xfrm>
        </p:spPr>
        <p:txBody>
          <a:bodyPr>
            <a:noAutofit/>
          </a:bodyPr>
          <a:lstStyle/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r>
              <a:rPr lang="ru-RU" sz="2400" dirty="0" err="1"/>
              <a:t>Евн</a:t>
            </a:r>
            <a:r>
              <a:rPr lang="ru-RU" sz="2400" dirty="0"/>
              <a:t> - </a:t>
            </a:r>
            <a:r>
              <a:rPr lang="ru-RU" sz="2400" dirty="0" err="1"/>
              <a:t>освітленість</a:t>
            </a:r>
            <a:r>
              <a:rPr lang="ru-RU" sz="2400" dirty="0"/>
              <a:t> в </a:t>
            </a:r>
            <a:r>
              <a:rPr lang="ru-RU" sz="2400" dirty="0" err="1"/>
              <a:t>приміщенні</a:t>
            </a:r>
            <a:r>
              <a:rPr lang="ru-RU" sz="2400" dirty="0"/>
              <a:t>, </a:t>
            </a:r>
            <a:r>
              <a:rPr lang="ru-RU" sz="2400" dirty="0" err="1"/>
              <a:t>Лк</a:t>
            </a:r>
            <a:r>
              <a:rPr lang="ru-RU" sz="2400" dirty="0"/>
              <a:t>; </a:t>
            </a:r>
          </a:p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r>
              <a:rPr lang="ru-RU" sz="2400" dirty="0" err="1"/>
              <a:t>Езовн</a:t>
            </a:r>
            <a:r>
              <a:rPr lang="ru-RU" sz="2400" dirty="0"/>
              <a:t> – </a:t>
            </a:r>
            <a:r>
              <a:rPr lang="uk-UA" sz="2400" dirty="0"/>
              <a:t>освітленість ззовні</a:t>
            </a:r>
            <a:r>
              <a:rPr lang="ru-RU" sz="2400" dirty="0"/>
              <a:t>, </a:t>
            </a:r>
            <a:r>
              <a:rPr lang="ru-RU" sz="2400" dirty="0" err="1"/>
              <a:t>Лк</a:t>
            </a:r>
            <a:r>
              <a:rPr lang="ru-RU" sz="2400" dirty="0"/>
              <a:t> </a:t>
            </a:r>
          </a:p>
          <a:p>
            <a:pPr marL="0" indent="0" algn="just" eaLnBrk="1" hangingPunct="1">
              <a:buClrTx/>
              <a:buFont typeface="Arial" panose="020B0604020202020204" pitchFamily="34" charset="0"/>
              <a:buNone/>
              <a:defRPr/>
            </a:pPr>
            <a:endParaRPr lang="uk-UA" altLang="uk-UA" sz="2400" baseline="-25000" dirty="0"/>
          </a:p>
        </p:txBody>
      </p:sp>
      <p:pic>
        <p:nvPicPr>
          <p:cNvPr id="28676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050" y="1916113"/>
            <a:ext cx="40259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23E0938-8661-46A2-BD61-431AB530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49238"/>
            <a:ext cx="10845800" cy="58896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uk-UA" b="1" dirty="0"/>
              <a:t>Розрахунок природного освітлення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A62234C-E21F-4276-A34A-2AED0140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38" y="2781300"/>
            <a:ext cx="10863262" cy="338455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S</a:t>
            </a:r>
            <a:r>
              <a:rPr lang="en-US" sz="2400" baseline="-25000" dirty="0"/>
              <a:t>0</a:t>
            </a:r>
            <a:r>
              <a:rPr lang="en-US" sz="2400" dirty="0"/>
              <a:t> -</a:t>
            </a:r>
            <a:r>
              <a:rPr lang="uk-UA" sz="2400" dirty="0"/>
              <a:t>площа віконних прорізів; </a:t>
            </a:r>
          </a:p>
          <a:p>
            <a:pPr eaLnBrk="1" hangingPunct="1">
              <a:defRPr/>
            </a:pPr>
            <a:r>
              <a:rPr lang="en-US" sz="2400" dirty="0" smtClean="0"/>
              <a:t>S</a:t>
            </a:r>
            <a:r>
              <a:rPr lang="uk-UA" sz="2400" dirty="0" smtClean="0"/>
              <a:t>п </a:t>
            </a:r>
            <a:r>
              <a:rPr lang="uk-UA" sz="2400" dirty="0"/>
              <a:t>- площа підлоги; </a:t>
            </a:r>
          </a:p>
          <a:p>
            <a:pPr eaLnBrk="1" hangingPunct="1">
              <a:defRPr/>
            </a:pPr>
            <a:r>
              <a:rPr lang="en-US" sz="2400" dirty="0"/>
              <a:t>- </a:t>
            </a:r>
            <a:r>
              <a:rPr lang="uk-UA" sz="2400" dirty="0"/>
              <a:t> - світлова характеристика вікна; </a:t>
            </a:r>
          </a:p>
          <a:p>
            <a:pPr eaLnBrk="1" hangingPunct="1">
              <a:defRPr/>
            </a:pPr>
            <a:r>
              <a:rPr lang="en-US" sz="2400" dirty="0" smtClean="0"/>
              <a:t>K</a:t>
            </a:r>
            <a:r>
              <a:rPr lang="uk-UA" sz="2400" dirty="0" smtClean="0"/>
              <a:t>з </a:t>
            </a:r>
            <a:r>
              <a:rPr lang="uk-UA" sz="2400" dirty="0"/>
              <a:t>- коефіцієнт запасу ; </a:t>
            </a:r>
          </a:p>
          <a:p>
            <a:pPr algn="just" eaLnBrk="1" hangingPunct="1">
              <a:defRPr/>
            </a:pPr>
            <a:r>
              <a:rPr lang="en-US" sz="2400" dirty="0" smtClean="0"/>
              <a:t>K</a:t>
            </a:r>
            <a:r>
              <a:rPr lang="uk-UA" sz="1800" dirty="0"/>
              <a:t>б</a:t>
            </a:r>
            <a:r>
              <a:rPr lang="uk-UA" sz="2400" dirty="0" smtClean="0"/>
              <a:t> </a:t>
            </a:r>
            <a:r>
              <a:rPr lang="uk-UA" sz="2400" dirty="0"/>
              <a:t>– коефіцієнт, що враховує затемнення вікон будинками; </a:t>
            </a:r>
          </a:p>
          <a:p>
            <a:pPr eaLnBrk="1" hangingPunct="1">
              <a:defRPr/>
            </a:pPr>
            <a:r>
              <a:rPr lang="uk-UA" sz="2400" dirty="0"/>
              <a:t>о   - загальний коефіцієнт </a:t>
            </a:r>
            <a:r>
              <a:rPr lang="uk-UA" sz="2400" dirty="0" err="1"/>
              <a:t>світлопроникнення</a:t>
            </a:r>
            <a:r>
              <a:rPr lang="uk-UA" sz="2400" dirty="0"/>
              <a:t>.</a:t>
            </a:r>
          </a:p>
        </p:txBody>
      </p:sp>
      <p:pic>
        <p:nvPicPr>
          <p:cNvPr id="29700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8" y="1271588"/>
            <a:ext cx="3359150" cy="110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3" t="5746" r="23102" b="55231"/>
          <a:stretch>
            <a:fillRect/>
          </a:stretch>
        </p:blipFill>
        <p:spPr bwMode="auto">
          <a:xfrm>
            <a:off x="589484" y="3825974"/>
            <a:ext cx="358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47" t="67480" r="46239"/>
          <a:stretch>
            <a:fillRect/>
          </a:stretch>
        </p:blipFill>
        <p:spPr bwMode="auto">
          <a:xfrm>
            <a:off x="602184" y="5445224"/>
            <a:ext cx="3587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2EA396-BDDC-4245-89DA-D8F329FE6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94" y="188640"/>
            <a:ext cx="11017250" cy="1440160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uk-UA" sz="4000" b="1" dirty="0"/>
              <a:t>Вимоги до проектування природного освітлення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8B986B0-BF65-4789-B2E0-517A31F86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8" y="1557338"/>
            <a:ext cx="10583862" cy="5184775"/>
          </a:xfrm>
        </p:spPr>
        <p:txBody>
          <a:bodyPr>
            <a:noAutofit/>
          </a:bodyPr>
          <a:lstStyle/>
          <a:p>
            <a:pPr algn="just" eaLnBrk="1" hangingPunct="1">
              <a:buFont typeface="Wingdings" panose="05000000000000000000" pitchFamily="2" charset="2"/>
              <a:buChar char="v"/>
              <a:defRPr/>
            </a:pPr>
            <a:r>
              <a:rPr lang="ru-RU" sz="2400" dirty="0"/>
              <a:t>в </a:t>
            </a:r>
            <a:r>
              <a:rPr lang="ru-RU" sz="2400" dirty="0" err="1"/>
              <a:t>усіх</a:t>
            </a:r>
            <a:r>
              <a:rPr lang="ru-RU" sz="2400" dirty="0"/>
              <a:t> </a:t>
            </a:r>
            <a:r>
              <a:rPr lang="ru-RU" sz="2400" dirty="0" err="1"/>
              <a:t>будинках</a:t>
            </a:r>
            <a:r>
              <a:rPr lang="ru-RU" sz="2400" dirty="0"/>
              <a:t> </a:t>
            </a:r>
            <a:r>
              <a:rPr lang="ru-RU" sz="2400" dirty="0" err="1"/>
              <a:t>повинні</a:t>
            </a:r>
            <a:r>
              <a:rPr lang="ru-RU" sz="2400" dirty="0"/>
              <a:t> бути </a:t>
            </a:r>
            <a:r>
              <a:rPr lang="ru-RU" sz="2400" dirty="0" err="1"/>
              <a:t>прийняті</a:t>
            </a:r>
            <a:r>
              <a:rPr lang="ru-RU" sz="2400" dirty="0"/>
              <a:t> </a:t>
            </a:r>
            <a:r>
              <a:rPr lang="ru-RU" sz="2400" dirty="0" err="1"/>
              <a:t>міри</a:t>
            </a:r>
            <a:r>
              <a:rPr lang="ru-RU" sz="2400" dirty="0"/>
              <a:t> до максимального </a:t>
            </a:r>
            <a:r>
              <a:rPr lang="ru-RU" sz="2400" dirty="0" err="1"/>
              <a:t>використання</a:t>
            </a:r>
            <a:r>
              <a:rPr lang="ru-RU" sz="2400" dirty="0"/>
              <a:t> природного </a:t>
            </a:r>
            <a:r>
              <a:rPr lang="ru-RU" sz="2400" dirty="0" err="1"/>
              <a:t>освітлення</a:t>
            </a:r>
            <a:r>
              <a:rPr lang="ru-RU" sz="2400" dirty="0"/>
              <a:t>; </a:t>
            </a:r>
          </a:p>
          <a:p>
            <a:pPr algn="just" eaLnBrk="1" hangingPunct="1">
              <a:buFont typeface="Wingdings" panose="05000000000000000000" pitchFamily="2" charset="2"/>
              <a:buChar char="v"/>
              <a:defRPr/>
            </a:pPr>
            <a:r>
              <a:rPr lang="ru-RU" sz="2400" dirty="0" err="1"/>
              <a:t>доцільніше</a:t>
            </a:r>
            <a:r>
              <a:rPr lang="ru-RU" sz="2400" dirty="0"/>
              <a:t> </a:t>
            </a:r>
            <a:r>
              <a:rPr lang="ru-RU" sz="2400" dirty="0" err="1"/>
              <a:t>встановлювати</a:t>
            </a:r>
            <a:r>
              <a:rPr lang="ru-RU" sz="2400" dirty="0"/>
              <a:t> </a:t>
            </a:r>
            <a:r>
              <a:rPr lang="ru-RU" sz="2400" dirty="0" err="1"/>
              <a:t>одне</a:t>
            </a:r>
            <a:r>
              <a:rPr lang="ru-RU" sz="2400" dirty="0"/>
              <a:t> </a:t>
            </a:r>
            <a:r>
              <a:rPr lang="ru-RU" sz="2400" dirty="0" err="1"/>
              <a:t>велике</a:t>
            </a:r>
            <a:r>
              <a:rPr lang="ru-RU" sz="2400" dirty="0"/>
              <a:t> </a:t>
            </a:r>
            <a:r>
              <a:rPr lang="ru-RU" sz="2400" dirty="0" err="1"/>
              <a:t>вікно</a:t>
            </a:r>
            <a:r>
              <a:rPr lang="ru-RU" sz="2400" dirty="0"/>
              <a:t>, </a:t>
            </a:r>
            <a:r>
              <a:rPr lang="ru-RU" sz="2400" dirty="0" err="1"/>
              <a:t>ніж</a:t>
            </a:r>
            <a:r>
              <a:rPr lang="ru-RU" sz="2400" dirty="0"/>
              <a:t> </a:t>
            </a:r>
            <a:r>
              <a:rPr lang="ru-RU" sz="2400" dirty="0" err="1"/>
              <a:t>декілька</a:t>
            </a:r>
            <a:r>
              <a:rPr lang="ru-RU" sz="2400" dirty="0"/>
              <a:t> невеликих </a:t>
            </a:r>
            <a:r>
              <a:rPr lang="ru-RU" sz="2400" dirty="0" err="1"/>
              <a:t>тієї</a:t>
            </a:r>
            <a:r>
              <a:rPr lang="ru-RU" sz="2400" dirty="0"/>
              <a:t> ж </a:t>
            </a:r>
            <a:r>
              <a:rPr lang="ru-RU" sz="2400" dirty="0" err="1"/>
              <a:t>сумарної</a:t>
            </a:r>
            <a:r>
              <a:rPr lang="ru-RU" sz="2400" dirty="0"/>
              <a:t> </a:t>
            </a:r>
            <a:r>
              <a:rPr lang="ru-RU" sz="2400" dirty="0" err="1"/>
              <a:t>площі</a:t>
            </a:r>
            <a:r>
              <a:rPr lang="ru-RU" sz="2400" dirty="0"/>
              <a:t>; </a:t>
            </a:r>
          </a:p>
          <a:p>
            <a:pPr algn="just" eaLnBrk="1" hangingPunct="1">
              <a:buFont typeface="Wingdings" panose="05000000000000000000" pitchFamily="2" charset="2"/>
              <a:buChar char="v"/>
              <a:defRPr/>
            </a:pPr>
            <a:r>
              <a:rPr lang="uk-UA" sz="2400" dirty="0"/>
              <a:t>вікна рекомендується розташовувати на рівній відстані одне від одного та від кутів будівлі (відстань не повинна перебільшувати двократної ширини вікна);</a:t>
            </a:r>
          </a:p>
          <a:p>
            <a:pPr algn="just" eaLnBrk="1" hangingPunct="1">
              <a:buFont typeface="Wingdings" panose="05000000000000000000" pitchFamily="2" charset="2"/>
              <a:buChar char="v"/>
              <a:defRPr/>
            </a:pPr>
            <a:r>
              <a:rPr lang="ru-RU" sz="2400" dirty="0" err="1"/>
              <a:t>верхній</a:t>
            </a:r>
            <a:r>
              <a:rPr lang="ru-RU" sz="2400" dirty="0"/>
              <a:t> край </a:t>
            </a:r>
            <a:r>
              <a:rPr lang="ru-RU" sz="2400" dirty="0" err="1"/>
              <a:t>вікна</a:t>
            </a:r>
            <a:r>
              <a:rPr lang="ru-RU" sz="2400" dirty="0"/>
              <a:t> </a:t>
            </a:r>
            <a:r>
              <a:rPr lang="ru-RU" sz="2400" dirty="0" err="1"/>
              <a:t>повинний</a:t>
            </a:r>
            <a:r>
              <a:rPr lang="ru-RU" sz="2400" dirty="0"/>
              <a:t> </a:t>
            </a:r>
            <a:r>
              <a:rPr lang="ru-RU" sz="2400" dirty="0" err="1"/>
              <a:t>розташовуватися</a:t>
            </a:r>
            <a:r>
              <a:rPr lang="ru-RU" sz="2400" dirty="0"/>
              <a:t>, як </a:t>
            </a:r>
            <a:r>
              <a:rPr lang="ru-RU" sz="2400" dirty="0" err="1"/>
              <a:t>можна</a:t>
            </a:r>
            <a:r>
              <a:rPr lang="ru-RU" sz="2400" dirty="0"/>
              <a:t> </a:t>
            </a:r>
            <a:r>
              <a:rPr lang="ru-RU" sz="2400" dirty="0" err="1"/>
              <a:t>ближче</a:t>
            </a:r>
            <a:r>
              <a:rPr lang="ru-RU" sz="2400" dirty="0"/>
              <a:t> до </a:t>
            </a:r>
            <a:r>
              <a:rPr lang="ru-RU" sz="2400" dirty="0" err="1"/>
              <a:t>стелі</a:t>
            </a:r>
            <a:r>
              <a:rPr lang="ru-RU" sz="2400" dirty="0"/>
              <a:t>; </a:t>
            </a:r>
          </a:p>
          <a:p>
            <a:pPr algn="just" eaLnBrk="1" hangingPunct="1">
              <a:buFont typeface="Wingdings" panose="05000000000000000000" pitchFamily="2" charset="2"/>
              <a:buChar char="v"/>
              <a:defRPr/>
            </a:pPr>
            <a:r>
              <a:rPr lang="ru-RU" sz="2400" dirty="0" err="1"/>
              <a:t>світло</a:t>
            </a:r>
            <a:r>
              <a:rPr lang="ru-RU" sz="2400" dirty="0"/>
              <a:t> </a:t>
            </a:r>
            <a:r>
              <a:rPr lang="ru-RU" sz="2400" dirty="0" err="1"/>
              <a:t>повинне</a:t>
            </a:r>
            <a:r>
              <a:rPr lang="ru-RU" sz="2400" dirty="0"/>
              <a:t> </a:t>
            </a:r>
            <a:r>
              <a:rPr lang="ru-RU" sz="2400" dirty="0" err="1"/>
              <a:t>падати</a:t>
            </a:r>
            <a:r>
              <a:rPr lang="ru-RU" sz="2400" dirty="0"/>
              <a:t> на </a:t>
            </a:r>
            <a:r>
              <a:rPr lang="ru-RU" sz="2400" dirty="0" err="1"/>
              <a:t>робоче</a:t>
            </a:r>
            <a:r>
              <a:rPr lang="ru-RU" sz="2400" dirty="0"/>
              <a:t> </a:t>
            </a:r>
            <a:r>
              <a:rPr lang="ru-RU" sz="2400" dirty="0" err="1"/>
              <a:t>місце</a:t>
            </a:r>
            <a:r>
              <a:rPr lang="ru-RU" sz="2400" dirty="0"/>
              <a:t> з </a:t>
            </a:r>
            <a:r>
              <a:rPr lang="ru-RU" sz="2400" dirty="0" err="1"/>
              <a:t>лівої</a:t>
            </a:r>
            <a:r>
              <a:rPr lang="ru-RU" sz="2400" dirty="0"/>
              <a:t> </a:t>
            </a:r>
            <a:r>
              <a:rPr lang="ru-RU" sz="2400" dirty="0" err="1"/>
              <a:t>сторони</a:t>
            </a:r>
            <a:r>
              <a:rPr lang="ru-RU" sz="2400" dirty="0"/>
              <a:t>;</a:t>
            </a:r>
          </a:p>
          <a:p>
            <a:pPr algn="just" eaLnBrk="1" hangingPunct="1">
              <a:buFont typeface="Wingdings" panose="05000000000000000000" pitchFamily="2" charset="2"/>
              <a:buChar char="v"/>
              <a:defRPr/>
            </a:pPr>
            <a:r>
              <a:rPr lang="ru-RU" sz="2400" dirty="0" err="1"/>
              <a:t>бажано</a:t>
            </a:r>
            <a:r>
              <a:rPr lang="ru-RU" sz="2400" dirty="0"/>
              <a:t> </a:t>
            </a:r>
            <a:r>
              <a:rPr lang="ru-RU" sz="2400" dirty="0" err="1"/>
              <a:t>використовувати</a:t>
            </a:r>
            <a:r>
              <a:rPr lang="ru-RU" sz="2400" dirty="0"/>
              <a:t> </a:t>
            </a:r>
            <a:r>
              <a:rPr lang="ru-RU" sz="2400" dirty="0" err="1"/>
              <a:t>вікна</a:t>
            </a:r>
            <a:r>
              <a:rPr lang="ru-RU" sz="2400" dirty="0"/>
              <a:t> без </a:t>
            </a:r>
            <a:r>
              <a:rPr lang="ru-RU" sz="2400" dirty="0" err="1"/>
              <a:t>переплетів</a:t>
            </a:r>
            <a:r>
              <a:rPr lang="ru-RU" sz="2400" dirty="0"/>
              <a:t>.</a:t>
            </a:r>
          </a:p>
          <a:p>
            <a:pPr algn="just" eaLnBrk="1" hangingPunct="1">
              <a:defRPr/>
            </a:pPr>
            <a:endParaRPr lang="uk-U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77AF438-5373-4DF0-AEEF-B8A5AE49C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2656" y="404664"/>
            <a:ext cx="6554788" cy="693738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uk-UA" dirty="0"/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4BA4757-2AE3-4159-BD42-E5E1FBD82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1583" y="1268413"/>
            <a:ext cx="8421191" cy="4046537"/>
          </a:xfrm>
        </p:spPr>
        <p:txBody>
          <a:bodyPr>
            <a:no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uk-UA" sz="2400" dirty="0"/>
              <a:t>1. Основні світлотехнічні поняття та величини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uk-UA" sz="10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uk-UA" sz="2400" dirty="0"/>
              <a:t>2. Класифікація систем освітлення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ru-RU" sz="10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ru-RU" sz="2400" dirty="0"/>
              <a:t>3</a:t>
            </a:r>
            <a:r>
              <a:rPr lang="uk-UA" sz="2400" dirty="0"/>
              <a:t>. Нормування і розрахунок природного освітлення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ru-RU" sz="10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uk-UA" sz="2400" dirty="0"/>
              <a:t>4. Нормування і розрахунок штучного освітлення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F617C33-D741-446A-948D-13F2D97C0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2492896"/>
            <a:ext cx="10729912" cy="1616075"/>
          </a:xfrm>
        </p:spPr>
        <p:txBody>
          <a:bodyPr>
            <a:normAutofit/>
          </a:bodyPr>
          <a:lstStyle/>
          <a:p>
            <a:pPr marL="36576" indent="0" algn="ctr" eaLnBrk="1" hangingPunct="1">
              <a:buFont typeface="Arial" panose="020B0604020202020204" pitchFamily="34" charset="0"/>
              <a:buNone/>
              <a:defRPr/>
            </a:pPr>
            <a:r>
              <a:rPr lang="uk-UA" sz="4400" dirty="0"/>
              <a:t>Нормування і розрахунок </a:t>
            </a:r>
          </a:p>
          <a:p>
            <a:pPr marL="36576" indent="0" algn="ctr" eaLnBrk="1" hangingPunct="1">
              <a:buFont typeface="Arial" panose="020B0604020202020204" pitchFamily="34" charset="0"/>
              <a:buNone/>
              <a:defRPr/>
            </a:pPr>
            <a:r>
              <a:rPr lang="uk-UA" sz="4400" dirty="0"/>
              <a:t>штучного освітлення</a:t>
            </a:r>
            <a:endParaRPr lang="uk-U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326CEEC-2F96-474C-80C7-ABCEFC8E6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041400"/>
            <a:ext cx="10082212" cy="4775200"/>
          </a:xfrm>
        </p:spPr>
        <p:txBody>
          <a:bodyPr>
            <a:noAutofit/>
          </a:bodyPr>
          <a:lstStyle/>
          <a:p>
            <a:pPr marL="0" indent="0" algn="just" eaLnBrk="1" hangingPunct="1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uk-UA" sz="2200" b="1" dirty="0"/>
              <a:t>1) Напругою живлення, потужністю споживання; </a:t>
            </a:r>
          </a:p>
          <a:p>
            <a:pPr marL="0" indent="0" algn="just" eaLnBrk="1" hangingPunct="1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ru-RU" sz="2200" b="1" dirty="0"/>
              <a:t>2) </a:t>
            </a:r>
            <a:r>
              <a:rPr lang="ru-RU" sz="2200" b="1" dirty="0" err="1"/>
              <a:t>Економічними</a:t>
            </a:r>
            <a:r>
              <a:rPr lang="ru-RU" sz="2200" b="1" dirty="0"/>
              <a:t> характеристиками:</a:t>
            </a:r>
          </a:p>
          <a:p>
            <a:pPr marL="0" indent="0" algn="just" eaLnBrk="1" hangingPunct="1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ru-RU" sz="2200" dirty="0"/>
              <a:t>	- </a:t>
            </a:r>
            <a:r>
              <a:rPr lang="ru-RU" sz="2200" dirty="0" err="1"/>
              <a:t>термін</a:t>
            </a:r>
            <a:r>
              <a:rPr lang="ru-RU" sz="2200" dirty="0"/>
              <a:t> </a:t>
            </a:r>
            <a:r>
              <a:rPr lang="ru-RU" sz="2200" dirty="0" err="1"/>
              <a:t>служби</a:t>
            </a:r>
            <a:r>
              <a:rPr lang="ru-RU" sz="2200" dirty="0"/>
              <a:t> в годинах;</a:t>
            </a:r>
          </a:p>
          <a:p>
            <a:pPr marL="0" indent="0" algn="just" eaLnBrk="1" hangingPunct="1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ru-RU" sz="2200" dirty="0"/>
              <a:t>	- </a:t>
            </a:r>
            <a:r>
              <a:rPr lang="ru-RU" sz="2200" dirty="0" err="1"/>
              <a:t>світловіддача</a:t>
            </a:r>
            <a:r>
              <a:rPr lang="ru-RU" sz="2200" dirty="0"/>
              <a:t>); </a:t>
            </a:r>
          </a:p>
          <a:p>
            <a:pPr marL="0" indent="0" algn="just" eaLnBrk="1" hangingPunct="1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ru-RU" sz="2200" b="1" dirty="0"/>
              <a:t>3) </a:t>
            </a:r>
            <a:r>
              <a:rPr lang="ru-RU" sz="2200" b="1" dirty="0" err="1"/>
              <a:t>Світлотехнічною</a:t>
            </a:r>
            <a:r>
              <a:rPr lang="ru-RU" sz="2200" b="1" dirty="0"/>
              <a:t> характеристикою:</a:t>
            </a:r>
          </a:p>
          <a:p>
            <a:pPr marL="0" indent="0" algn="just" eaLnBrk="1" hangingPunct="1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ru-RU" sz="2200" dirty="0"/>
              <a:t>	- </a:t>
            </a:r>
            <a:r>
              <a:rPr lang="ru-RU" sz="2200" dirty="0" err="1"/>
              <a:t>загальний</a:t>
            </a:r>
            <a:r>
              <a:rPr lang="ru-RU" sz="2200" dirty="0"/>
              <a:t> </a:t>
            </a:r>
            <a:r>
              <a:rPr lang="ru-RU" sz="2200" dirty="0" err="1"/>
              <a:t>світловий</a:t>
            </a:r>
            <a:r>
              <a:rPr lang="ru-RU" sz="2200" dirty="0"/>
              <a:t> </a:t>
            </a:r>
            <a:r>
              <a:rPr lang="ru-RU" sz="2200" dirty="0" err="1"/>
              <a:t>потік</a:t>
            </a:r>
            <a:r>
              <a:rPr lang="ru-RU" sz="2200" dirty="0"/>
              <a:t>; </a:t>
            </a:r>
          </a:p>
          <a:p>
            <a:pPr marL="0" indent="0" algn="just" eaLnBrk="1" hangingPunct="1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ru-RU" sz="2200" b="1" dirty="0"/>
              <a:t>4) </a:t>
            </a:r>
            <a:r>
              <a:rPr lang="ru-RU" sz="2200" b="1" dirty="0" err="1"/>
              <a:t>Конструкційною</a:t>
            </a:r>
            <a:r>
              <a:rPr lang="ru-RU" sz="2200" b="1" dirty="0"/>
              <a:t> характеристикою:</a:t>
            </a:r>
          </a:p>
          <a:p>
            <a:pPr marL="0" indent="0" algn="just" eaLnBrk="1" hangingPunct="1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ru-RU" sz="2200" dirty="0"/>
              <a:t>	- </a:t>
            </a:r>
            <a:r>
              <a:rPr lang="ru-RU" sz="2200" dirty="0" err="1"/>
              <a:t>розміри</a:t>
            </a:r>
            <a:r>
              <a:rPr lang="ru-RU" sz="2200" dirty="0"/>
              <a:t> ламп;</a:t>
            </a:r>
          </a:p>
          <a:p>
            <a:pPr marL="0" indent="0" algn="just" eaLnBrk="1" hangingPunct="1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ru-RU" sz="2200" dirty="0"/>
              <a:t>	- форма і </a:t>
            </a:r>
            <a:r>
              <a:rPr lang="ru-RU" sz="2200" dirty="0" err="1"/>
              <a:t>розміри</a:t>
            </a:r>
            <a:r>
              <a:rPr lang="ru-RU" sz="2200" dirty="0"/>
              <a:t> цоколя.</a:t>
            </a:r>
          </a:p>
        </p:txBody>
      </p:sp>
      <p:sp>
        <p:nvSpPr>
          <p:cNvPr id="32771" name="Прямоугольник 1"/>
          <p:cNvSpPr>
            <a:spLocks noChangeArrowheads="1"/>
          </p:cNvSpPr>
          <p:nvPr/>
        </p:nvSpPr>
        <p:spPr bwMode="auto">
          <a:xfrm>
            <a:off x="192088" y="0"/>
            <a:ext cx="11017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uk-UA" altLang="uk-UA" sz="4000" b="1">
                <a:latin typeface="Calibri" panose="020F0502020204030204" pitchFamily="34" charset="0"/>
              </a:rPr>
              <a:t>Джерела штучного освітлення характеризуються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55FBFDA-5CB9-4ED5-9134-A8C1E9CE5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280988"/>
            <a:ext cx="9137650" cy="4778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uk-UA" b="1" dirty="0"/>
              <a:t>Газорозрядні лампи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C5303B6-B988-484A-9F9F-9C4C83666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238" y="801688"/>
            <a:ext cx="5719762" cy="2519362"/>
          </a:xfrm>
        </p:spPr>
        <p:txBody>
          <a:bodyPr>
            <a:noAutofit/>
          </a:bodyPr>
          <a:lstStyle/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r>
              <a:rPr lang="uk-UA" sz="2000" b="1" i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Переваги: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uk-UA" sz="2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1) більший термін експлуатації (5000 тисяч годин горіння);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uk-UA" sz="2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більше світловіддача (50- 130 </a:t>
            </a:r>
            <a:r>
              <a:rPr lang="uk-UA" sz="2000" dirty="0" err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Лм</a:t>
            </a:r>
            <a:r>
              <a:rPr lang="uk-UA" sz="2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/Вт, лампи розжарювання 10-60 </a:t>
            </a:r>
            <a:r>
              <a:rPr lang="uk-UA" sz="2000" dirty="0" err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Лм</a:t>
            </a:r>
            <a:r>
              <a:rPr lang="uk-UA" sz="2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/Вт );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uk-UA" sz="2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3) задовільний спектральний склад світла. </a:t>
            </a:r>
          </a:p>
        </p:txBody>
      </p:sp>
      <p:pic>
        <p:nvPicPr>
          <p:cNvPr id="3074" name="Picture 2" descr="http://volt.zt.ua/uploads/posts/perevagy_lum_lamp_ge/3.png">
            <a:extLst>
              <a:ext uri="{FF2B5EF4-FFF2-40B4-BE49-F238E27FC236}">
                <a16:creationId xmlns:a16="http://schemas.microsoft.com/office/drawing/2014/main" xmlns="" id="{799448AA-DEFE-49B7-A20D-A0459BA30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3203575"/>
            <a:ext cx="5761038" cy="3535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</p:pic>
      <p:sp>
        <p:nvSpPr>
          <p:cNvPr id="33797" name="Прямоугольник 3"/>
          <p:cNvSpPr>
            <a:spLocks noChangeArrowheads="1"/>
          </p:cNvSpPr>
          <p:nvPr/>
        </p:nvSpPr>
        <p:spPr bwMode="auto">
          <a:xfrm>
            <a:off x="6096000" y="758825"/>
            <a:ext cx="5191125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>
              <a:spcBef>
                <a:spcPts val="25"/>
              </a:spcBef>
              <a:spcAft>
                <a:spcPts val="600"/>
              </a:spcAft>
            </a:pPr>
            <a:r>
              <a:rPr lang="uk-UA" altLang="uk-UA" sz="2000" b="1" i="1">
                <a:solidFill>
                  <a:srgbClr val="FF0000"/>
                </a:solidFill>
                <a:latin typeface="Calibri" panose="020F0502020204030204" pitchFamily="34" charset="0"/>
              </a:rPr>
              <a:t>Недоліки: </a:t>
            </a:r>
          </a:p>
          <a:p>
            <a:pPr>
              <a:spcBef>
                <a:spcPts val="25"/>
              </a:spcBef>
              <a:spcAft>
                <a:spcPts val="600"/>
              </a:spcAft>
            </a:pPr>
            <a:r>
              <a:rPr lang="uk-UA" altLang="uk-UA" sz="2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1) складніше в експлуатації; </a:t>
            </a:r>
          </a:p>
          <a:p>
            <a:pPr>
              <a:spcBef>
                <a:spcPts val="25"/>
              </a:spcBef>
              <a:spcAft>
                <a:spcPts val="600"/>
              </a:spcAft>
            </a:pPr>
            <a:r>
              <a:rPr lang="uk-UA" altLang="uk-UA" sz="2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дорожче; </a:t>
            </a:r>
          </a:p>
          <a:p>
            <a:pPr>
              <a:spcBef>
                <a:spcPts val="25"/>
              </a:spcBef>
              <a:spcAft>
                <a:spcPts val="600"/>
              </a:spcAft>
            </a:pPr>
            <a:r>
              <a:rPr lang="uk-UA" altLang="uk-UA" sz="2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3) наявність стробоскопічного ефекту </a:t>
            </a:r>
          </a:p>
          <a:p>
            <a:pPr>
              <a:spcBef>
                <a:spcPts val="25"/>
              </a:spcBef>
              <a:spcAft>
                <a:spcPts val="600"/>
              </a:spcAft>
            </a:pPr>
            <a:r>
              <a:rPr lang="uk-UA" altLang="uk-UA" sz="2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4) великий час загоряння; </a:t>
            </a:r>
          </a:p>
          <a:p>
            <a:pPr>
              <a:spcBef>
                <a:spcPts val="25"/>
              </a:spcBef>
              <a:spcAft>
                <a:spcPts val="600"/>
              </a:spcAft>
            </a:pPr>
            <a:r>
              <a:rPr lang="uk-UA" altLang="uk-UA" sz="2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5) ефект старіння; </a:t>
            </a:r>
          </a:p>
        </p:txBody>
      </p:sp>
      <p:sp>
        <p:nvSpPr>
          <p:cNvPr id="33798" name="Объект 2"/>
          <p:cNvSpPr txBox="1">
            <a:spLocks/>
          </p:cNvSpPr>
          <p:nvPr/>
        </p:nvSpPr>
        <p:spPr bwMode="auto">
          <a:xfrm>
            <a:off x="152400" y="3933825"/>
            <a:ext cx="467995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600">
                <a:solidFill>
                  <a:srgbClr val="262626"/>
                </a:solidFill>
                <a:latin typeface="Century Schoolbook" pitchFamily="18" charset="0"/>
              </a:defRPr>
            </a:lvl2pPr>
            <a:lvl3pPr marL="1200150" indent="-28575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>
                <a:solidFill>
                  <a:srgbClr val="262626"/>
                </a:solidFill>
                <a:latin typeface="Century Schoolbook" pitchFamily="18" charset="0"/>
              </a:defRPr>
            </a:lvl3pPr>
            <a:lvl4pPr marL="1543050" indent="-17145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>
                <a:solidFill>
                  <a:srgbClr val="262626"/>
                </a:solidFill>
                <a:latin typeface="Century Schoolbook" pitchFamily="18" charset="0"/>
              </a:defRPr>
            </a:lvl4pPr>
            <a:lvl5pPr marL="2000250" indent="-17145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>
                <a:solidFill>
                  <a:srgbClr val="262626"/>
                </a:solidFill>
                <a:latin typeface="Century Schoolbook" pitchFamily="18" charset="0"/>
              </a:defRPr>
            </a:lvl5pPr>
            <a:lvl6pPr marL="2457450" indent="-171450" defTabSz="457200" eaLnBrk="0" fontAlgn="base" hangingPunct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>
                <a:solidFill>
                  <a:srgbClr val="262626"/>
                </a:solidFill>
                <a:latin typeface="Century Schoolbook" pitchFamily="18" charset="0"/>
              </a:defRPr>
            </a:lvl6pPr>
            <a:lvl7pPr marL="2914650" indent="-171450" defTabSz="457200" eaLnBrk="0" fontAlgn="base" hangingPunct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>
                <a:solidFill>
                  <a:srgbClr val="262626"/>
                </a:solidFill>
                <a:latin typeface="Century Schoolbook" pitchFamily="18" charset="0"/>
              </a:defRPr>
            </a:lvl7pPr>
            <a:lvl8pPr marL="3371850" indent="-171450" defTabSz="457200" eaLnBrk="0" fontAlgn="base" hangingPunct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>
                <a:solidFill>
                  <a:srgbClr val="262626"/>
                </a:solidFill>
                <a:latin typeface="Century Schoolbook" pitchFamily="18" charset="0"/>
              </a:defRPr>
            </a:lvl8pPr>
            <a:lvl9pPr marL="3829050" indent="-171450" defTabSz="457200" eaLnBrk="0" fontAlgn="base" hangingPunct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>
                <a:solidFill>
                  <a:srgbClr val="262626"/>
                </a:solidFill>
                <a:latin typeface="Century Schoolbook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Wingdings 3" panose="05040102010807070707" pitchFamily="18" charset="2"/>
              <a:buNone/>
            </a:pPr>
            <a:r>
              <a:rPr lang="uk-UA" altLang="uk-UA" sz="2000" b="1" dirty="0">
                <a:latin typeface="Calibri" panose="020F0502020204030204" pitchFamily="34" charset="0"/>
                <a:cs typeface="Calibri" panose="020F0502020204030204" pitchFamily="34" charset="0"/>
              </a:rPr>
              <a:t>Типи газорозрядних ламп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Wingdings 3" panose="05040102010807070707" pitchFamily="18" charset="2"/>
              <a:buNone/>
            </a:pPr>
            <a:r>
              <a:rPr lang="uk-UA" altLang="uk-UA" sz="2000" dirty="0">
                <a:latin typeface="Calibri" panose="020F0502020204030204" pitchFamily="34" charset="0"/>
                <a:cs typeface="Calibri" panose="020F0502020204030204" pitchFamily="34" charset="0"/>
              </a:rPr>
              <a:t>ЛД - лампи денного світла;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Wingdings 3" panose="05040102010807070707" pitchFamily="18" charset="2"/>
              <a:buNone/>
            </a:pPr>
            <a:r>
              <a:rPr lang="uk-UA" altLang="uk-UA" sz="2000" dirty="0">
                <a:latin typeface="Calibri" panose="020F0502020204030204" pitchFamily="34" charset="0"/>
                <a:cs typeface="Calibri" panose="020F0502020204030204" pitchFamily="34" charset="0"/>
              </a:rPr>
              <a:t>ЛБ - лампи білого світла;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Wingdings 3" panose="05040102010807070707" pitchFamily="18" charset="2"/>
              <a:buNone/>
            </a:pPr>
            <a:r>
              <a:rPr lang="ru-RU" altLang="uk-UA" sz="2000" dirty="0">
                <a:latin typeface="Calibri" panose="020F0502020204030204" pitchFamily="34" charset="0"/>
                <a:cs typeface="Calibri" panose="020F0502020204030204" pitchFamily="34" charset="0"/>
              </a:rPr>
              <a:t>ЛХБ - </a:t>
            </a:r>
            <a:r>
              <a:rPr lang="ru-RU" altLang="uk-UA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лампи</a:t>
            </a:r>
            <a:r>
              <a:rPr lang="ru-RU" altLang="uk-UA" sz="2000" dirty="0">
                <a:latin typeface="Calibri" panose="020F0502020204030204" pitchFamily="34" charset="0"/>
                <a:cs typeface="Calibri" panose="020F0502020204030204" pitchFamily="34" charset="0"/>
              </a:rPr>
              <a:t> холодно </a:t>
            </a:r>
            <a:r>
              <a:rPr lang="ru-RU" altLang="uk-UA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білого</a:t>
            </a:r>
            <a:r>
              <a:rPr lang="ru-RU" altLang="uk-UA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uk-UA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світла</a:t>
            </a:r>
            <a:r>
              <a:rPr lang="ru-RU" altLang="uk-UA" sz="2000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Wingdings 3" panose="05040102010807070707" pitchFamily="18" charset="2"/>
              <a:buNone/>
            </a:pPr>
            <a:r>
              <a:rPr lang="ru-RU" altLang="uk-UA" sz="2000" dirty="0">
                <a:latin typeface="Calibri" panose="020F0502020204030204" pitchFamily="34" charset="0"/>
                <a:cs typeface="Calibri" panose="020F0502020204030204" pitchFamily="34" charset="0"/>
              </a:rPr>
              <a:t>ЛТБ - </a:t>
            </a:r>
            <a:r>
              <a:rPr lang="ru-RU" altLang="uk-UA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лампи</a:t>
            </a:r>
            <a:r>
              <a:rPr lang="ru-RU" altLang="uk-UA" sz="2000" dirty="0">
                <a:latin typeface="Calibri" panose="020F0502020204030204" pitchFamily="34" charset="0"/>
                <a:cs typeface="Calibri" panose="020F0502020204030204" pitchFamily="34" charset="0"/>
              </a:rPr>
              <a:t> тепло </a:t>
            </a:r>
            <a:r>
              <a:rPr lang="ru-RU" altLang="uk-UA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білого</a:t>
            </a:r>
            <a:r>
              <a:rPr lang="ru-RU" altLang="uk-UA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uk-UA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світла</a:t>
            </a:r>
            <a:r>
              <a:rPr lang="ru-RU" altLang="uk-UA" sz="2000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Wingdings 3" panose="05040102010807070707" pitchFamily="18" charset="2"/>
              <a:buNone/>
            </a:pPr>
            <a:r>
              <a:rPr lang="ru-RU" altLang="uk-UA" sz="2000" dirty="0">
                <a:latin typeface="Calibri" panose="020F0502020204030204" pitchFamily="34" charset="0"/>
                <a:cs typeface="Calibri" panose="020F0502020204030204" pitchFamily="34" charset="0"/>
              </a:rPr>
              <a:t>ЛДЦ - з </a:t>
            </a:r>
            <a:r>
              <a:rPr lang="ru-RU" altLang="uk-UA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поліпшеною</a:t>
            </a:r>
            <a:r>
              <a:rPr lang="ru-RU" altLang="uk-UA" sz="2000" dirty="0">
                <a:latin typeface="Calibri" panose="020F0502020204030204" pitchFamily="34" charset="0"/>
                <a:cs typeface="Calibri" panose="020F0502020204030204" pitchFamily="34" charset="0"/>
              </a:rPr>
              <a:t> передачею </a:t>
            </a:r>
            <a:r>
              <a:rPr lang="ru-RU" altLang="uk-UA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кольору</a:t>
            </a:r>
            <a:endParaRPr lang="uk-UA" altLang="uk-U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D55DA96-6EE0-40A7-B0A8-20236C510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212725"/>
            <a:ext cx="9234488" cy="5492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uk-UA" b="1" dirty="0"/>
              <a:t>Лампи розжарювання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8D0DA7E-D86A-4ADE-9795-5A7D40770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75" y="1744663"/>
            <a:ext cx="10799763" cy="5113337"/>
          </a:xfrm>
        </p:spPr>
        <p:txBody>
          <a:bodyPr>
            <a:noAutofit/>
          </a:bodyPr>
          <a:lstStyle/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r>
              <a:rPr lang="uk-UA" sz="2400" b="1" i="1" dirty="0">
                <a:solidFill>
                  <a:srgbClr val="92D050"/>
                </a:solidFill>
              </a:rPr>
              <a:t>Переваги:</a:t>
            </a:r>
          </a:p>
          <a:p>
            <a:pPr algn="just" eaLnBrk="1" hangingPunct="1">
              <a:buFontTx/>
              <a:buChar char="-"/>
              <a:defRPr/>
            </a:pPr>
            <a:r>
              <a:rPr lang="uk-UA" sz="2400" dirty="0">
                <a:solidFill>
                  <a:srgbClr val="92D050"/>
                </a:solidFill>
              </a:rPr>
              <a:t>прості і надійні в експлуатації</a:t>
            </a:r>
            <a:r>
              <a:rPr lang="uk-UA" sz="2400" dirty="0">
                <a:solidFill>
                  <a:srgbClr val="002060"/>
                </a:solidFill>
              </a:rPr>
              <a:t>.</a:t>
            </a:r>
          </a:p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endParaRPr lang="uk-UA" sz="2400" dirty="0"/>
          </a:p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r>
              <a:rPr lang="uk-UA" sz="2400" b="1" i="1" dirty="0">
                <a:solidFill>
                  <a:srgbClr val="FF0000"/>
                </a:solidFill>
              </a:rPr>
              <a:t>Недоліки:</a:t>
            </a:r>
          </a:p>
          <a:p>
            <a:pPr algn="just" eaLnBrk="1" hangingPunct="1">
              <a:buFontTx/>
              <a:buChar char="-"/>
              <a:defRPr/>
            </a:pPr>
            <a:r>
              <a:rPr lang="uk-UA" sz="2400" dirty="0">
                <a:solidFill>
                  <a:srgbClr val="FF0000"/>
                </a:solidFill>
              </a:rPr>
              <a:t>низька світлова віддача;</a:t>
            </a:r>
          </a:p>
          <a:p>
            <a:pPr algn="just" eaLnBrk="1" hangingPunct="1">
              <a:buFontTx/>
              <a:buChar char="-"/>
              <a:defRPr/>
            </a:pPr>
            <a:r>
              <a:rPr lang="uk-UA" sz="2400" dirty="0">
                <a:solidFill>
                  <a:srgbClr val="FF0000"/>
                </a:solidFill>
              </a:rPr>
              <a:t>обмежений термін служби;</a:t>
            </a:r>
          </a:p>
          <a:p>
            <a:pPr algn="just" eaLnBrk="1" hangingPunct="1">
              <a:buFontTx/>
              <a:buChar char="-"/>
              <a:defRPr/>
            </a:pPr>
            <a:r>
              <a:rPr lang="uk-UA" sz="2400" dirty="0">
                <a:solidFill>
                  <a:srgbClr val="FF0000"/>
                </a:solidFill>
              </a:rPr>
              <a:t>переважання випромінювання в жовто-червоній частині спектра, що спотворює колірне сприйняття.</a:t>
            </a:r>
          </a:p>
        </p:txBody>
      </p:sp>
      <p:pic>
        <p:nvPicPr>
          <p:cNvPr id="34820" name="Picture 2" descr="http://619.com.ua/sites/default/files/newspic/pic_13589150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728663"/>
            <a:ext cx="4752975" cy="356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xmlns="" id="{8677054E-C24A-4253-AE1B-BAD6CBDC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6554788" cy="69215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uk-UA" b="1" dirty="0"/>
              <a:t>Світлодіодні лампи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F9319111-8F70-44F5-9237-8FCD3873C0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8600" y="1125538"/>
            <a:ext cx="7089775" cy="526256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ctr" anchorCtr="0" compatLnSpc="1">
            <a:prstTxWarp prst="textNoShape">
              <a:avLst/>
            </a:prstTxWarp>
            <a:spAutoFit/>
          </a:bodyPr>
          <a:lstStyle>
            <a:lvl1pPr indent="66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algn="just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uk-UA" altLang="uk-UA" sz="2400" b="1" i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Переваги:</a:t>
            </a:r>
          </a:p>
          <a:p>
            <a:pPr marL="171450" indent="-171450" algn="just">
              <a:lnSpc>
                <a:spcPct val="100000"/>
              </a:lnSpc>
              <a:buClrTx/>
              <a:buSzTx/>
              <a:buFontTx/>
              <a:buChar char="-"/>
              <a:defRPr/>
            </a:pPr>
            <a:r>
              <a:rPr lang="uk-UA" altLang="uk-UA" sz="24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Тривалий термін служби (в 30 разів більше, ніж у ламп розжарювання),</a:t>
            </a:r>
          </a:p>
          <a:p>
            <a:pPr marL="171450" indent="-171450" algn="just">
              <a:lnSpc>
                <a:spcPct val="100000"/>
              </a:lnSpc>
              <a:buClrTx/>
              <a:buSzTx/>
              <a:buFontTx/>
              <a:buChar char="-"/>
              <a:defRPr/>
            </a:pPr>
            <a:r>
              <a:rPr lang="uk-UA" altLang="uk-UA" sz="24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Безпека використання,</a:t>
            </a:r>
          </a:p>
          <a:p>
            <a:pPr marL="171450" indent="-171450" algn="just">
              <a:lnSpc>
                <a:spcPct val="100000"/>
              </a:lnSpc>
              <a:buClrTx/>
              <a:buSzTx/>
              <a:buFontTx/>
              <a:buChar char="-"/>
              <a:defRPr/>
            </a:pPr>
            <a:r>
              <a:rPr lang="uk-UA" altLang="uk-UA" sz="24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Малі розміри,</a:t>
            </a:r>
          </a:p>
          <a:p>
            <a:pPr marL="171450" indent="-171450" algn="just">
              <a:lnSpc>
                <a:spcPct val="100000"/>
              </a:lnSpc>
              <a:buClrTx/>
              <a:buSzTx/>
              <a:buFontTx/>
              <a:buChar char="-"/>
              <a:defRPr/>
            </a:pPr>
            <a:r>
              <a:rPr lang="uk-UA" altLang="uk-UA" sz="24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Відсутність ультрафіолетового випромінювання</a:t>
            </a:r>
          </a:p>
          <a:p>
            <a:pPr marL="171450" indent="-171450" algn="just">
              <a:lnSpc>
                <a:spcPct val="100000"/>
              </a:lnSpc>
              <a:buClrTx/>
              <a:buSzTx/>
              <a:buFontTx/>
              <a:buChar char="-"/>
              <a:defRPr/>
            </a:pPr>
            <a:r>
              <a:rPr lang="uk-UA" altLang="uk-UA" sz="24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Малі інфрачервоні випромінювання</a:t>
            </a:r>
          </a:p>
          <a:p>
            <a:pPr marL="171450" indent="-171450" algn="just">
              <a:lnSpc>
                <a:spcPct val="100000"/>
              </a:lnSpc>
              <a:buClrTx/>
              <a:buSzTx/>
              <a:buFontTx/>
              <a:buChar char="-"/>
              <a:defRPr/>
            </a:pPr>
            <a:r>
              <a:rPr lang="uk-UA" altLang="uk-UA" sz="24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Незначне тепловиділення.</a:t>
            </a:r>
          </a:p>
          <a:p>
            <a:pPr marL="171450" indent="-171450" algn="just">
              <a:lnSpc>
                <a:spcPct val="100000"/>
              </a:lnSpc>
              <a:buClrTx/>
              <a:buSzTx/>
              <a:buFontTx/>
              <a:buChar char="-"/>
              <a:defRPr/>
            </a:pPr>
            <a:endParaRPr lang="uk-UA" altLang="uk-UA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00000"/>
              </a:lnSpc>
              <a:buClrTx/>
              <a:buSzTx/>
              <a:buFontTx/>
              <a:buChar char="-"/>
              <a:defRPr/>
            </a:pPr>
            <a:endParaRPr lang="uk-UA" altLang="uk-UA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uk-UA" altLang="uk-UA" sz="24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Недоліки:</a:t>
            </a:r>
          </a:p>
          <a:p>
            <a:pPr marL="171450" indent="-171450" algn="just">
              <a:lnSpc>
                <a:spcPct val="100000"/>
              </a:lnSpc>
              <a:buClrTx/>
              <a:buSzTx/>
              <a:buFontTx/>
              <a:buChar char="-"/>
              <a:defRPr/>
            </a:pPr>
            <a:r>
              <a:rPr lang="uk-UA" altLang="uk-UA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Висока вартість</a:t>
            </a:r>
          </a:p>
          <a:p>
            <a:pPr marL="171450" indent="-171450" algn="just">
              <a:lnSpc>
                <a:spcPct val="100000"/>
              </a:lnSpc>
              <a:buClrTx/>
              <a:buSzTx/>
              <a:buFontTx/>
              <a:buChar char="-"/>
              <a:defRPr/>
            </a:pPr>
            <a:r>
              <a:rPr lang="uk-UA" altLang="uk-UA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 живленні пульсуючим струмом промислової частоти вони мерехтять сильніше.</a:t>
            </a:r>
          </a:p>
        </p:txBody>
      </p:sp>
      <p:pic>
        <p:nvPicPr>
          <p:cNvPr id="35843" name="Picture 3" descr="http://svit24.net/images/stories/articles/2012/Avto/11-2012/07/ap_2011121712073847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0"/>
            <a:ext cx="368300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7" descr="http://www.promobud.ua/uimages/svetodiodnie-lampi-494875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2844800"/>
            <a:ext cx="3814763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AC06BFD-3FF0-4284-9CF9-DCC864F4B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22225"/>
            <a:ext cx="10026650" cy="69215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uk-UA" b="1" dirty="0"/>
              <a:t>Розрахунок штучного освітлення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xmlns="" id="{1AE10853-5517-464A-9AE3-E8B3852D5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525" y="1962150"/>
            <a:ext cx="10864850" cy="4751388"/>
          </a:xfrm>
        </p:spPr>
        <p:txBody>
          <a:bodyPr>
            <a:noAutofit/>
          </a:bodyPr>
          <a:lstStyle/>
          <a:p>
            <a:pPr marL="0" indent="0" algn="just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sz="2400" dirty="0" err="1"/>
              <a:t>Співвідношення</a:t>
            </a:r>
            <a:r>
              <a:rPr lang="ru-RU" sz="2400" dirty="0"/>
              <a:t> </a:t>
            </a:r>
            <a:r>
              <a:rPr lang="ru-RU" sz="2400" dirty="0" err="1"/>
              <a:t>світлового</a:t>
            </a:r>
            <a:r>
              <a:rPr lang="ru-RU" sz="2400" dirty="0"/>
              <a:t> потоку,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падає</a:t>
            </a:r>
            <a:r>
              <a:rPr lang="ru-RU" sz="2400" dirty="0"/>
              <a:t> на </a:t>
            </a:r>
            <a:r>
              <a:rPr lang="ru-RU" sz="2400" dirty="0" err="1"/>
              <a:t>площину</a:t>
            </a:r>
            <a:r>
              <a:rPr lang="ru-RU" sz="2400" dirty="0"/>
              <a:t> до </a:t>
            </a:r>
            <a:r>
              <a:rPr lang="ru-RU" sz="2400" dirty="0" err="1"/>
              <a:t>світлового</a:t>
            </a:r>
            <a:r>
              <a:rPr lang="ru-RU" sz="2400" dirty="0"/>
              <a:t> потоку </a:t>
            </a:r>
            <a:r>
              <a:rPr lang="ru-RU" sz="2400" dirty="0" err="1"/>
              <a:t>джерела</a:t>
            </a:r>
            <a:r>
              <a:rPr lang="ru-RU" sz="2400" dirty="0"/>
              <a:t> </a:t>
            </a:r>
            <a:r>
              <a:rPr lang="ru-RU" sz="2400" dirty="0" err="1"/>
              <a:t>світла</a:t>
            </a:r>
            <a:r>
              <a:rPr lang="ru-RU" sz="2400" dirty="0"/>
              <a:t>. </a:t>
            </a:r>
          </a:p>
          <a:p>
            <a:pPr marL="0" indent="0" algn="just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u-RU" sz="2400" dirty="0"/>
          </a:p>
          <a:p>
            <a:pPr marL="0" indent="0" algn="just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u-RU" sz="2400" dirty="0"/>
          </a:p>
          <a:p>
            <a:pPr marL="0" indent="0" algn="just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u-RU" sz="2400" dirty="0"/>
          </a:p>
          <a:p>
            <a:pPr marL="0" indent="0" algn="just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u-RU" sz="2400" dirty="0"/>
          </a:p>
          <a:p>
            <a:pPr marL="0" indent="0" algn="just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u-RU" sz="2400" dirty="0"/>
          </a:p>
          <a:p>
            <a:pPr marL="0" indent="0" algn="just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u-RU" sz="2400" dirty="0"/>
          </a:p>
          <a:p>
            <a:pPr marL="0" indent="0" algn="just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sz="2400" dirty="0" err="1"/>
              <a:t>Fp</a:t>
            </a:r>
            <a:r>
              <a:rPr lang="ru-RU" sz="2400" dirty="0"/>
              <a:t> - </a:t>
            </a:r>
            <a:r>
              <a:rPr lang="ru-RU" sz="2400" dirty="0" err="1"/>
              <a:t>світловий</a:t>
            </a:r>
            <a:r>
              <a:rPr lang="ru-RU" sz="2400" dirty="0"/>
              <a:t> </a:t>
            </a:r>
            <a:r>
              <a:rPr lang="ru-RU" sz="2400" dirty="0" err="1"/>
              <a:t>потік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падає</a:t>
            </a:r>
            <a:r>
              <a:rPr lang="ru-RU" sz="2400" dirty="0"/>
              <a:t> на </a:t>
            </a:r>
            <a:r>
              <a:rPr lang="ru-RU" sz="2400" dirty="0" err="1"/>
              <a:t>розрахункову</a:t>
            </a:r>
            <a:r>
              <a:rPr lang="ru-RU" sz="2400" dirty="0"/>
              <a:t> </a:t>
            </a:r>
            <a:r>
              <a:rPr lang="ru-RU" sz="2400" dirty="0" err="1"/>
              <a:t>площину</a:t>
            </a:r>
            <a:r>
              <a:rPr lang="ru-RU" sz="2400" dirty="0"/>
              <a:t> </a:t>
            </a:r>
          </a:p>
          <a:p>
            <a:pPr marL="0" indent="0" algn="just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sz="2400" dirty="0" err="1"/>
              <a:t>Fл</a:t>
            </a:r>
            <a:r>
              <a:rPr lang="ru-RU" sz="2400" dirty="0"/>
              <a:t> - </a:t>
            </a:r>
            <a:r>
              <a:rPr lang="ru-RU" sz="2400" dirty="0" err="1"/>
              <a:t>світловий</a:t>
            </a:r>
            <a:r>
              <a:rPr lang="ru-RU" sz="2400" dirty="0"/>
              <a:t> </a:t>
            </a:r>
            <a:r>
              <a:rPr lang="ru-RU" sz="2400" dirty="0" err="1"/>
              <a:t>потік</a:t>
            </a:r>
            <a:r>
              <a:rPr lang="ru-RU" sz="2400" dirty="0"/>
              <a:t> </a:t>
            </a:r>
            <a:r>
              <a:rPr lang="ru-RU" sz="2400" dirty="0" err="1"/>
              <a:t>джерела</a:t>
            </a:r>
            <a:r>
              <a:rPr lang="ru-RU" sz="2400" dirty="0"/>
              <a:t> </a:t>
            </a:r>
            <a:r>
              <a:rPr lang="ru-RU" sz="2400" dirty="0" err="1"/>
              <a:t>світла</a:t>
            </a:r>
            <a:r>
              <a:rPr lang="ru-RU" sz="2400" dirty="0"/>
              <a:t> </a:t>
            </a:r>
          </a:p>
          <a:p>
            <a:pPr marL="0" indent="0" algn="just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/>
              <a:t>n - </a:t>
            </a:r>
            <a:r>
              <a:rPr lang="uk-UA" sz="2400" dirty="0"/>
              <a:t>кількість джерел світла </a:t>
            </a:r>
          </a:p>
          <a:p>
            <a:pPr marL="0" indent="0" algn="just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uk-UA" sz="240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xmlns="" id="{27B06579-285C-463D-94A7-FACC9E9E262F}"/>
              </a:ext>
            </a:extLst>
          </p:cNvPr>
          <p:cNvSpPr txBox="1">
            <a:spLocks/>
          </p:cNvSpPr>
          <p:nvPr/>
        </p:nvSpPr>
        <p:spPr>
          <a:xfrm>
            <a:off x="263525" y="1082675"/>
            <a:ext cx="10582275" cy="693738"/>
          </a:xfrm>
          <a:prstGeom prst="rect">
            <a:avLst/>
          </a:prstGeom>
        </p:spPr>
        <p:txBody>
          <a:bodyPr anchor="b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 spc="-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defTabSz="914400" eaLnBrk="1" hangingPunct="1">
              <a:defRPr/>
            </a:pPr>
            <a:r>
              <a:rPr lang="uk-UA" sz="3200" b="1" dirty="0"/>
              <a:t>Коефіцієнт використання світлового потоку</a:t>
            </a:r>
          </a:p>
        </p:txBody>
      </p:sp>
      <p:pic>
        <p:nvPicPr>
          <p:cNvPr id="36869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116263"/>
            <a:ext cx="1674812" cy="123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9DB2FDC-887E-4858-9FC1-9A555E89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8" y="2708275"/>
            <a:ext cx="10728325" cy="3992563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ru-RU" sz="2400" dirty="0" err="1"/>
              <a:t>Emin</a:t>
            </a:r>
            <a:r>
              <a:rPr lang="ru-RU" sz="2400" dirty="0"/>
              <a:t> – </a:t>
            </a:r>
            <a:r>
              <a:rPr lang="ru-RU" sz="2400" dirty="0" err="1"/>
              <a:t>мінімальна</a:t>
            </a:r>
            <a:r>
              <a:rPr lang="ru-RU" sz="2400" dirty="0"/>
              <a:t> </a:t>
            </a:r>
            <a:r>
              <a:rPr lang="ru-RU" sz="2400" dirty="0" err="1"/>
              <a:t>необхідна</a:t>
            </a:r>
            <a:r>
              <a:rPr lang="ru-RU" sz="2400" dirty="0"/>
              <a:t> </a:t>
            </a:r>
            <a:r>
              <a:rPr lang="ru-RU" sz="2400" dirty="0" err="1"/>
              <a:t>освітленість</a:t>
            </a:r>
            <a:r>
              <a:rPr lang="ru-RU" sz="2400" dirty="0"/>
              <a:t>, </a:t>
            </a:r>
            <a:r>
              <a:rPr lang="ru-RU" sz="2400" dirty="0" err="1"/>
              <a:t>лк</a:t>
            </a:r>
            <a:r>
              <a:rPr lang="ru-RU" sz="2400" dirty="0"/>
              <a:t> </a:t>
            </a:r>
          </a:p>
          <a:p>
            <a:pPr algn="just" eaLnBrk="1" hangingPunct="1">
              <a:defRPr/>
            </a:pPr>
            <a:r>
              <a:rPr lang="ru-RU" sz="2400" dirty="0"/>
              <a:t>S - </a:t>
            </a:r>
            <a:r>
              <a:rPr lang="ru-RU" sz="2400" dirty="0" err="1"/>
              <a:t>площа</a:t>
            </a:r>
            <a:r>
              <a:rPr lang="ru-RU" sz="2400" dirty="0"/>
              <a:t> </a:t>
            </a:r>
            <a:r>
              <a:rPr lang="ru-RU" sz="2400" dirty="0" err="1"/>
              <a:t>розрахункової</a:t>
            </a:r>
            <a:r>
              <a:rPr lang="ru-RU" sz="2400" dirty="0"/>
              <a:t> </a:t>
            </a:r>
            <a:r>
              <a:rPr lang="ru-RU" sz="2400" dirty="0" err="1"/>
              <a:t>поверхні</a:t>
            </a:r>
            <a:r>
              <a:rPr lang="ru-RU" sz="2400" dirty="0"/>
              <a:t>, м</a:t>
            </a:r>
            <a:r>
              <a:rPr lang="ru-RU" sz="2400" baseline="30000" dirty="0"/>
              <a:t>2</a:t>
            </a:r>
            <a:r>
              <a:rPr lang="ru-RU" sz="2400" dirty="0"/>
              <a:t>; </a:t>
            </a:r>
          </a:p>
          <a:p>
            <a:pPr algn="just" eaLnBrk="1" hangingPunct="1">
              <a:defRPr/>
            </a:pPr>
            <a:r>
              <a:rPr lang="uk-UA" sz="2400" dirty="0" err="1"/>
              <a:t>Кз</a:t>
            </a:r>
            <a:r>
              <a:rPr lang="uk-UA" sz="2400" dirty="0"/>
              <a:t>- коефіцієнт запасу, </a:t>
            </a:r>
          </a:p>
          <a:p>
            <a:pPr algn="just" eaLnBrk="1" hangingPunct="1">
              <a:defRPr/>
            </a:pPr>
            <a:r>
              <a:rPr lang="en-US" sz="2400" dirty="0"/>
              <a:t>Z – </a:t>
            </a:r>
            <a:r>
              <a:rPr lang="uk-UA" sz="2400" dirty="0"/>
              <a:t>коефіцієнт, який враховує нерівномірність освітлення </a:t>
            </a:r>
          </a:p>
          <a:p>
            <a:pPr algn="just" eaLnBrk="1" hangingPunct="1">
              <a:defRPr/>
            </a:pPr>
            <a:r>
              <a:rPr lang="ru-RU" sz="2400" dirty="0"/>
              <a:t>η - </a:t>
            </a:r>
            <a:r>
              <a:rPr lang="ru-RU" sz="2400" dirty="0" err="1"/>
              <a:t>коефіцієнт</a:t>
            </a:r>
            <a:r>
              <a:rPr lang="ru-RU" sz="2400" dirty="0"/>
              <a:t> </a:t>
            </a:r>
            <a:r>
              <a:rPr lang="ru-RU" sz="2400" dirty="0" err="1"/>
              <a:t>використання</a:t>
            </a:r>
            <a:r>
              <a:rPr lang="ru-RU" sz="2400" dirty="0"/>
              <a:t> </a:t>
            </a:r>
            <a:r>
              <a:rPr lang="ru-RU" sz="2400" dirty="0" err="1"/>
              <a:t>світлового</a:t>
            </a:r>
            <a:r>
              <a:rPr lang="ru-RU" sz="2400" dirty="0"/>
              <a:t> потоку. </a:t>
            </a:r>
          </a:p>
          <a:p>
            <a:pPr algn="just" eaLnBrk="1" hangingPunct="1">
              <a:defRPr/>
            </a:pPr>
            <a:r>
              <a:rPr lang="en-US" sz="2400" dirty="0"/>
              <a:t>N – </a:t>
            </a:r>
            <a:r>
              <a:rPr lang="uk-UA" sz="2400" dirty="0"/>
              <a:t>кількість світильників, </a:t>
            </a:r>
          </a:p>
          <a:p>
            <a:pPr algn="just" eaLnBrk="1" hangingPunct="1">
              <a:defRPr/>
            </a:pPr>
            <a:r>
              <a:rPr lang="ru-RU" sz="2400" dirty="0"/>
              <a:t>n - </a:t>
            </a:r>
            <a:r>
              <a:rPr lang="ru-RU" sz="2400" dirty="0" err="1"/>
              <a:t>кількість</a:t>
            </a:r>
            <a:r>
              <a:rPr lang="ru-RU" sz="2400" dirty="0"/>
              <a:t> ламп у </a:t>
            </a:r>
            <a:r>
              <a:rPr lang="ru-RU" sz="2400" dirty="0" err="1"/>
              <a:t>світильнику</a:t>
            </a:r>
            <a:r>
              <a:rPr lang="ru-RU" sz="2400" dirty="0"/>
              <a:t>.</a:t>
            </a:r>
          </a:p>
          <a:p>
            <a:pPr algn="just" eaLnBrk="1" hangingPunct="1">
              <a:defRPr/>
            </a:pPr>
            <a:endParaRPr lang="uk-UA" sz="2400" dirty="0"/>
          </a:p>
        </p:txBody>
      </p:sp>
      <p:pic>
        <p:nvPicPr>
          <p:cNvPr id="37891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988" y="620713"/>
            <a:ext cx="3611562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5640" y="1268760"/>
            <a:ext cx="482619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6600" dirty="0" smtClean="0"/>
              <a:t>Щиро дякую</a:t>
            </a:r>
          </a:p>
          <a:p>
            <a:r>
              <a:rPr lang="uk-UA" sz="6600" dirty="0" smtClean="0"/>
              <a:t>		</a:t>
            </a:r>
            <a:endParaRPr lang="uk-UA" sz="6600" dirty="0"/>
          </a:p>
        </p:txBody>
      </p:sp>
      <p:sp>
        <p:nvSpPr>
          <p:cNvPr id="5" name="TextBox 4"/>
          <p:cNvSpPr txBox="1"/>
          <p:nvPr/>
        </p:nvSpPr>
        <p:spPr>
          <a:xfrm>
            <a:off x="5807968" y="2636912"/>
            <a:ext cx="29570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6000" dirty="0" smtClean="0"/>
              <a:t>За Увагу</a:t>
            </a:r>
          </a:p>
        </p:txBody>
      </p:sp>
    </p:spTree>
    <p:extLst>
      <p:ext uri="{BB962C8B-B14F-4D97-AF65-F5344CB8AC3E}">
        <p14:creationId xmlns:p14="http://schemas.microsoft.com/office/powerpoint/2010/main" val="371197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B26CD98-FA5D-4886-B60A-0380C280D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388" y="2204864"/>
            <a:ext cx="11017250" cy="1616075"/>
          </a:xfrm>
        </p:spPr>
        <p:txBody>
          <a:bodyPr>
            <a:normAutofit/>
          </a:bodyPr>
          <a:lstStyle/>
          <a:p>
            <a:pPr marL="36576" indent="0" algn="ctr" eaLnBrk="1" hangingPunct="1">
              <a:buFont typeface="Arial" panose="020B0604020202020204" pitchFamily="34" charset="0"/>
              <a:buNone/>
              <a:defRPr/>
            </a:pPr>
            <a:r>
              <a:rPr lang="uk-UA" sz="4400" dirty="0"/>
              <a:t>Основні світлотехнічні поняття та величини</a:t>
            </a:r>
            <a:endParaRPr lang="uk-UA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69B2091-4F3C-4F96-8C5D-B78915E2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504" y="836712"/>
            <a:ext cx="10728325" cy="76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uk-UA" b="1" dirty="0"/>
              <a:t>Задачі раціонального освітлення: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261A6CC-0A57-4899-8A0D-DA8702B4B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528" y="1988840"/>
            <a:ext cx="8774112" cy="2692400"/>
          </a:xfrm>
        </p:spPr>
        <p:txBody>
          <a:bodyPr>
            <a:noAutofit/>
          </a:bodyPr>
          <a:lstStyle/>
          <a:p>
            <a:pPr algn="just" eaLnBrk="1" hangingPunct="1">
              <a:buFont typeface="Wingdings" panose="05000000000000000000" pitchFamily="2" charset="2"/>
              <a:buChar char="v"/>
              <a:defRPr/>
            </a:pPr>
            <a:r>
              <a:rPr lang="uk-UA" sz="2400" dirty="0"/>
              <a:t>Поліпшення зорових умов роботи</a:t>
            </a:r>
          </a:p>
          <a:p>
            <a:pPr algn="just" eaLnBrk="1" hangingPunct="1">
              <a:buFont typeface="Wingdings" panose="05000000000000000000" pitchFamily="2" charset="2"/>
              <a:buChar char="v"/>
              <a:defRPr/>
            </a:pPr>
            <a:endParaRPr lang="uk-UA" sz="2400" dirty="0"/>
          </a:p>
          <a:p>
            <a:pPr algn="just" eaLnBrk="1" hangingPunct="1">
              <a:buFont typeface="Wingdings" panose="05000000000000000000" pitchFamily="2" charset="2"/>
              <a:buChar char="v"/>
              <a:defRPr/>
            </a:pPr>
            <a:r>
              <a:rPr lang="uk-UA" sz="2400" dirty="0"/>
              <a:t>Створення сприятливої виробничої обстановки</a:t>
            </a:r>
          </a:p>
          <a:p>
            <a:pPr algn="just" eaLnBrk="1" hangingPunct="1">
              <a:buFont typeface="Wingdings" panose="05000000000000000000" pitchFamily="2" charset="2"/>
              <a:buChar char="v"/>
              <a:defRPr/>
            </a:pPr>
            <a:endParaRPr lang="uk-UA" sz="2400" dirty="0"/>
          </a:p>
          <a:p>
            <a:pPr algn="just" eaLnBrk="1" hangingPunct="1">
              <a:buFont typeface="Wingdings" panose="05000000000000000000" pitchFamily="2" charset="2"/>
              <a:buChar char="v"/>
              <a:defRPr/>
            </a:pPr>
            <a:r>
              <a:rPr lang="ru-RU" sz="2400" dirty="0" err="1"/>
              <a:t>Зменшення</a:t>
            </a:r>
            <a:r>
              <a:rPr lang="ru-RU" sz="2400" dirty="0"/>
              <a:t> </a:t>
            </a:r>
            <a:r>
              <a:rPr lang="ru-RU" sz="2400" dirty="0" err="1"/>
              <a:t>небезпеки</a:t>
            </a:r>
            <a:r>
              <a:rPr lang="ru-RU" sz="2400" dirty="0"/>
              <a:t> </a:t>
            </a:r>
            <a:r>
              <a:rPr lang="ru-RU" sz="2400" dirty="0" err="1"/>
              <a:t>виробничого</a:t>
            </a:r>
            <a:r>
              <a:rPr lang="ru-RU" sz="2400" dirty="0"/>
              <a:t> травматизму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89BAE86-3FE4-4A3D-AB5C-1B4DCA18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260648"/>
            <a:ext cx="10944225" cy="936104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uk-UA" b="1" dirty="0"/>
              <a:t>Основні світлотехнічні поняття та величини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D28AAB11-15B1-4EC7-B66D-58F4A4FA1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709" y="1205109"/>
            <a:ext cx="8137525" cy="5184775"/>
          </a:xfrm>
        </p:spPr>
        <p:txBody>
          <a:bodyPr>
            <a:no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ru-RU" b="1" dirty="0" err="1">
                <a:latin typeface="Arial Black" panose="020B0A04020102020204" pitchFamily="34" charset="0"/>
              </a:rPr>
              <a:t>Кількісні</a:t>
            </a:r>
            <a:r>
              <a:rPr lang="ru-RU" b="1" dirty="0"/>
              <a:t> </a:t>
            </a:r>
            <a:endParaRPr lang="ru-RU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ru-RU" dirty="0"/>
              <a:t>	◦</a:t>
            </a:r>
            <a:r>
              <a:rPr lang="ru-RU" dirty="0" err="1"/>
              <a:t>Світловий</a:t>
            </a:r>
            <a:r>
              <a:rPr lang="ru-RU" dirty="0"/>
              <a:t> </a:t>
            </a:r>
            <a:r>
              <a:rPr lang="ru-RU" dirty="0" err="1"/>
              <a:t>потік</a:t>
            </a:r>
            <a:r>
              <a:rPr lang="ru-RU" dirty="0"/>
              <a:t>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ru-RU" dirty="0"/>
              <a:t>	◦Сила </a:t>
            </a:r>
            <a:r>
              <a:rPr lang="ru-RU" dirty="0" err="1"/>
              <a:t>світла</a:t>
            </a:r>
            <a:r>
              <a:rPr lang="ru-RU" dirty="0"/>
              <a:t>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ru-RU" dirty="0"/>
              <a:t>	◦</a:t>
            </a:r>
            <a:r>
              <a:rPr lang="ru-RU" dirty="0" err="1"/>
              <a:t>Яскравість</a:t>
            </a:r>
            <a:r>
              <a:rPr lang="ru-RU" dirty="0"/>
              <a:t>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ru-RU" dirty="0"/>
              <a:t>	◦</a:t>
            </a:r>
            <a:r>
              <a:rPr lang="ru-RU" dirty="0" err="1"/>
              <a:t>Освітленість</a:t>
            </a:r>
            <a:r>
              <a:rPr lang="ru-RU" dirty="0"/>
              <a:t>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ru-RU" b="1" dirty="0" err="1">
                <a:latin typeface="Arial Black" panose="020B0A04020102020204" pitchFamily="34" charset="0"/>
              </a:rPr>
              <a:t>Якісні</a:t>
            </a:r>
            <a:r>
              <a:rPr lang="ru-RU" dirty="0"/>
              <a:t>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ru-RU" dirty="0"/>
              <a:t>	◦Характеристика фону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ru-RU" dirty="0"/>
              <a:t>	◦Контраст </a:t>
            </a:r>
            <a:r>
              <a:rPr lang="ru-RU" dirty="0" err="1"/>
              <a:t>об'єкта</a:t>
            </a:r>
            <a:r>
              <a:rPr lang="ru-RU" dirty="0"/>
              <a:t> з фоном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ru-RU" dirty="0"/>
              <a:t>	◦</a:t>
            </a:r>
            <a:r>
              <a:rPr lang="ru-RU" dirty="0" err="1"/>
              <a:t>Видимість</a:t>
            </a:r>
            <a:r>
              <a:rPr lang="ru-RU" dirty="0"/>
              <a:t>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ru-RU" dirty="0"/>
              <a:t>	◦</a:t>
            </a:r>
            <a:r>
              <a:rPr lang="ru-RU" dirty="0" err="1"/>
              <a:t>Показник</a:t>
            </a:r>
            <a:r>
              <a:rPr lang="ru-RU" dirty="0"/>
              <a:t> </a:t>
            </a:r>
            <a:r>
              <a:rPr lang="ru-RU" dirty="0" err="1"/>
              <a:t>осліпленості</a:t>
            </a:r>
            <a:r>
              <a:rPr lang="ru-RU" dirty="0"/>
              <a:t>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ru-RU" dirty="0"/>
              <a:t>	◦</a:t>
            </a:r>
            <a:r>
              <a:rPr lang="ru-RU" dirty="0" err="1"/>
              <a:t>Коефіцієнт</a:t>
            </a:r>
            <a:r>
              <a:rPr lang="ru-RU" dirty="0"/>
              <a:t> </a:t>
            </a:r>
            <a:r>
              <a:rPr lang="ru-RU" dirty="0" err="1"/>
              <a:t>пульсації</a:t>
            </a:r>
            <a:r>
              <a:rPr lang="ru-RU" dirty="0"/>
              <a:t> </a:t>
            </a:r>
            <a:r>
              <a:rPr lang="ru-RU" dirty="0" err="1"/>
              <a:t>освітленості</a:t>
            </a:r>
            <a:r>
              <a:rPr lang="ru-RU" dirty="0"/>
              <a:t> </a:t>
            </a:r>
          </a:p>
          <a:p>
            <a:pPr eaLnBrk="1" hangingPunct="1"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E9B0C79-9B76-419B-8124-F7D975F71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8" y="139700"/>
            <a:ext cx="6554787" cy="6254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uk-UA" b="1" dirty="0"/>
              <a:t>Світловий потік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3D3BBD9-8505-4109-805E-1D1E6B07A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8" y="927100"/>
            <a:ext cx="11017250" cy="1692275"/>
          </a:xfrm>
        </p:spPr>
        <p:txBody>
          <a:bodyPr>
            <a:normAutofit/>
          </a:bodyPr>
          <a:lstStyle/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r>
              <a:rPr lang="ru-RU" sz="2400" b="1" dirty="0" err="1"/>
              <a:t>Світловий</a:t>
            </a:r>
            <a:r>
              <a:rPr lang="ru-RU" sz="2400" b="1" dirty="0"/>
              <a:t> </a:t>
            </a:r>
            <a:r>
              <a:rPr lang="ru-RU" sz="2400" b="1" dirty="0" err="1"/>
              <a:t>потік</a:t>
            </a:r>
            <a:r>
              <a:rPr lang="ru-RU" sz="2400" b="1" dirty="0"/>
              <a:t> (</a:t>
            </a:r>
            <a:r>
              <a:rPr lang="en-US" sz="2400" b="1" dirty="0"/>
              <a:t>F) </a:t>
            </a:r>
            <a:r>
              <a:rPr lang="en-US" sz="2400" dirty="0"/>
              <a:t>– </a:t>
            </a:r>
            <a:r>
              <a:rPr lang="ru-RU" sz="2400" dirty="0" err="1"/>
              <a:t>кількість</a:t>
            </a:r>
            <a:r>
              <a:rPr lang="ru-RU" sz="2400" dirty="0"/>
              <a:t> </a:t>
            </a:r>
            <a:r>
              <a:rPr lang="ru-RU" sz="2400" dirty="0" err="1"/>
              <a:t>світлової</a:t>
            </a:r>
            <a:r>
              <a:rPr lang="ru-RU" sz="2400" dirty="0"/>
              <a:t> </a:t>
            </a:r>
            <a:r>
              <a:rPr lang="ru-RU" sz="2400" dirty="0" err="1"/>
              <a:t>енергії</a:t>
            </a:r>
            <a:r>
              <a:rPr lang="ru-RU" sz="2400" dirty="0"/>
              <a:t> </a:t>
            </a:r>
            <a:r>
              <a:rPr lang="uk-UA" sz="2400" dirty="0"/>
              <a:t>у</a:t>
            </a:r>
            <a:r>
              <a:rPr lang="ru-RU" sz="2400" dirty="0"/>
              <a:t> </a:t>
            </a:r>
            <a:r>
              <a:rPr lang="ru-RU" sz="2400" dirty="0" err="1"/>
              <a:t>відповідному</a:t>
            </a:r>
            <a:r>
              <a:rPr lang="ru-RU" sz="2400" dirty="0"/>
              <a:t> </a:t>
            </a:r>
            <a:r>
              <a:rPr lang="ru-RU" sz="2400" dirty="0" err="1"/>
              <a:t>потоці</a:t>
            </a:r>
            <a:r>
              <a:rPr lang="ru-RU" sz="2400" dirty="0"/>
              <a:t> </a:t>
            </a:r>
            <a:r>
              <a:rPr lang="ru-RU" sz="2400" dirty="0" err="1"/>
              <a:t>випромінювання</a:t>
            </a:r>
            <a:r>
              <a:rPr lang="ru-RU" sz="2400" dirty="0"/>
              <a:t>, яка </a:t>
            </a:r>
            <a:r>
              <a:rPr lang="ru-RU" sz="2400" dirty="0" err="1"/>
              <a:t>дорівнює</a:t>
            </a:r>
            <a:r>
              <a:rPr lang="ru-RU" sz="2400" dirty="0"/>
              <a:t> </a:t>
            </a:r>
            <a:r>
              <a:rPr lang="ru-RU" sz="2400" dirty="0" err="1"/>
              <a:t>потужності</a:t>
            </a:r>
            <a:r>
              <a:rPr lang="ru-RU" sz="2400" dirty="0"/>
              <a:t> </a:t>
            </a:r>
            <a:r>
              <a:rPr lang="ru-RU" sz="2400" dirty="0" err="1"/>
              <a:t>випромінювання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доступне</a:t>
            </a:r>
            <a:r>
              <a:rPr lang="ru-RU" sz="2400" dirty="0"/>
              <a:t> для </a:t>
            </a:r>
            <a:r>
              <a:rPr lang="ru-RU" sz="2400" dirty="0" err="1"/>
              <a:t>сприйняття</a:t>
            </a:r>
            <a:r>
              <a:rPr lang="ru-RU" sz="2400" dirty="0"/>
              <a:t> </a:t>
            </a:r>
            <a:r>
              <a:rPr lang="ru-RU" sz="2400" dirty="0" err="1"/>
              <a:t>нормальним</a:t>
            </a:r>
            <a:r>
              <a:rPr lang="ru-RU" sz="2400" dirty="0"/>
              <a:t> </a:t>
            </a:r>
            <a:r>
              <a:rPr lang="ru-RU" sz="2400" dirty="0" err="1"/>
              <a:t>людським</a:t>
            </a:r>
            <a:r>
              <a:rPr lang="ru-RU" sz="2400" dirty="0"/>
              <a:t> оком.</a:t>
            </a:r>
          </a:p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r>
              <a:rPr lang="ru-RU" sz="2400" dirty="0" err="1"/>
              <a:t>Одиниця</a:t>
            </a:r>
            <a:r>
              <a:rPr lang="ru-RU" sz="2400" dirty="0"/>
              <a:t> </a:t>
            </a:r>
            <a:r>
              <a:rPr lang="ru-RU" sz="2400" dirty="0" err="1"/>
              <a:t>світлового</a:t>
            </a:r>
            <a:r>
              <a:rPr lang="ru-RU" sz="2400" dirty="0"/>
              <a:t> потоку - </a:t>
            </a:r>
            <a:r>
              <a:rPr lang="ru-RU" sz="2400" b="1" dirty="0"/>
              <a:t>люмен (Лм).</a:t>
            </a:r>
          </a:p>
        </p:txBody>
      </p:sp>
      <p:sp>
        <p:nvSpPr>
          <p:cNvPr id="13316" name="Прямоугольник 4"/>
          <p:cNvSpPr>
            <a:spLocks noChangeArrowheads="1"/>
          </p:cNvSpPr>
          <p:nvPr/>
        </p:nvSpPr>
        <p:spPr bwMode="auto">
          <a:xfrm>
            <a:off x="173038" y="2997200"/>
            <a:ext cx="5891212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algn="just"/>
            <a:r>
              <a:rPr lang="uk-UA" altLang="uk-UA" sz="2400" b="1"/>
              <a:t>Світловий потік </a:t>
            </a:r>
            <a:r>
              <a:rPr lang="uk-UA" altLang="uk-UA" sz="2400"/>
              <a:t>- фізична величина, що чисельно дорівнює енергії світлового потоку, який проходить через деяку поверхню за одиницю часу.</a:t>
            </a:r>
          </a:p>
        </p:txBody>
      </p:sp>
      <p:pic>
        <p:nvPicPr>
          <p:cNvPr id="1331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2784475"/>
            <a:ext cx="4794250" cy="388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Прямоугольник 5"/>
          <p:cNvSpPr>
            <a:spLocks noChangeArrowheads="1"/>
          </p:cNvSpPr>
          <p:nvPr/>
        </p:nvSpPr>
        <p:spPr bwMode="auto">
          <a:xfrm>
            <a:off x="192088" y="5313363"/>
            <a:ext cx="58896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algn="just"/>
            <a:r>
              <a:rPr lang="uk-UA" altLang="uk-UA" sz="2400" b="1"/>
              <a:t>Світловий потік </a:t>
            </a:r>
            <a:r>
              <a:rPr lang="uk-UA" altLang="uk-UA" sz="2400"/>
              <a:t>– це та частина світлової енергії, що визиває зорове відчуття.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Результат пошуку зображень за запитом &quot;световой поток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57225"/>
            <a:ext cx="10977562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BE0650F-D4DD-442A-9AF5-4FCDC0A5C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3" y="112713"/>
            <a:ext cx="6554787" cy="6604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uk-UA" b="1" dirty="0"/>
              <a:t>Сила світла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CC330049-06B5-4B19-A2F9-7CFB7FED0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463" y="773113"/>
            <a:ext cx="10883900" cy="1503362"/>
          </a:xfrm>
        </p:spPr>
        <p:txBody>
          <a:bodyPr>
            <a:normAutofit/>
          </a:bodyPr>
          <a:lstStyle/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r>
              <a:rPr lang="ru-RU" sz="2400" b="1" dirty="0"/>
              <a:t>Сила </a:t>
            </a:r>
            <a:r>
              <a:rPr lang="ru-RU" sz="2400" b="1" dirty="0" err="1"/>
              <a:t>світла</a:t>
            </a:r>
            <a:r>
              <a:rPr lang="ru-RU" sz="2400" b="1" dirty="0"/>
              <a:t> (I) </a:t>
            </a:r>
            <a:r>
              <a:rPr lang="ru-RU" sz="2400" dirty="0"/>
              <a:t>- </a:t>
            </a:r>
            <a:r>
              <a:rPr lang="ru-RU" sz="2400" dirty="0" err="1"/>
              <a:t>характеризує</a:t>
            </a:r>
            <a:r>
              <a:rPr lang="ru-RU" sz="2400" dirty="0"/>
              <a:t> </a:t>
            </a:r>
            <a:r>
              <a:rPr lang="ru-RU" sz="2400" dirty="0" err="1"/>
              <a:t>просторову</a:t>
            </a:r>
            <a:r>
              <a:rPr lang="ru-RU" sz="2400" dirty="0"/>
              <a:t> </a:t>
            </a:r>
            <a:r>
              <a:rPr lang="ru-RU" sz="2400" dirty="0" err="1"/>
              <a:t>густину</a:t>
            </a:r>
            <a:r>
              <a:rPr lang="ru-RU" sz="2400" dirty="0"/>
              <a:t> </a:t>
            </a:r>
            <a:r>
              <a:rPr lang="ru-RU" sz="2400" dirty="0" err="1"/>
              <a:t>світлового</a:t>
            </a:r>
            <a:r>
              <a:rPr lang="ru-RU" sz="2400" dirty="0"/>
              <a:t> потоку у </a:t>
            </a:r>
            <a:r>
              <a:rPr lang="ru-RU" sz="2400" dirty="0" err="1"/>
              <a:t>напрямку</a:t>
            </a:r>
            <a:r>
              <a:rPr lang="ru-RU" sz="2400" dirty="0"/>
              <a:t> </a:t>
            </a:r>
            <a:r>
              <a:rPr lang="ru-RU" sz="2400" dirty="0" err="1"/>
              <a:t>випромінювання</a:t>
            </a:r>
            <a:r>
              <a:rPr lang="ru-RU" sz="2400" dirty="0"/>
              <a:t> </a:t>
            </a:r>
            <a:r>
              <a:rPr lang="ru-RU" sz="2400" dirty="0" err="1"/>
              <a:t>джерела</a:t>
            </a:r>
            <a:r>
              <a:rPr lang="ru-RU" sz="2400" dirty="0"/>
              <a:t>.</a:t>
            </a:r>
          </a:p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r>
              <a:rPr lang="ru-RU" sz="2400" dirty="0" err="1"/>
              <a:t>Одиниця</a:t>
            </a:r>
            <a:r>
              <a:rPr lang="ru-RU" sz="2400" dirty="0"/>
              <a:t> </a:t>
            </a:r>
            <a:r>
              <a:rPr lang="ru-RU" sz="2400" dirty="0" err="1"/>
              <a:t>сили</a:t>
            </a:r>
            <a:r>
              <a:rPr lang="ru-RU" sz="2400" dirty="0"/>
              <a:t> </a:t>
            </a:r>
            <a:r>
              <a:rPr lang="ru-RU" sz="2400" dirty="0" err="1"/>
              <a:t>світла</a:t>
            </a:r>
            <a:r>
              <a:rPr lang="ru-RU" sz="2400" dirty="0"/>
              <a:t> </a:t>
            </a:r>
            <a:r>
              <a:rPr lang="ru-RU" sz="2400" b="1" dirty="0"/>
              <a:t>кандела (Кд)</a:t>
            </a:r>
            <a:r>
              <a:rPr lang="ru-RU" sz="2400" dirty="0"/>
              <a:t>. </a:t>
            </a:r>
          </a:p>
        </p:txBody>
      </p:sp>
      <p:pic>
        <p:nvPicPr>
          <p:cNvPr id="16388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488" y="2276475"/>
            <a:ext cx="693102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17EEB9A-65B5-4148-8360-EE233F6C2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8" y="981075"/>
            <a:ext cx="10944225" cy="2519363"/>
          </a:xfrm>
        </p:spPr>
        <p:txBody>
          <a:bodyPr>
            <a:noAutofit/>
          </a:bodyPr>
          <a:lstStyle/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r>
              <a:rPr lang="ru-RU" sz="2400" b="1" dirty="0" err="1"/>
              <a:t>Освітленість</a:t>
            </a:r>
            <a:r>
              <a:rPr lang="ru-RU" sz="2400" b="1" dirty="0"/>
              <a:t> (Е, люкс, </a:t>
            </a:r>
            <a:r>
              <a:rPr lang="ru-RU" sz="2400" b="1" dirty="0" err="1"/>
              <a:t>лк</a:t>
            </a:r>
            <a:r>
              <a:rPr lang="ru-RU" sz="2400" b="1" dirty="0"/>
              <a:t>) </a:t>
            </a:r>
            <a:r>
              <a:rPr lang="ru-RU" sz="2400" dirty="0"/>
              <a:t>- </a:t>
            </a:r>
            <a:r>
              <a:rPr lang="ru-RU" sz="2400" dirty="0" err="1"/>
              <a:t>поверхнева</a:t>
            </a:r>
            <a:r>
              <a:rPr lang="ru-RU" sz="2400" dirty="0"/>
              <a:t> </a:t>
            </a:r>
            <a:r>
              <a:rPr lang="ru-RU" sz="2400" dirty="0" err="1"/>
              <a:t>густина</a:t>
            </a:r>
            <a:r>
              <a:rPr lang="ru-RU" sz="2400" dirty="0"/>
              <a:t> </a:t>
            </a:r>
            <a:r>
              <a:rPr lang="ru-RU" sz="2400" dirty="0" err="1"/>
              <a:t>світлового</a:t>
            </a:r>
            <a:r>
              <a:rPr lang="ru-RU" sz="2400" dirty="0"/>
              <a:t> потоку,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падає</a:t>
            </a:r>
            <a:r>
              <a:rPr lang="ru-RU" sz="2400" dirty="0"/>
              <a:t> на </a:t>
            </a:r>
            <a:r>
              <a:rPr lang="ru-RU" sz="2400" dirty="0" err="1"/>
              <a:t>одиницю</a:t>
            </a:r>
            <a:r>
              <a:rPr lang="ru-RU" sz="2400" dirty="0"/>
              <a:t> </a:t>
            </a:r>
            <a:r>
              <a:rPr lang="ru-RU" sz="2400" dirty="0" err="1"/>
              <a:t>площі</a:t>
            </a:r>
            <a:r>
              <a:rPr lang="ru-RU" sz="2400" dirty="0"/>
              <a:t> </a:t>
            </a:r>
            <a:r>
              <a:rPr lang="ru-RU" sz="2400" dirty="0" err="1"/>
              <a:t>освітлюваної</a:t>
            </a:r>
            <a:r>
              <a:rPr lang="ru-RU" sz="2400" dirty="0"/>
              <a:t> </a:t>
            </a:r>
            <a:r>
              <a:rPr lang="ru-RU" sz="2400" dirty="0" err="1"/>
              <a:t>поверхні</a:t>
            </a:r>
            <a:r>
              <a:rPr lang="ru-RU" sz="2400" dirty="0"/>
              <a:t>. </a:t>
            </a:r>
          </a:p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r>
              <a:rPr lang="ru-RU" sz="2400" b="1" dirty="0"/>
              <a:t>Люкс</a:t>
            </a:r>
            <a:r>
              <a:rPr lang="ru-RU" sz="2400" dirty="0"/>
              <a:t> (</a:t>
            </a:r>
            <a:r>
              <a:rPr lang="ru-RU" sz="2400" dirty="0" err="1"/>
              <a:t>лк</a:t>
            </a:r>
            <a:r>
              <a:rPr lang="ru-RU" sz="2400" dirty="0"/>
              <a:t>) - </a:t>
            </a:r>
            <a:r>
              <a:rPr lang="ru-RU" sz="2400" dirty="0" err="1"/>
              <a:t>це</a:t>
            </a:r>
            <a:r>
              <a:rPr lang="ru-RU" sz="2400" dirty="0"/>
              <a:t> </a:t>
            </a:r>
            <a:r>
              <a:rPr lang="ru-RU" sz="2400" dirty="0" err="1"/>
              <a:t>освітленість</a:t>
            </a:r>
            <a:r>
              <a:rPr lang="ru-RU" sz="2400" dirty="0"/>
              <a:t> </a:t>
            </a:r>
            <a:r>
              <a:rPr lang="ru-RU" sz="2400" dirty="0" err="1"/>
              <a:t>поверхні</a:t>
            </a:r>
            <a:r>
              <a:rPr lang="ru-RU" sz="2400" dirty="0"/>
              <a:t> </a:t>
            </a:r>
            <a:r>
              <a:rPr lang="ru-RU" sz="2400" dirty="0" err="1"/>
              <a:t>площею</a:t>
            </a:r>
            <a:r>
              <a:rPr lang="ru-RU" sz="2400" dirty="0"/>
              <a:t> 1 м</a:t>
            </a:r>
            <a:r>
              <a:rPr lang="ru-RU" sz="2400" baseline="30000" dirty="0"/>
              <a:t>2</a:t>
            </a:r>
            <a:r>
              <a:rPr lang="ru-RU" sz="2400" dirty="0"/>
              <a:t> при </a:t>
            </a:r>
            <a:r>
              <a:rPr lang="ru-RU" sz="2400" dirty="0" err="1"/>
              <a:t>світловому</a:t>
            </a:r>
            <a:r>
              <a:rPr lang="ru-RU" sz="2400" dirty="0"/>
              <a:t> </a:t>
            </a:r>
            <a:r>
              <a:rPr lang="ru-RU" sz="2400" dirty="0" err="1"/>
              <a:t>потоці</a:t>
            </a:r>
            <a:r>
              <a:rPr lang="ru-RU" sz="2400" dirty="0"/>
              <a:t> </a:t>
            </a:r>
            <a:r>
              <a:rPr lang="ru-RU" sz="2400" dirty="0" err="1"/>
              <a:t>падаючого</a:t>
            </a:r>
            <a:r>
              <a:rPr lang="ru-RU" sz="2400" dirty="0"/>
              <a:t> на </a:t>
            </a:r>
            <a:r>
              <a:rPr lang="ru-RU" sz="2400" dirty="0" err="1"/>
              <a:t>нього</a:t>
            </a:r>
            <a:r>
              <a:rPr lang="ru-RU" sz="2400" dirty="0"/>
              <a:t> </a:t>
            </a:r>
            <a:r>
              <a:rPr lang="ru-RU" sz="2400" dirty="0" err="1"/>
              <a:t>випромінювання</a:t>
            </a:r>
            <a:r>
              <a:rPr lang="ru-RU" sz="2400" dirty="0"/>
              <a:t> в 1 люмен.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3E1F0492-4649-421B-AF99-271547B40DAD}"/>
              </a:ext>
            </a:extLst>
          </p:cNvPr>
          <p:cNvSpPr txBox="1">
            <a:spLocks/>
          </p:cNvSpPr>
          <p:nvPr/>
        </p:nvSpPr>
        <p:spPr>
          <a:xfrm>
            <a:off x="192088" y="174625"/>
            <a:ext cx="7781925" cy="590550"/>
          </a:xfrm>
          <a:prstGeom prst="rect">
            <a:avLst/>
          </a:prstGeom>
          <a:effectLst/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endParaRPr lang="uk-UA" sz="4400" b="1" dirty="0"/>
          </a:p>
        </p:txBody>
      </p:sp>
      <p:sp>
        <p:nvSpPr>
          <p:cNvPr id="19460" name="Прямоугольник 1"/>
          <p:cNvSpPr>
            <a:spLocks noChangeArrowheads="1"/>
          </p:cNvSpPr>
          <p:nvPr/>
        </p:nvSpPr>
        <p:spPr bwMode="auto">
          <a:xfrm>
            <a:off x="203200" y="85725"/>
            <a:ext cx="404177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uk-UA" altLang="uk-UA" sz="4400" b="1"/>
              <a:t>Освітленість</a:t>
            </a:r>
            <a:endParaRPr lang="uk-UA" altLang="uk-UA" sz="4400"/>
          </a:p>
        </p:txBody>
      </p:sp>
      <p:pic>
        <p:nvPicPr>
          <p:cNvPr id="19461" name="Picture 2" descr="Результат пошуку зображень за запитом &quot;освещенность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2852738"/>
            <a:ext cx="6599237" cy="371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3155</TotalTime>
  <Words>755</Words>
  <Application>Microsoft Office PowerPoint</Application>
  <PresentationFormat>Широкоэкранный</PresentationFormat>
  <Paragraphs>162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27</vt:i4>
      </vt:variant>
    </vt:vector>
  </HeadingPairs>
  <TitlesOfParts>
    <vt:vector size="38" baseType="lpstr">
      <vt:lpstr>Arial</vt:lpstr>
      <vt:lpstr>Arial Black</vt:lpstr>
      <vt:lpstr>Calibri</vt:lpstr>
      <vt:lpstr>Calibri Light</vt:lpstr>
      <vt:lpstr>Century Schoolbook</vt:lpstr>
      <vt:lpstr>Trebuchet MS</vt:lpstr>
      <vt:lpstr>Wingdings</vt:lpstr>
      <vt:lpstr>Wingdings 2</vt:lpstr>
      <vt:lpstr>Wingdings 3</vt:lpstr>
      <vt:lpstr>HDOfficeLightV0</vt:lpstr>
      <vt:lpstr>Грань</vt:lpstr>
      <vt:lpstr> ВИРОБНИЧЕ ОСВІТЛЕННЯ   </vt:lpstr>
      <vt:lpstr>План</vt:lpstr>
      <vt:lpstr>Презентация PowerPoint</vt:lpstr>
      <vt:lpstr>Задачі раціонального освітлення:</vt:lpstr>
      <vt:lpstr>Основні світлотехнічні поняття та величини</vt:lpstr>
      <vt:lpstr>Світловий потік</vt:lpstr>
      <vt:lpstr>Презентация PowerPoint</vt:lpstr>
      <vt:lpstr>Сила світла</vt:lpstr>
      <vt:lpstr>Презентация PowerPoint</vt:lpstr>
      <vt:lpstr>Яскравість поверхні</vt:lpstr>
      <vt:lpstr>Презентация PowerPoint</vt:lpstr>
      <vt:lpstr>Презентация PowerPoint</vt:lpstr>
      <vt:lpstr>Презентация PowerPoint</vt:lpstr>
      <vt:lpstr>Класифікація систем освітлення</vt:lpstr>
      <vt:lpstr>Презентация PowerPoint</vt:lpstr>
      <vt:lpstr>Презентация PowerPoint</vt:lpstr>
      <vt:lpstr>Коефіцієнт природного освітлення</vt:lpstr>
      <vt:lpstr>Розрахунок природного освітлення</vt:lpstr>
      <vt:lpstr>Вимоги до проектування природного освітлення</vt:lpstr>
      <vt:lpstr>Презентация PowerPoint</vt:lpstr>
      <vt:lpstr>Презентация PowerPoint</vt:lpstr>
      <vt:lpstr>Газорозрядні лампи</vt:lpstr>
      <vt:lpstr>Лампи розжарювання</vt:lpstr>
      <vt:lpstr>Світлодіодні лампи</vt:lpstr>
      <vt:lpstr>Розрахунок штучного освітлення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Охрана труда</dc:title>
  <dc:creator>Sara Yasmeen (Wipro Technologies)</dc:creator>
  <cp:lastModifiedBy>Nikita</cp:lastModifiedBy>
  <cp:revision>233</cp:revision>
  <dcterms:created xsi:type="dcterms:W3CDTF">2010-02-23T11:30:32Z</dcterms:created>
  <dcterms:modified xsi:type="dcterms:W3CDTF">2019-03-13T19:56:27Z</dcterms:modified>
</cp:coreProperties>
</file>