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6F0F-809E-4FEE-82B8-7E17A643271F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E6B64-D745-42AD-AC7D-74171C482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E6B64-D745-42AD-AC7D-74171C482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3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129504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6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6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3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6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7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5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6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0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4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3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64EC0-836D-439F-828E-3D31BEE0984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0938-7716-417E-BDB0-B6C79874D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14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4736" y="284018"/>
            <a:ext cx="10081081" cy="3329581"/>
          </a:xfrm>
        </p:spPr>
        <p:txBody>
          <a:bodyPr/>
          <a:lstStyle/>
          <a:p>
            <a:pPr algn="ctr"/>
            <a:r>
              <a:rPr lang="uk-UA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Законодавство України </a:t>
            </a:r>
            <a:br>
              <a:rPr lang="uk-UA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uk-UA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 </a:t>
            </a:r>
            <a:r>
              <a:rPr lang="uk-UA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охорону праці</a:t>
            </a:r>
            <a:endParaRPr lang="ru-RU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6313" y="1820863"/>
            <a:ext cx="7772400" cy="1828800"/>
          </a:xfrm>
        </p:spPr>
        <p:txBody>
          <a:bodyPr/>
          <a:lstStyle/>
          <a:p>
            <a:pPr algn="ctr">
              <a:defRPr/>
            </a:pPr>
            <a:r>
              <a:rPr lang="ru-RU" sz="6000" dirty="0" err="1">
                <a:solidFill>
                  <a:srgbClr val="00B0F0"/>
                </a:solidFill>
              </a:rPr>
              <a:t>Щиро</a:t>
            </a:r>
            <a:r>
              <a:rPr lang="ru-RU" sz="6000" dirty="0">
                <a:solidFill>
                  <a:srgbClr val="00B0F0"/>
                </a:solidFill>
              </a:rPr>
              <a:t> </a:t>
            </a:r>
            <a:r>
              <a:rPr lang="ru-RU" sz="6000" dirty="0" err="1">
                <a:solidFill>
                  <a:srgbClr val="00B0F0"/>
                </a:solidFill>
              </a:rPr>
              <a:t>дякую</a:t>
            </a:r>
            <a:endParaRPr lang="ru-RU" sz="6000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6313" y="3684588"/>
            <a:ext cx="7772400" cy="914400"/>
          </a:xfrm>
          <a:extLst/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ru-RU" sz="6000" dirty="0">
                <a:solidFill>
                  <a:srgbClr val="FFFF00"/>
                </a:solidFill>
              </a:rPr>
              <a:t>за  </a:t>
            </a:r>
            <a:r>
              <a:rPr lang="ru-RU" sz="6000" dirty="0" err="1">
                <a:solidFill>
                  <a:srgbClr val="FFFF00"/>
                </a:solidFill>
              </a:rPr>
              <a:t>увагу</a:t>
            </a:r>
            <a:r>
              <a:rPr lang="ru-RU" sz="60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8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828034" y="1029894"/>
            <a:ext cx="65678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/>
            <a:r>
              <a:rPr lang="ru-RU" altLang="ru-RU" sz="2800" b="1" dirty="0" err="1">
                <a:solidFill>
                  <a:srgbClr val="FF0000"/>
                </a:solidFill>
              </a:rPr>
              <a:t>Законодав</a:t>
            </a:r>
            <a:r>
              <a:rPr lang="en-US" altLang="ru-RU" sz="2800" b="1" dirty="0">
                <a:solidFill>
                  <a:srgbClr val="FF0000"/>
                </a:solidFill>
              </a:rPr>
              <a:t>c</a:t>
            </a:r>
            <a:r>
              <a:rPr lang="ru-RU" altLang="ru-RU" sz="2800" b="1" dirty="0" err="1">
                <a:solidFill>
                  <a:srgbClr val="FF0000"/>
                </a:solidFill>
              </a:rPr>
              <a:t>тво</a:t>
            </a:r>
            <a:r>
              <a:rPr lang="ru-RU" altLang="ru-RU" sz="2800" b="1" dirty="0">
                <a:solidFill>
                  <a:srgbClr val="FF0000"/>
                </a:solidFill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</a:rPr>
              <a:t>України</a:t>
            </a:r>
            <a:r>
              <a:rPr lang="ru-RU" altLang="ru-RU" sz="2800" b="1" dirty="0">
                <a:solidFill>
                  <a:srgbClr val="FF0000"/>
                </a:solidFill>
              </a:rPr>
              <a:t> про </a:t>
            </a:r>
            <a:r>
              <a:rPr lang="ru-RU" altLang="ru-RU" sz="2800" b="1" dirty="0" err="1">
                <a:solidFill>
                  <a:srgbClr val="FF0000"/>
                </a:solidFill>
              </a:rPr>
              <a:t>охорону</a:t>
            </a:r>
            <a:r>
              <a:rPr lang="ru-RU" altLang="ru-RU" sz="2800" b="1" dirty="0">
                <a:solidFill>
                  <a:srgbClr val="FF0000"/>
                </a:solidFill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</a:rPr>
              <a:t>пра</a:t>
            </a:r>
            <a:r>
              <a:rPr lang="uk-UA" altLang="ru-RU" sz="2800" b="1" dirty="0">
                <a:solidFill>
                  <a:srgbClr val="FF0000"/>
                </a:solidFill>
              </a:rPr>
              <a:t>ц</a:t>
            </a:r>
            <a:r>
              <a:rPr lang="ru-RU" altLang="ru-RU" sz="2800" b="1" dirty="0">
                <a:solidFill>
                  <a:srgbClr val="FF0000"/>
                </a:solidFill>
              </a:rPr>
              <a:t>і </a:t>
            </a:r>
            <a:r>
              <a:rPr lang="ru-RU" altLang="ru-RU" sz="2800" b="1" dirty="0"/>
              <a:t>- </a:t>
            </a:r>
            <a:r>
              <a:rPr lang="ru-RU" altLang="ru-RU" sz="2800" b="1" dirty="0" err="1"/>
              <a:t>це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сис</a:t>
            </a:r>
            <a:r>
              <a:rPr lang="uk-UA" altLang="ru-RU" sz="2800" b="1" dirty="0"/>
              <a:t>т</a:t>
            </a:r>
            <a:r>
              <a:rPr lang="ru-RU" altLang="ru-RU" sz="2800" b="1" dirty="0" err="1"/>
              <a:t>ема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вза</a:t>
            </a:r>
            <a:r>
              <a:rPr lang="uk-UA" altLang="ru-RU" sz="2800" b="1" dirty="0" err="1"/>
              <a:t>ємопов</a:t>
            </a:r>
            <a:r>
              <a:rPr lang="ru-RU" altLang="ru-RU" sz="2800" b="1" dirty="0"/>
              <a:t>’</a:t>
            </a:r>
            <a:r>
              <a:rPr lang="uk-UA" altLang="ru-RU" sz="2800" b="1" dirty="0"/>
              <a:t>я</a:t>
            </a:r>
            <a:r>
              <a:rPr lang="ru-RU" altLang="ru-RU" sz="2800" b="1" dirty="0" err="1"/>
              <a:t>заних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зако</a:t>
            </a:r>
            <a:r>
              <a:rPr lang="uk-UA" altLang="ru-RU" sz="2800" b="1" dirty="0" err="1"/>
              <a:t>нів</a:t>
            </a:r>
            <a:r>
              <a:rPr lang="ru-RU" altLang="ru-RU" sz="2800" b="1" dirty="0"/>
              <a:t> та </a:t>
            </a:r>
            <a:r>
              <a:rPr lang="ru-RU" altLang="ru-RU" sz="2800" b="1" dirty="0" err="1"/>
              <a:t>ін</a:t>
            </a:r>
            <a:r>
              <a:rPr lang="uk-UA" altLang="ru-RU" sz="2800" b="1" dirty="0" err="1"/>
              <a:t>ших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нормат</a:t>
            </a:r>
            <a:r>
              <a:rPr lang="uk-UA" altLang="ru-RU" sz="2800" b="1" dirty="0"/>
              <a:t>и</a:t>
            </a:r>
            <a:r>
              <a:rPr lang="ru-RU" altLang="ru-RU" sz="2800" b="1" dirty="0" err="1"/>
              <a:t>вно</a:t>
            </a:r>
            <a:r>
              <a:rPr lang="ru-RU" altLang="ru-RU" sz="2800" b="1" dirty="0"/>
              <a:t>-право</a:t>
            </a:r>
            <a:r>
              <a:rPr lang="uk-UA" altLang="ru-RU" sz="2800" b="1" dirty="0" err="1"/>
              <a:t>вих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актів</a:t>
            </a:r>
            <a:r>
              <a:rPr lang="ru-RU" altLang="ru-RU" sz="2800" b="1" dirty="0"/>
              <a:t>, </a:t>
            </a:r>
            <a:r>
              <a:rPr lang="uk-UA" altLang="ru-RU" sz="2800" b="1" dirty="0"/>
              <a:t>що регулюють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відноси</a:t>
            </a:r>
            <a:r>
              <a:rPr lang="uk-UA" altLang="ru-RU" sz="2800" b="1" dirty="0" err="1"/>
              <a:t>ни</a:t>
            </a:r>
            <a:r>
              <a:rPr lang="uk-UA" altLang="ru-RU" sz="2800" b="1" dirty="0"/>
              <a:t>  </a:t>
            </a:r>
            <a:r>
              <a:rPr lang="ru-RU" altLang="ru-RU" sz="2800" b="1" dirty="0"/>
              <a:t>у </a:t>
            </a:r>
            <a:r>
              <a:rPr lang="ru-RU" altLang="ru-RU" sz="2800" b="1" dirty="0" err="1"/>
              <a:t>сфері</a:t>
            </a:r>
            <a:r>
              <a:rPr lang="ru-RU" altLang="ru-RU" sz="2800" b="1" dirty="0"/>
              <a:t> реал</a:t>
            </a:r>
            <a:r>
              <a:rPr lang="uk-UA" altLang="ru-RU" sz="2800" b="1" dirty="0" err="1"/>
              <a:t>ізації</a:t>
            </a:r>
            <a:r>
              <a:rPr lang="ru-RU" altLang="ru-RU" sz="2800" b="1" dirty="0"/>
              <a:t> державно</a:t>
            </a:r>
            <a:r>
              <a:rPr lang="uk-UA" altLang="ru-RU" sz="2800" b="1" dirty="0"/>
              <a:t>ї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політ</a:t>
            </a:r>
            <a:r>
              <a:rPr lang="uk-UA" altLang="ru-RU" sz="2800" b="1" dirty="0"/>
              <a:t>и</a:t>
            </a:r>
            <a:r>
              <a:rPr lang="ru-RU" altLang="ru-RU" sz="2800" b="1" dirty="0" err="1"/>
              <a:t>ки</a:t>
            </a:r>
            <a:r>
              <a:rPr lang="ru-RU" altLang="ru-RU" sz="2800" b="1" dirty="0"/>
              <a:t> </a:t>
            </a:r>
            <a:r>
              <a:rPr lang="uk-UA" altLang="ru-RU" sz="2800" b="1" dirty="0"/>
              <a:t>щодо соціального захисту її громадян </a:t>
            </a:r>
          </a:p>
          <a:p>
            <a:pPr marL="63500"/>
            <a:r>
              <a:rPr lang="uk-UA" altLang="ru-RU" sz="2800" b="1" dirty="0"/>
              <a:t>в процесі </a:t>
            </a:r>
            <a:r>
              <a:rPr lang="ru-RU" altLang="ru-RU" sz="2800" b="1" dirty="0" err="1"/>
              <a:t>трудово</a:t>
            </a:r>
            <a:r>
              <a:rPr lang="uk-UA" altLang="ru-RU" sz="2800" b="1" dirty="0"/>
              <a:t>ї ді</a:t>
            </a:r>
            <a:r>
              <a:rPr lang="ru-RU" altLang="ru-RU" sz="2800" b="1" dirty="0" err="1"/>
              <a:t>яльності</a:t>
            </a:r>
            <a:r>
              <a:rPr lang="ru-RU" altLang="ru-RU" sz="2800" b="1" dirty="0"/>
              <a:t>.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Ð°ÐºÐ¾Ð½Ð¾Ð´Ð°Ð²ÑÑÐ²Ð¾ Ð£ÐºÑÐ°ÑÐ½Ð¸ Ð¿ÑÐ¾ Ð¾ÑÐ¾ÑÐ¾Ð½Ñ Ð¿ÑÐ°ÑÑ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49" y="1943509"/>
            <a:ext cx="3384643" cy="43796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586855" y="852157"/>
            <a:ext cx="86663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>
              <a:defRPr/>
            </a:pPr>
            <a:r>
              <a:rPr lang="ru-RU" altLang="ru-RU" sz="2800" b="1" dirty="0" err="1">
                <a:solidFill>
                  <a:srgbClr val="FF0000"/>
                </a:solidFill>
              </a:rPr>
              <a:t>Законодав</a:t>
            </a:r>
            <a:r>
              <a:rPr lang="en-US" altLang="ru-RU" sz="2800" b="1" dirty="0">
                <a:solidFill>
                  <a:srgbClr val="FF0000"/>
                </a:solidFill>
              </a:rPr>
              <a:t>c</a:t>
            </a:r>
            <a:r>
              <a:rPr lang="ru-RU" altLang="ru-RU" sz="2800" b="1" dirty="0" err="1">
                <a:solidFill>
                  <a:srgbClr val="FF0000"/>
                </a:solidFill>
              </a:rPr>
              <a:t>тво</a:t>
            </a:r>
            <a:r>
              <a:rPr lang="ru-RU" altLang="ru-RU" sz="2800" b="1" dirty="0">
                <a:solidFill>
                  <a:srgbClr val="FF0000"/>
                </a:solidFill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</a:rPr>
              <a:t>України</a:t>
            </a:r>
            <a:r>
              <a:rPr lang="ru-RU" altLang="ru-RU" sz="2800" b="1" dirty="0">
                <a:solidFill>
                  <a:srgbClr val="FF0000"/>
                </a:solidFill>
              </a:rPr>
              <a:t> про </a:t>
            </a:r>
            <a:r>
              <a:rPr lang="ru-RU" altLang="ru-RU" sz="2800" b="1" dirty="0" err="1">
                <a:solidFill>
                  <a:srgbClr val="FF0000"/>
                </a:solidFill>
              </a:rPr>
              <a:t>охорону</a:t>
            </a:r>
            <a:r>
              <a:rPr lang="ru-RU" altLang="ru-RU" sz="2800" b="1" dirty="0">
                <a:solidFill>
                  <a:srgbClr val="FF0000"/>
                </a:solidFill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</a:rPr>
              <a:t>пра</a:t>
            </a:r>
            <a:r>
              <a:rPr lang="uk-UA" altLang="ru-RU" sz="2800" b="1" dirty="0">
                <a:solidFill>
                  <a:srgbClr val="FF0000"/>
                </a:solidFill>
              </a:rPr>
              <a:t>ц</a:t>
            </a:r>
            <a:r>
              <a:rPr lang="ru-RU" altLang="ru-RU" sz="2800" b="1" dirty="0">
                <a:solidFill>
                  <a:srgbClr val="FF0000"/>
                </a:solidFill>
              </a:rPr>
              <a:t>і </a:t>
            </a:r>
            <a:r>
              <a:rPr lang="ru-RU" sz="2800" b="1" dirty="0"/>
              <a:t>склада</a:t>
            </a:r>
            <a:r>
              <a:rPr lang="uk-UA" sz="2800" b="1" dirty="0" err="1"/>
              <a:t>ється</a:t>
            </a:r>
            <a:r>
              <a:rPr lang="uk-UA" sz="2800" b="1" dirty="0"/>
              <a:t> з</a:t>
            </a:r>
          </a:p>
          <a:p>
            <a:pPr marL="63500">
              <a:defRPr/>
            </a:pPr>
            <a:r>
              <a:rPr lang="uk-UA" sz="2800" b="1" dirty="0"/>
              <a:t> </a:t>
            </a:r>
            <a:r>
              <a:rPr lang="uk-UA" sz="2800" b="1" u="sng" dirty="0"/>
              <a:t>Закону </a:t>
            </a:r>
            <a:r>
              <a:rPr lang="ru-RU" sz="2800" b="1" u="sng" dirty="0" err="1"/>
              <a:t>України</a:t>
            </a:r>
            <a:r>
              <a:rPr lang="ru-RU" sz="2800" b="1" u="sng" dirty="0"/>
              <a:t> </a:t>
            </a:r>
            <a:r>
              <a:rPr lang="uk-UA" sz="2800" b="1" u="sng" dirty="0"/>
              <a:t>«Про</a:t>
            </a:r>
            <a:r>
              <a:rPr lang="ru-RU" sz="2800" b="1" u="sng" dirty="0"/>
              <a:t> </a:t>
            </a:r>
            <a:r>
              <a:rPr lang="ru-RU" sz="2800" b="1" u="sng" dirty="0" err="1"/>
              <a:t>охорону</a:t>
            </a:r>
            <a:r>
              <a:rPr lang="ru-RU" sz="2800" b="1" u="sng" dirty="0"/>
              <a:t> </a:t>
            </a:r>
            <a:r>
              <a:rPr lang="ru-RU" sz="2800" b="1" u="sng" dirty="0" err="1"/>
              <a:t>прац</a:t>
            </a:r>
            <a:r>
              <a:rPr lang="uk-UA" sz="2800" b="1" u="sng" dirty="0"/>
              <a:t>і»</a:t>
            </a:r>
            <a:r>
              <a:rPr lang="ru-RU" sz="2800" b="1" dirty="0"/>
              <a:t>, </a:t>
            </a:r>
          </a:p>
          <a:p>
            <a:pPr marL="63500">
              <a:defRPr/>
            </a:pPr>
            <a:r>
              <a:rPr lang="ru-RU" sz="2800" b="1" dirty="0"/>
              <a:t>Кодексу </a:t>
            </a:r>
            <a:r>
              <a:rPr lang="ru-RU" sz="2800" b="1" dirty="0" err="1"/>
              <a:t>законів</a:t>
            </a:r>
            <a:r>
              <a:rPr lang="ru-RU" sz="2800" b="1" dirty="0"/>
              <a:t> </a:t>
            </a:r>
            <a:r>
              <a:rPr lang="uk-UA" sz="2800" b="1" dirty="0"/>
              <a:t>про працю України, </a:t>
            </a:r>
          </a:p>
          <a:p>
            <a:pPr marL="63500">
              <a:defRPr/>
            </a:pPr>
            <a:r>
              <a:rPr lang="uk-UA" sz="2800" b="1" dirty="0"/>
              <a:t>закону України «Про загальноо6ов'язкове державне соціальне страхування від нещасного випадку на виробництві та професійного захворювання, які спричинили втрату працездатності»</a:t>
            </a:r>
          </a:p>
          <a:p>
            <a:pPr marL="63500">
              <a:defRPr/>
            </a:pPr>
            <a:r>
              <a:rPr lang="uk-UA" sz="2800" b="1" dirty="0"/>
              <a:t> та прийнятих відповідно до них нормативно-правових актів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942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2926" y="633006"/>
            <a:ext cx="8229600" cy="5676354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  <a:defRPr/>
            </a:pPr>
            <a:r>
              <a:rPr lang="uk-UA" sz="2800" b="1" dirty="0"/>
              <a:t>Базується законодавство </a:t>
            </a:r>
            <a:r>
              <a:rPr lang="uk-UA" sz="2800" b="1" dirty="0" smtClean="0"/>
              <a:t>України </a:t>
            </a:r>
            <a:r>
              <a:rPr lang="uk-UA" sz="2800" b="1" dirty="0"/>
              <a:t>про охорону праці на конституційному праві всіх громадян України  на належні, безпечні і здорові умови праці</a:t>
            </a:r>
            <a:r>
              <a:rPr lang="uk-UA" sz="2800" b="1" dirty="0" smtClean="0"/>
              <a:t>, гарантовані </a:t>
            </a:r>
          </a:p>
          <a:p>
            <a:pPr marL="64008" indent="0">
              <a:buNone/>
              <a:defRPr/>
            </a:pPr>
            <a:r>
              <a:rPr lang="uk-UA" sz="2800" b="1" dirty="0" smtClean="0"/>
              <a:t>статтею </a:t>
            </a:r>
            <a:r>
              <a:rPr lang="uk-UA" sz="2800" b="1" dirty="0"/>
              <a:t>43 </a:t>
            </a:r>
            <a:r>
              <a:rPr lang="uk-UA" sz="2800" b="1" dirty="0">
                <a:solidFill>
                  <a:srgbClr val="FF0000"/>
                </a:solidFill>
              </a:rPr>
              <a:t>Конституції </a:t>
            </a:r>
            <a:r>
              <a:rPr lang="uk-UA" sz="2800" b="1" dirty="0" smtClean="0">
                <a:solidFill>
                  <a:srgbClr val="FF0000"/>
                </a:solidFill>
              </a:rPr>
              <a:t>України</a:t>
            </a:r>
            <a:r>
              <a:rPr lang="uk-UA" sz="2800" b="1" dirty="0"/>
              <a:t>. Ця ж стаття встановлює </a:t>
            </a:r>
            <a:r>
              <a:rPr lang="uk-UA" sz="2800" b="1" dirty="0" smtClean="0"/>
              <a:t>заборону </a:t>
            </a:r>
            <a:r>
              <a:rPr lang="uk-UA" sz="2800" b="1" dirty="0"/>
              <a:t>використання праці жінок і неповнолітніх на небезпечних для їхнього здоров’я роботах</a:t>
            </a:r>
            <a:r>
              <a:rPr lang="uk-UA" sz="2800" b="1" dirty="0" smtClean="0"/>
              <a:t>. </a:t>
            </a:r>
          </a:p>
          <a:p>
            <a:pPr marL="64008" indent="0">
              <a:buNone/>
              <a:defRPr/>
            </a:pPr>
            <a:r>
              <a:rPr lang="uk-UA" sz="2800" b="1" dirty="0" smtClean="0"/>
              <a:t>Стаття </a:t>
            </a:r>
            <a:r>
              <a:rPr lang="uk-UA" sz="2800" b="1" dirty="0"/>
              <a:t>45 Конституції гарантує право всіх працюючих на щотижневий відпочинок та </a:t>
            </a:r>
            <a:endParaRPr lang="uk-UA" sz="2800" b="1" dirty="0" smtClean="0"/>
          </a:p>
          <a:p>
            <a:pPr marL="64008" indent="0">
              <a:buNone/>
              <a:defRPr/>
            </a:pPr>
            <a:r>
              <a:rPr lang="uk-UA" sz="2800" b="1" dirty="0" smtClean="0"/>
              <a:t>щорічну </a:t>
            </a:r>
            <a:r>
              <a:rPr lang="uk-UA" sz="2800" b="1" dirty="0"/>
              <a:t>оплачувану відпустку, а також встановлення скороченого робочого дня щодо окремих професій </a:t>
            </a:r>
            <a:r>
              <a:rPr lang="uk-UA" sz="2800" b="1" dirty="0" smtClean="0"/>
              <a:t>і </a:t>
            </a:r>
            <a:r>
              <a:rPr lang="uk-UA" sz="2800" b="1" dirty="0"/>
              <a:t>виробництв, скороченої тривалості роботи у нічний час.</a:t>
            </a:r>
            <a:endParaRPr lang="ru-RU" sz="2800" b="1" dirty="0"/>
          </a:p>
          <a:p>
            <a:pPr marL="64008" indent="0"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8986" y="577547"/>
            <a:ext cx="87300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/>
            <a:r>
              <a:rPr lang="uk-UA" altLang="ru-RU" sz="2800" b="1" dirty="0"/>
              <a:t>Основоположним документом в галузі охорони праці є </a:t>
            </a:r>
          </a:p>
          <a:p>
            <a:pPr marL="63500"/>
            <a:r>
              <a:rPr lang="uk-UA" altLang="ru-RU" sz="2800" b="1" dirty="0">
                <a:solidFill>
                  <a:srgbClr val="FF0000"/>
                </a:solidFill>
              </a:rPr>
              <a:t>Закон України «Про охорону праці»</a:t>
            </a:r>
            <a:r>
              <a:rPr lang="uk-UA" altLang="ru-RU" sz="2800" b="1" dirty="0"/>
              <a:t>,</a:t>
            </a:r>
          </a:p>
          <a:p>
            <a:pPr marL="63500"/>
            <a:r>
              <a:rPr lang="uk-UA" altLang="ru-RU" sz="2800" b="1" dirty="0"/>
              <a:t> який </a:t>
            </a:r>
            <a:r>
              <a:rPr lang="uk-UA" altLang="ru-RU" sz="2800" b="1" dirty="0">
                <a:solidFill>
                  <a:srgbClr val="FF0000"/>
                </a:solidFill>
              </a:rPr>
              <a:t>визначає</a:t>
            </a:r>
            <a:r>
              <a:rPr lang="uk-UA" altLang="ru-RU" sz="2800" b="1" dirty="0"/>
              <a:t> основні положення щодо реалізації конституційного права працівників на охорону їх життя і здоров’я у процесі трудової діяльності, на належні, безпечні і здорові умови праці, </a:t>
            </a:r>
            <a:r>
              <a:rPr lang="uk-UA" altLang="ru-RU" sz="2800" b="1" dirty="0">
                <a:solidFill>
                  <a:srgbClr val="FF0000"/>
                </a:solidFill>
              </a:rPr>
              <a:t>регулює</a:t>
            </a:r>
            <a:r>
              <a:rPr lang="uk-UA" altLang="ru-RU" sz="2800" b="1" dirty="0"/>
              <a:t> за участю відповідних органів державної влади відносини між роботодавцем і працівником з питань безпеки, гігієни праці та виробничого середовища і </a:t>
            </a:r>
            <a:r>
              <a:rPr lang="uk-UA" altLang="ru-RU" sz="2800" b="1" dirty="0">
                <a:solidFill>
                  <a:srgbClr val="FF0000"/>
                </a:solidFill>
              </a:rPr>
              <a:t>встановлює</a:t>
            </a:r>
            <a:r>
              <a:rPr lang="uk-UA" altLang="ru-RU" sz="2800" b="1" dirty="0"/>
              <a:t> єдиний порядок організації охорони праці в Україні</a:t>
            </a:r>
            <a:endParaRPr lang="ru-RU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90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373875" y="448091"/>
            <a:ext cx="838882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defRPr/>
            </a:pPr>
            <a:r>
              <a:rPr lang="uk-UA" sz="2400" b="1" dirty="0"/>
              <a:t>Закон України «Про охорону праці», прийнятий у 1992 р. </a:t>
            </a:r>
          </a:p>
          <a:p>
            <a:pPr marL="63500" algn="just">
              <a:defRPr/>
            </a:pPr>
            <a:r>
              <a:rPr lang="uk-UA" sz="2400" b="1" dirty="0"/>
              <a:t>У листопаді 2002 р. Верховна Рада України прийняла нову редакцію цього закону. </a:t>
            </a:r>
          </a:p>
          <a:p>
            <a:pPr marL="63500" algn="just">
              <a:defRPr/>
            </a:pPr>
            <a:r>
              <a:rPr lang="uk-UA" sz="2400" b="1" dirty="0"/>
              <a:t>Кодекс законів про працю (КЗпП) України затверджено 3аконом Української РСР введено в дію з 1 червня 1972 р. До нього неодноразово вносилися зміни і доповнення.</a:t>
            </a:r>
          </a:p>
          <a:p>
            <a:pPr marL="63500" algn="just">
              <a:defRPr/>
            </a:pPr>
            <a:r>
              <a:rPr lang="ru-RU" sz="2400" b="1" dirty="0"/>
              <a:t>Х</a:t>
            </a:r>
            <a:r>
              <a:rPr lang="en-US" sz="2400" b="1" dirty="0"/>
              <a:t>VIII</a:t>
            </a:r>
            <a:r>
              <a:rPr lang="ru-RU" sz="2400" b="1" dirty="0"/>
              <a:t> </a:t>
            </a:r>
            <a:r>
              <a:rPr lang="uk-UA" sz="2400" b="1" dirty="0"/>
              <a:t>розділів та 265 статей.</a:t>
            </a:r>
          </a:p>
          <a:p>
            <a:pPr algn="just">
              <a:defRPr/>
            </a:pPr>
            <a:r>
              <a:rPr lang="uk-UA" sz="2400" b="1" dirty="0"/>
              <a:t>Закон України </a:t>
            </a:r>
          </a:p>
          <a:p>
            <a:pPr algn="just">
              <a:defRPr/>
            </a:pPr>
            <a:r>
              <a:rPr lang="uk-UA" sz="2400" b="1" dirty="0"/>
              <a:t>«Про </a:t>
            </a:r>
            <a:r>
              <a:rPr lang="uk-UA" sz="2400" b="1" dirty="0" err="1"/>
              <a:t>загальнообов</a:t>
            </a:r>
            <a:r>
              <a:rPr lang="en-US" sz="2400" b="1" dirty="0"/>
              <a:t>’</a:t>
            </a:r>
            <a:r>
              <a:rPr lang="uk-UA" sz="2400" b="1" dirty="0" err="1"/>
              <a:t>язкове</a:t>
            </a:r>
            <a:r>
              <a:rPr lang="uk-UA" sz="2400" b="1" dirty="0"/>
              <a:t> державне соціальне страхування від нещасного випадку на виробництві та професійного захворювання, які спричинили втрату працездатності» від 23.09.1999р. </a:t>
            </a:r>
            <a:r>
              <a:rPr lang="uk-UA" sz="2400" b="1" dirty="0" smtClean="0"/>
              <a:t>Складається із </a:t>
            </a:r>
            <a:r>
              <a:rPr lang="en-US" sz="2400" b="1" dirty="0"/>
              <a:t>VI </a:t>
            </a:r>
            <a:r>
              <a:rPr lang="uk-UA" sz="2400" b="1" dirty="0"/>
              <a:t>розділів та 41 статті.</a:t>
            </a:r>
            <a:endParaRPr lang="ru-RU" sz="2400" b="1" dirty="0"/>
          </a:p>
          <a:p>
            <a:pPr marL="63500" algn="ctr">
              <a:defRPr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14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384663" y="679268"/>
            <a:ext cx="792103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>
              <a:defRPr/>
            </a:pPr>
            <a:r>
              <a:rPr lang="ru-RU" sz="2800" b="1" dirty="0" err="1">
                <a:cs typeface="Times New Roman" pitchFamily="18" charset="0"/>
              </a:rPr>
              <a:t>Важливими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нормативними</a:t>
            </a:r>
            <a:r>
              <a:rPr lang="ru-RU" sz="2800" b="1" dirty="0">
                <a:cs typeface="Times New Roman" pitchFamily="18" charset="0"/>
              </a:rPr>
              <a:t> актами з </a:t>
            </a:r>
            <a:r>
              <a:rPr lang="ru-RU" sz="2800" b="1" dirty="0" err="1">
                <a:cs typeface="Times New Roman" pitchFamily="18" charset="0"/>
              </a:rPr>
              <a:t>питань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охорони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прац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ru-RU" sz="2800" b="1" dirty="0">
                <a:cs typeface="Times New Roman" pitchFamily="18" charset="0"/>
              </a:rPr>
              <a:t> є </a:t>
            </a:r>
            <a:r>
              <a:rPr lang="ru-RU" sz="2800" b="1" dirty="0" err="1">
                <a:cs typeface="Times New Roman" pitchFamily="18" charset="0"/>
              </a:rPr>
              <a:t>міжнародні</a:t>
            </a:r>
            <a:r>
              <a:rPr lang="ru-RU" sz="2800" b="1" dirty="0">
                <a:cs typeface="Times New Roman" pitchFamily="18" charset="0"/>
              </a:rPr>
              <a:t> договори та угоди, до </a:t>
            </a:r>
            <a:r>
              <a:rPr lang="ru-RU" sz="2800" b="1" dirty="0" err="1">
                <a:cs typeface="Times New Roman" pitchFamily="18" charset="0"/>
              </a:rPr>
              <a:t>яких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приєдналась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Україна</a:t>
            </a:r>
            <a:r>
              <a:rPr lang="ru-RU" sz="2800" b="1" dirty="0">
                <a:cs typeface="Times New Roman" pitchFamily="18" charset="0"/>
              </a:rPr>
              <a:t>.</a:t>
            </a:r>
          </a:p>
          <a:p>
            <a:pPr marL="63500">
              <a:defRPr/>
            </a:pPr>
            <a:r>
              <a:rPr lang="ru-RU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Закон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uk-UA" sz="2800" b="1" dirty="0">
                <a:cs typeface="Times New Roman" pitchFamily="18" charset="0"/>
              </a:rPr>
              <a:t>«</a:t>
            </a:r>
            <a:r>
              <a:rPr lang="en-US" sz="2800" b="1" dirty="0">
                <a:cs typeface="Times New Roman" pitchFamily="18" charset="0"/>
              </a:rPr>
              <a:t>П</a:t>
            </a:r>
            <a:r>
              <a:rPr lang="uk-UA" sz="2800" b="1" dirty="0">
                <a:cs typeface="Times New Roman" pitchFamily="18" charset="0"/>
              </a:rPr>
              <a:t>р</a:t>
            </a:r>
            <a:r>
              <a:rPr lang="en-US" sz="2800" b="1" dirty="0">
                <a:cs typeface="Times New Roman" pitchFamily="18" charset="0"/>
              </a:rPr>
              <a:t>о </a:t>
            </a:r>
            <a:r>
              <a:rPr lang="en-US" sz="2800" b="1" dirty="0" err="1">
                <a:cs typeface="Times New Roman" pitchFamily="18" charset="0"/>
              </a:rPr>
              <a:t>охо</a:t>
            </a:r>
            <a:r>
              <a:rPr lang="uk-UA" sz="2800" b="1" dirty="0" err="1">
                <a:cs typeface="Times New Roman" pitchFamily="18" charset="0"/>
              </a:rPr>
              <a:t>рону</a:t>
            </a:r>
            <a:r>
              <a:rPr lang="uk-UA" sz="2800" b="1" dirty="0">
                <a:cs typeface="Times New Roman" pitchFamily="18" charset="0"/>
              </a:rPr>
              <a:t> праці» </a:t>
            </a:r>
            <a:r>
              <a:rPr lang="ru-RU" sz="2800" b="1" dirty="0" err="1">
                <a:cs typeface="Times New Roman" pitchFamily="18" charset="0"/>
              </a:rPr>
              <a:t>передбачає</a:t>
            </a:r>
            <a:r>
              <a:rPr lang="ru-RU" sz="2800" b="1" dirty="0">
                <a:cs typeface="Times New Roman" pitchFamily="18" charset="0"/>
              </a:rPr>
              <a:t>, </a:t>
            </a:r>
            <a:r>
              <a:rPr lang="ru-RU" sz="2800" b="1" dirty="0" err="1">
                <a:cs typeface="Times New Roman" pitchFamily="18" charset="0"/>
              </a:rPr>
              <a:t>якщо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міжнародним</a:t>
            </a:r>
            <a:r>
              <a:rPr lang="ru-RU" sz="2800" b="1" dirty="0">
                <a:cs typeface="Times New Roman" pitchFamily="18" charset="0"/>
              </a:rPr>
              <a:t> договором, </a:t>
            </a:r>
            <a:r>
              <a:rPr lang="ru-RU" sz="2800" b="1" dirty="0" err="1">
                <a:cs typeface="Times New Roman" pitchFamily="18" charset="0"/>
              </a:rPr>
              <a:t>згода</a:t>
            </a:r>
            <a:r>
              <a:rPr lang="ru-RU" sz="2800" b="1" dirty="0">
                <a:cs typeface="Times New Roman" pitchFamily="18" charset="0"/>
              </a:rPr>
              <a:t> на </a:t>
            </a:r>
            <a:r>
              <a:rPr lang="ru-RU" sz="2800" b="1" dirty="0" err="1">
                <a:cs typeface="Times New Roman" pitchFamily="18" charset="0"/>
              </a:rPr>
              <a:t>обов'язковість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якого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надана</a:t>
            </a:r>
            <a:r>
              <a:rPr lang="ru-RU" sz="2800" b="1" dirty="0">
                <a:cs typeface="Times New Roman" pitchFamily="18" charset="0"/>
              </a:rPr>
              <a:t> Верховною Радо</a:t>
            </a:r>
            <a:r>
              <a:rPr lang="uk-UA" sz="2800" b="1" dirty="0">
                <a:cs typeface="Times New Roman" pitchFamily="18" charset="0"/>
              </a:rPr>
              <a:t>ю </a:t>
            </a:r>
            <a:r>
              <a:rPr lang="ru-RU" sz="2800" b="1" dirty="0" err="1">
                <a:cs typeface="Times New Roman" pitchFamily="18" charset="0"/>
              </a:rPr>
              <a:t>України</a:t>
            </a:r>
            <a:r>
              <a:rPr lang="ru-RU" sz="2800" b="1" dirty="0">
                <a:cs typeface="Times New Roman" pitchFamily="18" charset="0"/>
              </a:rPr>
              <a:t>, </a:t>
            </a:r>
            <a:r>
              <a:rPr lang="ru-RU" sz="2800" b="1" dirty="0" err="1">
                <a:cs typeface="Times New Roman" pitchFamily="18" charset="0"/>
              </a:rPr>
              <a:t>встановлено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ru-RU" sz="2800" b="1" dirty="0" err="1">
                <a:cs typeface="Times New Roman" pitchFamily="18" charset="0"/>
              </a:rPr>
              <a:t>нш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норми</a:t>
            </a:r>
            <a:r>
              <a:rPr lang="ru-RU" sz="2800" b="1" dirty="0">
                <a:cs typeface="Times New Roman" pitchFamily="18" charset="0"/>
              </a:rPr>
              <a:t>, </a:t>
            </a:r>
            <a:r>
              <a:rPr lang="ru-RU" sz="2800" b="1" dirty="0" err="1">
                <a:cs typeface="Times New Roman" pitchFamily="18" charset="0"/>
              </a:rPr>
              <a:t>ніж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ті</a:t>
            </a:r>
            <a:r>
              <a:rPr lang="ru-RU" sz="2800" b="1" dirty="0">
                <a:cs typeface="Times New Roman" pitchFamily="18" charset="0"/>
              </a:rPr>
              <a:t>, </a:t>
            </a:r>
            <a:r>
              <a:rPr lang="ru-RU" sz="2800" b="1" dirty="0" err="1">
                <a:cs typeface="Times New Roman" pitchFamily="18" charset="0"/>
              </a:rPr>
              <a:t>що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передбачені</a:t>
            </a:r>
            <a:r>
              <a:rPr lang="ru-RU" sz="2800" b="1" dirty="0">
                <a:cs typeface="Times New Roman" pitchFamily="18" charset="0"/>
              </a:rPr>
              <a:t>  </a:t>
            </a:r>
            <a:r>
              <a:rPr lang="ru-RU" sz="2800" b="1" dirty="0" err="1">
                <a:cs typeface="Times New Roman" pitchFamily="18" charset="0"/>
              </a:rPr>
              <a:t>законодавством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України</a:t>
            </a:r>
            <a:r>
              <a:rPr lang="ru-RU" sz="2800" b="1" dirty="0">
                <a:cs typeface="Times New Roman" pitchFamily="18" charset="0"/>
              </a:rPr>
              <a:t> про </a:t>
            </a:r>
            <a:r>
              <a:rPr lang="ru-RU" sz="2800" b="1" dirty="0" err="1">
                <a:cs typeface="Times New Roman" pitchFamily="18" charset="0"/>
              </a:rPr>
              <a:t>охорону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прац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ru-RU" sz="2800" b="1" dirty="0"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FF0000"/>
                </a:solidFill>
                <a:cs typeface="Times New Roman" pitchFamily="18" charset="0"/>
              </a:rPr>
              <a:t>застосовуються</a:t>
            </a:r>
            <a:r>
              <a:rPr lang="ru-RU" sz="28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cs typeface="Times New Roman" pitchFamily="18" charset="0"/>
              </a:rPr>
              <a:t>норми</a:t>
            </a:r>
            <a:r>
              <a:rPr lang="ru-RU" sz="28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cs typeface="Times New Roman" pitchFamily="18" charset="0"/>
              </a:rPr>
              <a:t>міжнародного</a:t>
            </a:r>
            <a:r>
              <a:rPr lang="ru-RU" sz="2800" b="1" dirty="0">
                <a:solidFill>
                  <a:srgbClr val="FF0000"/>
                </a:solidFill>
                <a:cs typeface="Times New Roman" pitchFamily="18" charset="0"/>
              </a:rPr>
              <a:t> договору.</a:t>
            </a:r>
          </a:p>
          <a:p>
            <a:pPr marL="63500">
              <a:defRPr/>
            </a:pPr>
            <a:endParaRPr lang="uk-UA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63500">
              <a:defRPr/>
            </a:pPr>
            <a:endParaRPr lang="uk-UA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63500">
              <a:defRPr/>
            </a:pPr>
            <a:endParaRPr lang="uk-UA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63500">
              <a:defRPr/>
            </a:pPr>
            <a:endParaRPr lang="uk-UA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63500">
              <a:defRPr/>
            </a:pPr>
            <a:endParaRPr lang="uk-UA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63500">
              <a:defRPr/>
            </a:pPr>
            <a:endParaRPr lang="ru-RU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572482" y="711662"/>
            <a:ext cx="76927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/>
            <a:r>
              <a:rPr lang="ru-RU" altLang="ru-RU" sz="2800" b="1" dirty="0" err="1">
                <a:cs typeface="Times New Roman" panose="02020603050405020304" pitchFamily="18" charset="0"/>
              </a:rPr>
              <a:t>Переважна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більшість</a:t>
            </a:r>
            <a:r>
              <a:rPr lang="ru-RU" altLang="ru-RU" sz="2800" b="1" dirty="0">
                <a:cs typeface="Times New Roman" panose="02020603050405020304" pitchFamily="18" charset="0"/>
              </a:rPr>
              <a:t> м</a:t>
            </a:r>
            <a:r>
              <a:rPr lang="en-US" altLang="ru-RU" sz="2800" b="1" dirty="0" err="1">
                <a:cs typeface="Times New Roman" panose="02020603050405020304" pitchFamily="18" charset="0"/>
              </a:rPr>
              <a:t>i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жнародних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договорів</a:t>
            </a:r>
            <a:r>
              <a:rPr lang="ru-RU" altLang="ru-RU" sz="2800" b="1" dirty="0">
                <a:cs typeface="Times New Roman" panose="02020603050405020304" pitchFamily="18" charset="0"/>
              </a:rPr>
              <a:t> та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угод</a:t>
            </a:r>
            <a:r>
              <a:rPr lang="ru-RU" altLang="ru-RU" sz="2800" b="1" dirty="0">
                <a:cs typeface="Times New Roman" panose="02020603050405020304" pitchFamily="18" charset="0"/>
              </a:rPr>
              <a:t>, в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яких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бере</a:t>
            </a:r>
            <a:r>
              <a:rPr lang="ru-RU" altLang="ru-RU" sz="2800" b="1" dirty="0">
                <a:cs typeface="Times New Roman" panose="02020603050405020304" pitchFamily="18" charset="0"/>
              </a:rPr>
              <a:t> участь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Укра</a:t>
            </a:r>
            <a:r>
              <a:rPr lang="uk-UA" altLang="ru-RU" sz="2800" b="1" dirty="0">
                <a:cs typeface="Times New Roman" panose="02020603050405020304" pitchFamily="18" charset="0"/>
              </a:rPr>
              <a:t>ї</a:t>
            </a:r>
            <a:r>
              <a:rPr lang="ru-RU" altLang="ru-RU" sz="2800" b="1" dirty="0">
                <a:cs typeface="Times New Roman" panose="02020603050405020304" pitchFamily="18" charset="0"/>
              </a:rPr>
              <a:t>на </a:t>
            </a:r>
            <a:r>
              <a:rPr lang="en-US" altLang="ru-RU" sz="2800" b="1" dirty="0" err="1">
                <a:cs typeface="Times New Roman" panose="02020603050405020304" pitchFamily="18" charset="0"/>
              </a:rPr>
              <a:t>i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які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більшою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або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меншою</a:t>
            </a:r>
            <a:r>
              <a:rPr lang="ru-RU" altLang="ru-RU" sz="2800" b="1" dirty="0">
                <a:cs typeface="Times New Roman" panose="02020603050405020304" pitchFamily="18" charset="0"/>
              </a:rPr>
              <a:t> м</a:t>
            </a:r>
            <a:r>
              <a:rPr lang="en-US" altLang="ru-RU" sz="2800" b="1" dirty="0" err="1">
                <a:cs typeface="Times New Roman" panose="02020603050405020304" pitchFamily="18" charset="0"/>
              </a:rPr>
              <a:t>i</a:t>
            </a:r>
            <a:r>
              <a:rPr lang="ru-RU" altLang="ru-RU" sz="2800" b="1" dirty="0">
                <a:cs typeface="Times New Roman" panose="02020603050405020304" pitchFamily="18" charset="0"/>
              </a:rPr>
              <a:t>рою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стосуються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охорони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праці</a:t>
            </a:r>
            <a:r>
              <a:rPr lang="ru-RU" altLang="ru-RU" sz="2800" b="1" dirty="0">
                <a:cs typeface="Times New Roman" panose="02020603050405020304" pitchFamily="18" charset="0"/>
              </a:rPr>
              <a:t>, -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це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наступні</a:t>
            </a:r>
            <a:r>
              <a:rPr lang="ru-RU" altLang="ru-RU" sz="2800" b="1" dirty="0">
                <a:cs typeface="Times New Roman" panose="02020603050405020304" pitchFamily="18" charset="0"/>
              </a:rPr>
              <a:t> документ</a:t>
            </a:r>
            <a:r>
              <a:rPr lang="uk-UA" altLang="ru-RU" sz="2800" b="1" dirty="0">
                <a:cs typeface="Times New Roman" panose="02020603050405020304" pitchFamily="18" charset="0"/>
              </a:rPr>
              <a:t>и: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</a:p>
          <a:p>
            <a:pPr marL="63500"/>
            <a:r>
              <a:rPr lang="ru-RU" altLang="ru-RU" sz="2800" b="1" dirty="0">
                <a:cs typeface="Times New Roman" panose="02020603050405020304" pitchFamily="18" charset="0"/>
              </a:rPr>
              <a:t>1.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Конвенції</a:t>
            </a:r>
            <a:r>
              <a:rPr lang="ru-RU" altLang="ru-RU" sz="2800" b="1" dirty="0">
                <a:cs typeface="Times New Roman" panose="02020603050405020304" pitchFamily="18" charset="0"/>
              </a:rPr>
              <a:t> та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рекомендації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Міжнародної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Організації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Праці</a:t>
            </a:r>
            <a:r>
              <a:rPr lang="ru-RU" altLang="ru-RU" sz="2800" b="1" dirty="0">
                <a:cs typeface="Times New Roman" panose="02020603050405020304" pitchFamily="18" charset="0"/>
              </a:rPr>
              <a:t>; </a:t>
            </a:r>
          </a:p>
          <a:p>
            <a:pPr marL="63500"/>
            <a:r>
              <a:rPr lang="ru-RU" altLang="ru-RU" sz="2800" b="1" dirty="0">
                <a:cs typeface="Times New Roman" panose="02020603050405020304" pitchFamily="18" charset="0"/>
              </a:rPr>
              <a:t>2.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Директиви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Європейського</a:t>
            </a:r>
            <a:r>
              <a:rPr lang="ru-RU" altLang="ru-RU" sz="2800" b="1" dirty="0">
                <a:cs typeface="Times New Roman" panose="02020603050405020304" pitchFamily="18" charset="0"/>
              </a:rPr>
              <a:t> Союзу; </a:t>
            </a:r>
          </a:p>
          <a:p>
            <a:pPr marL="63500"/>
            <a:r>
              <a:rPr lang="ru-RU" altLang="ru-RU" sz="2800" b="1" dirty="0">
                <a:cs typeface="Times New Roman" panose="02020603050405020304" pitchFamily="18" charset="0"/>
              </a:rPr>
              <a:t>3. Договори та угоди,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підписані</a:t>
            </a:r>
            <a:r>
              <a:rPr lang="ru-RU" altLang="ru-RU" sz="2800" b="1" dirty="0">
                <a:cs typeface="Times New Roman" panose="02020603050405020304" pitchFamily="18" charset="0"/>
              </a:rPr>
              <a:t> в рамках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Співдружності</a:t>
            </a:r>
            <a:r>
              <a:rPr lang="ru-RU" altLang="ru-RU" sz="2800" b="1" dirty="0"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Незалежних</a:t>
            </a:r>
            <a:r>
              <a:rPr lang="ru-RU" altLang="ru-RU" sz="2800" b="1" dirty="0">
                <a:cs typeface="Times New Roman" panose="02020603050405020304" pitchFamily="18" charset="0"/>
              </a:rPr>
              <a:t> Держав;</a:t>
            </a:r>
          </a:p>
          <a:p>
            <a:pPr marL="63500"/>
            <a:r>
              <a:rPr lang="ru-RU" altLang="ru-RU" sz="2800" b="1" dirty="0">
                <a:cs typeface="Times New Roman" panose="02020603050405020304" pitchFamily="18" charset="0"/>
              </a:rPr>
              <a:t> 4. </a:t>
            </a:r>
            <a:r>
              <a:rPr lang="ru-RU" altLang="ru-RU" sz="2800" b="1" dirty="0" err="1">
                <a:cs typeface="Times New Roman" panose="02020603050405020304" pitchFamily="18" charset="0"/>
              </a:rPr>
              <a:t>Двосторонні</a:t>
            </a:r>
            <a:r>
              <a:rPr lang="ru-RU" altLang="ru-RU" sz="2800" b="1" dirty="0">
                <a:cs typeface="Times New Roman" panose="02020603050405020304" pitchFamily="18" charset="0"/>
              </a:rPr>
              <a:t> договори та угоди.</a:t>
            </a:r>
          </a:p>
        </p:txBody>
      </p:sp>
    </p:spTree>
    <p:extLst>
      <p:ext uri="{BB962C8B-B14F-4D97-AF65-F5344CB8AC3E}">
        <p14:creationId xmlns:p14="http://schemas.microsoft.com/office/powerpoint/2010/main" val="41871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416247" y="996311"/>
            <a:ext cx="7392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/>
            <a:endParaRPr lang="ru-RU" altLang="ru-RU" sz="2800" b="1" dirty="0"/>
          </a:p>
          <a:p>
            <a:pPr marL="63500"/>
            <a:r>
              <a:rPr lang="uk-UA" altLang="ru-RU" sz="2800" b="1" dirty="0"/>
              <a:t>3акон України </a:t>
            </a:r>
            <a:r>
              <a:rPr lang="uk-UA" altLang="ru-RU" sz="2800" b="1" dirty="0">
                <a:solidFill>
                  <a:srgbClr val="FF0000"/>
                </a:solidFill>
              </a:rPr>
              <a:t>«Про охорону праці» </a:t>
            </a:r>
            <a:r>
              <a:rPr lang="uk-UA" altLang="ru-RU" sz="2800" b="1" dirty="0"/>
              <a:t>є центральним в системі законодавства про охорону праці, дія його поширюється на всіх юридичних та фізичних осіб, які відповідно до законодавства використовують  найману працю, та на  всіх  працюючих. </a:t>
            </a:r>
            <a:endParaRPr lang="ru-RU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43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547</Words>
  <Application>Microsoft Office PowerPoint</Application>
  <PresentationFormat>Широкоэкранный</PresentationFormat>
  <Paragraphs>37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Іон</vt:lpstr>
      <vt:lpstr>Законодавство України  про охорону праці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Щиро дякую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Законодавство України  про охорону праці</dc:title>
  <dc:creator>Julia Soloduha</dc:creator>
  <cp:lastModifiedBy>Nikita</cp:lastModifiedBy>
  <cp:revision>8</cp:revision>
  <dcterms:created xsi:type="dcterms:W3CDTF">2019-02-27T17:25:00Z</dcterms:created>
  <dcterms:modified xsi:type="dcterms:W3CDTF">2019-02-27T20:05:35Z</dcterms:modified>
</cp:coreProperties>
</file>