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9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50" r:id="rId93"/>
    <p:sldId id="351" r:id="rId94"/>
    <p:sldId id="352" r:id="rId95"/>
    <p:sldId id="349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testing" id="{C35A7B38-D89F-42E9-9B08-CC99EC9DEAD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7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29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Test classification" id="{781E105F-1CEA-4B8C-BF19-F6C43A9A51ED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51"/>
            <p14:sldId id="352"/>
            <p14:sldId id="349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6D2E4-6ED5-46F1-AB80-E7A617D0F23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A94EBDD9-8486-402D-9B3F-46AA90F7BB96}">
      <dgm:prSet phldrT="[Текст]"/>
      <dgm:spPr/>
      <dgm:t>
        <a:bodyPr/>
        <a:lstStyle/>
        <a:p>
          <a:r>
            <a:rPr lang="uk-UA" dirty="0" smtClean="0"/>
            <a:t>Тестування</a:t>
          </a:r>
          <a:endParaRPr lang="uk-UA" dirty="0"/>
        </a:p>
      </dgm:t>
    </dgm:pt>
    <dgm:pt modelId="{92D37DB3-45DE-4240-94CB-EB0C4BCC25D2}" type="parTrans" cxnId="{11988EDD-C22C-4433-86DC-0C081E4E223E}">
      <dgm:prSet/>
      <dgm:spPr/>
      <dgm:t>
        <a:bodyPr/>
        <a:lstStyle/>
        <a:p>
          <a:endParaRPr lang="uk-UA"/>
        </a:p>
      </dgm:t>
    </dgm:pt>
    <dgm:pt modelId="{B215AAAC-95CF-48D5-9C24-A60AEC4AD997}" type="sibTrans" cxnId="{11988EDD-C22C-4433-86DC-0C081E4E223E}">
      <dgm:prSet/>
      <dgm:spPr/>
      <dgm:t>
        <a:bodyPr/>
        <a:lstStyle/>
        <a:p>
          <a:endParaRPr lang="uk-UA"/>
        </a:p>
      </dgm:t>
    </dgm:pt>
    <dgm:pt modelId="{96D2290C-4B26-4389-8D1C-2A3D7EC8509A}">
      <dgm:prSet phldrT="[Текст]"/>
      <dgm:spPr/>
      <dgm:t>
        <a:bodyPr/>
        <a:lstStyle/>
        <a:p>
          <a:r>
            <a:rPr lang="uk-UA" dirty="0" smtClean="0"/>
            <a:t>1. Загальне планування та аналіз вимог</a:t>
          </a:r>
          <a:endParaRPr lang="uk-UA" dirty="0"/>
        </a:p>
      </dgm:t>
    </dgm:pt>
    <dgm:pt modelId="{DF36F792-7A03-4E68-AB35-6D9CCDF47CFD}" type="parTrans" cxnId="{76607BF0-7955-4294-9A65-0CC2E9CE7C59}">
      <dgm:prSet/>
      <dgm:spPr/>
      <dgm:t>
        <a:bodyPr/>
        <a:lstStyle/>
        <a:p>
          <a:endParaRPr lang="uk-UA"/>
        </a:p>
      </dgm:t>
    </dgm:pt>
    <dgm:pt modelId="{EBA60D7B-7DB3-46B3-8A22-555493F1E278}" type="sibTrans" cxnId="{76607BF0-7955-4294-9A65-0CC2E9CE7C59}">
      <dgm:prSet/>
      <dgm:spPr/>
      <dgm:t>
        <a:bodyPr/>
        <a:lstStyle/>
        <a:p>
          <a:endParaRPr lang="uk-UA"/>
        </a:p>
      </dgm:t>
    </dgm:pt>
    <dgm:pt modelId="{F1B81CDD-A4FE-40FE-AD03-90B0B4E1BD55}">
      <dgm:prSet phldrT="[Текст]"/>
      <dgm:spPr/>
      <dgm:t>
        <a:bodyPr/>
        <a:lstStyle/>
        <a:p>
          <a:r>
            <a:rPr lang="uk-UA" dirty="0" smtClean="0"/>
            <a:t>6. Фіксація знайдених дефектів</a:t>
          </a:r>
          <a:endParaRPr lang="uk-UA" dirty="0"/>
        </a:p>
      </dgm:t>
    </dgm:pt>
    <dgm:pt modelId="{1A46C3E4-85C0-4B16-9ADB-D825D9B474A2}" type="parTrans" cxnId="{ABB15338-450D-42D9-9EC7-06DA298282AF}">
      <dgm:prSet/>
      <dgm:spPr/>
      <dgm:t>
        <a:bodyPr/>
        <a:lstStyle/>
        <a:p>
          <a:endParaRPr lang="uk-UA"/>
        </a:p>
      </dgm:t>
    </dgm:pt>
    <dgm:pt modelId="{7CD5B3C3-15A3-43EA-9275-A8C95E604DEA}" type="sibTrans" cxnId="{ABB15338-450D-42D9-9EC7-06DA298282AF}">
      <dgm:prSet/>
      <dgm:spPr/>
      <dgm:t>
        <a:bodyPr/>
        <a:lstStyle/>
        <a:p>
          <a:endParaRPr lang="uk-UA"/>
        </a:p>
      </dgm:t>
    </dgm:pt>
    <dgm:pt modelId="{AABE4850-F34D-4E54-90EC-648C9A18E828}">
      <dgm:prSet phldrT="[Текст]"/>
      <dgm:spPr/>
      <dgm:t>
        <a:bodyPr/>
        <a:lstStyle/>
        <a:p>
          <a:r>
            <a:rPr lang="uk-UA" dirty="0" smtClean="0"/>
            <a:t>7. Аналіз результатів тестування</a:t>
          </a:r>
          <a:endParaRPr lang="uk-UA" dirty="0"/>
        </a:p>
      </dgm:t>
    </dgm:pt>
    <dgm:pt modelId="{C0CCFDDF-DA50-4488-8E57-247D25F3BD91}" type="parTrans" cxnId="{0E482E7F-EF5E-4811-BC18-E74CA79A937D}">
      <dgm:prSet/>
      <dgm:spPr/>
      <dgm:t>
        <a:bodyPr/>
        <a:lstStyle/>
        <a:p>
          <a:endParaRPr lang="uk-UA"/>
        </a:p>
      </dgm:t>
    </dgm:pt>
    <dgm:pt modelId="{0EACB9C0-F50D-4D89-B724-B4B6CC319473}" type="sibTrans" cxnId="{0E482E7F-EF5E-4811-BC18-E74CA79A937D}">
      <dgm:prSet/>
      <dgm:spPr/>
      <dgm:t>
        <a:bodyPr/>
        <a:lstStyle/>
        <a:p>
          <a:endParaRPr lang="uk-UA"/>
        </a:p>
      </dgm:t>
    </dgm:pt>
    <dgm:pt modelId="{EFF51568-A430-4424-81CA-5895C689AD6D}">
      <dgm:prSet phldrT="[Текст]"/>
      <dgm:spPr/>
      <dgm:t>
        <a:bodyPr/>
        <a:lstStyle/>
        <a:p>
          <a:r>
            <a:rPr lang="uk-UA" dirty="0" smtClean="0"/>
            <a:t>8. Звітність</a:t>
          </a:r>
          <a:endParaRPr lang="uk-UA" dirty="0"/>
        </a:p>
      </dgm:t>
    </dgm:pt>
    <dgm:pt modelId="{ACCD44F5-398D-42ED-A539-583CAB4F0A47}" type="parTrans" cxnId="{098674FF-EF2D-4D0A-AD9A-DACFE5541B27}">
      <dgm:prSet/>
      <dgm:spPr/>
      <dgm:t>
        <a:bodyPr/>
        <a:lstStyle/>
        <a:p>
          <a:endParaRPr lang="uk-UA"/>
        </a:p>
      </dgm:t>
    </dgm:pt>
    <dgm:pt modelId="{A8511888-0E36-4135-A52D-077E96D02B21}" type="sibTrans" cxnId="{098674FF-EF2D-4D0A-AD9A-DACFE5541B27}">
      <dgm:prSet/>
      <dgm:spPr/>
      <dgm:t>
        <a:bodyPr/>
        <a:lstStyle/>
        <a:p>
          <a:endParaRPr lang="uk-UA"/>
        </a:p>
      </dgm:t>
    </dgm:pt>
    <dgm:pt modelId="{056F42D5-4949-4624-92AD-F2327DB43DC9}">
      <dgm:prSet phldrT="[Текст]"/>
      <dgm:spPr/>
      <dgm:t>
        <a:bodyPr/>
        <a:lstStyle/>
        <a:p>
          <a:r>
            <a:rPr lang="uk-UA" dirty="0" smtClean="0"/>
            <a:t>5. Виконання тест-кейсів</a:t>
          </a:r>
          <a:endParaRPr lang="uk-UA" dirty="0"/>
        </a:p>
      </dgm:t>
    </dgm:pt>
    <dgm:pt modelId="{EE3677CF-0374-40D3-9892-7232EB29582C}" type="parTrans" cxnId="{E0BDC1BC-F1D8-4800-80B4-B6411F3709A6}">
      <dgm:prSet/>
      <dgm:spPr/>
      <dgm:t>
        <a:bodyPr/>
        <a:lstStyle/>
        <a:p>
          <a:endParaRPr lang="uk-UA"/>
        </a:p>
      </dgm:t>
    </dgm:pt>
    <dgm:pt modelId="{E2BE14D4-DB0F-4E84-825E-0CA8A3DC7032}" type="sibTrans" cxnId="{E0BDC1BC-F1D8-4800-80B4-B6411F3709A6}">
      <dgm:prSet/>
      <dgm:spPr/>
      <dgm:t>
        <a:bodyPr/>
        <a:lstStyle/>
        <a:p>
          <a:endParaRPr lang="uk-UA"/>
        </a:p>
      </dgm:t>
    </dgm:pt>
    <dgm:pt modelId="{9B0B5BF9-BEC9-49ED-B5AF-4F8D11C37BF3}">
      <dgm:prSet phldrT="[Текст]"/>
      <dgm:spPr/>
      <dgm:t>
        <a:bodyPr/>
        <a:lstStyle/>
        <a:p>
          <a:r>
            <a:rPr lang="uk-UA" dirty="0" smtClean="0"/>
            <a:t>2. Уточнення критеріїв прийому</a:t>
          </a:r>
          <a:endParaRPr lang="uk-UA" dirty="0"/>
        </a:p>
      </dgm:t>
    </dgm:pt>
    <dgm:pt modelId="{888195BA-76A9-4902-A1AB-A2051FBCE057}" type="parTrans" cxnId="{F1524396-C4EC-426A-B1B2-67F2730C198F}">
      <dgm:prSet/>
      <dgm:spPr/>
      <dgm:t>
        <a:bodyPr/>
        <a:lstStyle/>
        <a:p>
          <a:endParaRPr lang="uk-UA"/>
        </a:p>
      </dgm:t>
    </dgm:pt>
    <dgm:pt modelId="{9947267E-6997-451C-BFAB-2BB439EA59B0}" type="sibTrans" cxnId="{F1524396-C4EC-426A-B1B2-67F2730C198F}">
      <dgm:prSet/>
      <dgm:spPr/>
      <dgm:t>
        <a:bodyPr/>
        <a:lstStyle/>
        <a:p>
          <a:endParaRPr lang="uk-UA"/>
        </a:p>
      </dgm:t>
    </dgm:pt>
    <dgm:pt modelId="{0C4E81EB-3C66-41AA-A57E-CEBCE2249E97}">
      <dgm:prSet phldrT="[Текст]"/>
      <dgm:spPr/>
      <dgm:t>
        <a:bodyPr/>
        <a:lstStyle/>
        <a:p>
          <a:r>
            <a:rPr lang="uk-UA" dirty="0" smtClean="0"/>
            <a:t>4. Розробка тест-кейсів</a:t>
          </a:r>
          <a:endParaRPr lang="uk-UA" dirty="0"/>
        </a:p>
      </dgm:t>
    </dgm:pt>
    <dgm:pt modelId="{D59BF5EE-96D1-4708-A5FB-04FE45966E96}" type="parTrans" cxnId="{0CE3DB21-611D-457B-8C6B-A7577262CC27}">
      <dgm:prSet/>
      <dgm:spPr/>
      <dgm:t>
        <a:bodyPr/>
        <a:lstStyle/>
        <a:p>
          <a:endParaRPr lang="uk-UA"/>
        </a:p>
      </dgm:t>
    </dgm:pt>
    <dgm:pt modelId="{09212590-ECE5-4346-8022-9AFF08EF85D5}" type="sibTrans" cxnId="{0CE3DB21-611D-457B-8C6B-A7577262CC27}">
      <dgm:prSet/>
      <dgm:spPr/>
      <dgm:t>
        <a:bodyPr/>
        <a:lstStyle/>
        <a:p>
          <a:endParaRPr lang="uk-UA"/>
        </a:p>
      </dgm:t>
    </dgm:pt>
    <dgm:pt modelId="{D0E5D152-4212-4A37-8279-D47E11B9F1D9}">
      <dgm:prSet phldrT="[Текст]"/>
      <dgm:spPr/>
      <dgm:t>
        <a:bodyPr/>
        <a:lstStyle/>
        <a:p>
          <a:r>
            <a:rPr lang="uk-UA" dirty="0" smtClean="0"/>
            <a:t>3. Уточнення стратегії тестування</a:t>
          </a:r>
          <a:endParaRPr lang="uk-UA" dirty="0"/>
        </a:p>
      </dgm:t>
    </dgm:pt>
    <dgm:pt modelId="{334CDD53-0A2C-41EF-8E48-A31B4902936F}" type="parTrans" cxnId="{6934C832-AD07-4680-8BFB-F827FCBEEF8C}">
      <dgm:prSet/>
      <dgm:spPr/>
      <dgm:t>
        <a:bodyPr/>
        <a:lstStyle/>
        <a:p>
          <a:endParaRPr lang="uk-UA"/>
        </a:p>
      </dgm:t>
    </dgm:pt>
    <dgm:pt modelId="{35EA88A7-3664-4BBE-BAC5-46308B49F22A}" type="sibTrans" cxnId="{6934C832-AD07-4680-8BFB-F827FCBEEF8C}">
      <dgm:prSet/>
      <dgm:spPr/>
      <dgm:t>
        <a:bodyPr/>
        <a:lstStyle/>
        <a:p>
          <a:endParaRPr lang="uk-UA"/>
        </a:p>
      </dgm:t>
    </dgm:pt>
    <dgm:pt modelId="{A0BB6A88-2342-4308-BCD8-E65542EEFBB4}" type="pres">
      <dgm:prSet presAssocID="{FE16D2E4-6ED5-46F1-AB80-E7A617D0F23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3B0D6C-05D5-4C9C-BA60-679234091786}" type="pres">
      <dgm:prSet presAssocID="{FE16D2E4-6ED5-46F1-AB80-E7A617D0F233}" presName="radial" presStyleCnt="0">
        <dgm:presLayoutVars>
          <dgm:animLvl val="ctr"/>
        </dgm:presLayoutVars>
      </dgm:prSet>
      <dgm:spPr/>
    </dgm:pt>
    <dgm:pt modelId="{44CCCAB1-95F6-41EF-BB19-3CD3D3442CDB}" type="pres">
      <dgm:prSet presAssocID="{A94EBDD9-8486-402D-9B3F-46AA90F7BB96}" presName="centerShape" presStyleLbl="vennNode1" presStyleIdx="0" presStyleCnt="9"/>
      <dgm:spPr/>
      <dgm:t>
        <a:bodyPr/>
        <a:lstStyle/>
        <a:p>
          <a:endParaRPr lang="en-US"/>
        </a:p>
      </dgm:t>
    </dgm:pt>
    <dgm:pt modelId="{3BEA82F8-B7AF-4BEB-A630-8A8A20A09690}" type="pres">
      <dgm:prSet presAssocID="{96D2290C-4B26-4389-8D1C-2A3D7EC8509A}" presName="node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A034C-8008-4FC4-B97E-8489E9540274}" type="pres">
      <dgm:prSet presAssocID="{9B0B5BF9-BEC9-49ED-B5AF-4F8D11C37BF3}" presName="node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BE51D-254B-4082-98AB-5C9A0F183E42}" type="pres">
      <dgm:prSet presAssocID="{D0E5D152-4212-4A37-8279-D47E11B9F1D9}" presName="node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DC91F-A836-4B2C-8745-AC3BC8969B37}" type="pres">
      <dgm:prSet presAssocID="{0C4E81EB-3C66-41AA-A57E-CEBCE2249E97}" presName="node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97A4-7772-45CA-AFC4-944F15D2C136}" type="pres">
      <dgm:prSet presAssocID="{056F42D5-4949-4624-92AD-F2327DB43DC9}" presName="node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28AAC-1F30-4232-8117-10B461D4CEBF}" type="pres">
      <dgm:prSet presAssocID="{F1B81CDD-A4FE-40FE-AD03-90B0B4E1BD55}" presName="node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D392F-0BD1-40B0-BDD1-77A38D5EB019}" type="pres">
      <dgm:prSet presAssocID="{AABE4850-F34D-4E54-90EC-648C9A18E828}" presName="node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BB927-A326-41DD-AC56-8AEB343A3FD5}" type="pres">
      <dgm:prSet presAssocID="{EFF51568-A430-4424-81CA-5895C689AD6D}" presName="node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CB0F0-CA41-47DC-9B73-64D52ADFE2BA}" type="presOf" srcId="{A94EBDD9-8486-402D-9B3F-46AA90F7BB96}" destId="{44CCCAB1-95F6-41EF-BB19-3CD3D3442CDB}" srcOrd="0" destOrd="0" presId="urn:microsoft.com/office/officeart/2005/8/layout/radial3"/>
    <dgm:cxn modelId="{ABB15338-450D-42D9-9EC7-06DA298282AF}" srcId="{A94EBDD9-8486-402D-9B3F-46AA90F7BB96}" destId="{F1B81CDD-A4FE-40FE-AD03-90B0B4E1BD55}" srcOrd="5" destOrd="0" parTransId="{1A46C3E4-85C0-4B16-9ADB-D825D9B474A2}" sibTransId="{7CD5B3C3-15A3-43EA-9275-A8C95E604DEA}"/>
    <dgm:cxn modelId="{720DF0E2-78FC-492B-8030-B90229FA8B4A}" type="presOf" srcId="{F1B81CDD-A4FE-40FE-AD03-90B0B4E1BD55}" destId="{FAE28AAC-1F30-4232-8117-10B461D4CEBF}" srcOrd="0" destOrd="0" presId="urn:microsoft.com/office/officeart/2005/8/layout/radial3"/>
    <dgm:cxn modelId="{58FAC05F-6B98-49F3-9B3E-22623A6504D4}" type="presOf" srcId="{0C4E81EB-3C66-41AA-A57E-CEBCE2249E97}" destId="{3A8DC91F-A836-4B2C-8745-AC3BC8969B37}" srcOrd="0" destOrd="0" presId="urn:microsoft.com/office/officeart/2005/8/layout/radial3"/>
    <dgm:cxn modelId="{F1524396-C4EC-426A-B1B2-67F2730C198F}" srcId="{A94EBDD9-8486-402D-9B3F-46AA90F7BB96}" destId="{9B0B5BF9-BEC9-49ED-B5AF-4F8D11C37BF3}" srcOrd="1" destOrd="0" parTransId="{888195BA-76A9-4902-A1AB-A2051FBCE057}" sibTransId="{9947267E-6997-451C-BFAB-2BB439EA59B0}"/>
    <dgm:cxn modelId="{6934C832-AD07-4680-8BFB-F827FCBEEF8C}" srcId="{A94EBDD9-8486-402D-9B3F-46AA90F7BB96}" destId="{D0E5D152-4212-4A37-8279-D47E11B9F1D9}" srcOrd="2" destOrd="0" parTransId="{334CDD53-0A2C-41EF-8E48-A31B4902936F}" sibTransId="{35EA88A7-3664-4BBE-BAC5-46308B49F22A}"/>
    <dgm:cxn modelId="{B052A580-817D-4EA0-AC4C-40A1098DB15E}" type="presOf" srcId="{FE16D2E4-6ED5-46F1-AB80-E7A617D0F233}" destId="{A0BB6A88-2342-4308-BCD8-E65542EEFBB4}" srcOrd="0" destOrd="0" presId="urn:microsoft.com/office/officeart/2005/8/layout/radial3"/>
    <dgm:cxn modelId="{E0BDC1BC-F1D8-4800-80B4-B6411F3709A6}" srcId="{A94EBDD9-8486-402D-9B3F-46AA90F7BB96}" destId="{056F42D5-4949-4624-92AD-F2327DB43DC9}" srcOrd="4" destOrd="0" parTransId="{EE3677CF-0374-40D3-9892-7232EB29582C}" sibTransId="{E2BE14D4-DB0F-4E84-825E-0CA8A3DC7032}"/>
    <dgm:cxn modelId="{EBB4502B-385A-4FF5-AF9C-2B57389B570F}" type="presOf" srcId="{EFF51568-A430-4424-81CA-5895C689AD6D}" destId="{085BB927-A326-41DD-AC56-8AEB343A3FD5}" srcOrd="0" destOrd="0" presId="urn:microsoft.com/office/officeart/2005/8/layout/radial3"/>
    <dgm:cxn modelId="{098674FF-EF2D-4D0A-AD9A-DACFE5541B27}" srcId="{A94EBDD9-8486-402D-9B3F-46AA90F7BB96}" destId="{EFF51568-A430-4424-81CA-5895C689AD6D}" srcOrd="7" destOrd="0" parTransId="{ACCD44F5-398D-42ED-A539-583CAB4F0A47}" sibTransId="{A8511888-0E36-4135-A52D-077E96D02B21}"/>
    <dgm:cxn modelId="{0CE3DB21-611D-457B-8C6B-A7577262CC27}" srcId="{A94EBDD9-8486-402D-9B3F-46AA90F7BB96}" destId="{0C4E81EB-3C66-41AA-A57E-CEBCE2249E97}" srcOrd="3" destOrd="0" parTransId="{D59BF5EE-96D1-4708-A5FB-04FE45966E96}" sibTransId="{09212590-ECE5-4346-8022-9AFF08EF85D5}"/>
    <dgm:cxn modelId="{11988EDD-C22C-4433-86DC-0C081E4E223E}" srcId="{FE16D2E4-6ED5-46F1-AB80-E7A617D0F233}" destId="{A94EBDD9-8486-402D-9B3F-46AA90F7BB96}" srcOrd="0" destOrd="0" parTransId="{92D37DB3-45DE-4240-94CB-EB0C4BCC25D2}" sibTransId="{B215AAAC-95CF-48D5-9C24-A60AEC4AD997}"/>
    <dgm:cxn modelId="{3783DBCE-46C7-430F-AC20-544C45278F6F}" type="presOf" srcId="{9B0B5BF9-BEC9-49ED-B5AF-4F8D11C37BF3}" destId="{F86A034C-8008-4FC4-B97E-8489E9540274}" srcOrd="0" destOrd="0" presId="urn:microsoft.com/office/officeart/2005/8/layout/radial3"/>
    <dgm:cxn modelId="{EA6F67F8-1D2A-4716-A41E-BBA8E4A17143}" type="presOf" srcId="{056F42D5-4949-4624-92AD-F2327DB43DC9}" destId="{A06797A4-7772-45CA-AFC4-944F15D2C136}" srcOrd="0" destOrd="0" presId="urn:microsoft.com/office/officeart/2005/8/layout/radial3"/>
    <dgm:cxn modelId="{68EB8310-704A-4063-A6FB-19B13C5D8E4D}" type="presOf" srcId="{D0E5D152-4212-4A37-8279-D47E11B9F1D9}" destId="{7CFBE51D-254B-4082-98AB-5C9A0F183E42}" srcOrd="0" destOrd="0" presId="urn:microsoft.com/office/officeart/2005/8/layout/radial3"/>
    <dgm:cxn modelId="{A5050C9A-66F9-47B6-BFB0-4939AE84FDAC}" type="presOf" srcId="{96D2290C-4B26-4389-8D1C-2A3D7EC8509A}" destId="{3BEA82F8-B7AF-4BEB-A630-8A8A20A09690}" srcOrd="0" destOrd="0" presId="urn:microsoft.com/office/officeart/2005/8/layout/radial3"/>
    <dgm:cxn modelId="{76607BF0-7955-4294-9A65-0CC2E9CE7C59}" srcId="{A94EBDD9-8486-402D-9B3F-46AA90F7BB96}" destId="{96D2290C-4B26-4389-8D1C-2A3D7EC8509A}" srcOrd="0" destOrd="0" parTransId="{DF36F792-7A03-4E68-AB35-6D9CCDF47CFD}" sibTransId="{EBA60D7B-7DB3-46B3-8A22-555493F1E278}"/>
    <dgm:cxn modelId="{370DED28-780C-4B3E-B7DF-20237CD2C2DF}" type="presOf" srcId="{AABE4850-F34D-4E54-90EC-648C9A18E828}" destId="{E96D392F-0BD1-40B0-BDD1-77A38D5EB019}" srcOrd="0" destOrd="0" presId="urn:microsoft.com/office/officeart/2005/8/layout/radial3"/>
    <dgm:cxn modelId="{0E482E7F-EF5E-4811-BC18-E74CA79A937D}" srcId="{A94EBDD9-8486-402D-9B3F-46AA90F7BB96}" destId="{AABE4850-F34D-4E54-90EC-648C9A18E828}" srcOrd="6" destOrd="0" parTransId="{C0CCFDDF-DA50-4488-8E57-247D25F3BD91}" sibTransId="{0EACB9C0-F50D-4D89-B724-B4B6CC319473}"/>
    <dgm:cxn modelId="{D7D88C81-E34F-4BD3-88FC-76E3D3B38295}" type="presParOf" srcId="{A0BB6A88-2342-4308-BCD8-E65542EEFBB4}" destId="{0C3B0D6C-05D5-4C9C-BA60-679234091786}" srcOrd="0" destOrd="0" presId="urn:microsoft.com/office/officeart/2005/8/layout/radial3"/>
    <dgm:cxn modelId="{4AB4E28B-D3DF-4D9A-95BB-B82EE8CECE7A}" type="presParOf" srcId="{0C3B0D6C-05D5-4C9C-BA60-679234091786}" destId="{44CCCAB1-95F6-41EF-BB19-3CD3D3442CDB}" srcOrd="0" destOrd="0" presId="urn:microsoft.com/office/officeart/2005/8/layout/radial3"/>
    <dgm:cxn modelId="{6C4BFCF1-9BBB-407E-AEF6-E3D32AF7BEAF}" type="presParOf" srcId="{0C3B0D6C-05D5-4C9C-BA60-679234091786}" destId="{3BEA82F8-B7AF-4BEB-A630-8A8A20A09690}" srcOrd="1" destOrd="0" presId="urn:microsoft.com/office/officeart/2005/8/layout/radial3"/>
    <dgm:cxn modelId="{DE7C93E3-BC46-4A85-935C-14393BC915F5}" type="presParOf" srcId="{0C3B0D6C-05D5-4C9C-BA60-679234091786}" destId="{F86A034C-8008-4FC4-B97E-8489E9540274}" srcOrd="2" destOrd="0" presId="urn:microsoft.com/office/officeart/2005/8/layout/radial3"/>
    <dgm:cxn modelId="{A765CCBB-5285-4215-A759-360206895F0C}" type="presParOf" srcId="{0C3B0D6C-05D5-4C9C-BA60-679234091786}" destId="{7CFBE51D-254B-4082-98AB-5C9A0F183E42}" srcOrd="3" destOrd="0" presId="urn:microsoft.com/office/officeart/2005/8/layout/radial3"/>
    <dgm:cxn modelId="{90724046-91CB-4749-8257-38634B21F4D0}" type="presParOf" srcId="{0C3B0D6C-05D5-4C9C-BA60-679234091786}" destId="{3A8DC91F-A836-4B2C-8745-AC3BC8969B37}" srcOrd="4" destOrd="0" presId="urn:microsoft.com/office/officeart/2005/8/layout/radial3"/>
    <dgm:cxn modelId="{8AFEC0D1-4D21-43AA-BD5A-EBDDFAB395A1}" type="presParOf" srcId="{0C3B0D6C-05D5-4C9C-BA60-679234091786}" destId="{A06797A4-7772-45CA-AFC4-944F15D2C136}" srcOrd="5" destOrd="0" presId="urn:microsoft.com/office/officeart/2005/8/layout/radial3"/>
    <dgm:cxn modelId="{CCE3A8CA-FF87-40AF-85B4-51363C245178}" type="presParOf" srcId="{0C3B0D6C-05D5-4C9C-BA60-679234091786}" destId="{FAE28AAC-1F30-4232-8117-10B461D4CEBF}" srcOrd="6" destOrd="0" presId="urn:microsoft.com/office/officeart/2005/8/layout/radial3"/>
    <dgm:cxn modelId="{CD9790DD-8493-4725-9D65-B938F5D318C7}" type="presParOf" srcId="{0C3B0D6C-05D5-4C9C-BA60-679234091786}" destId="{E96D392F-0BD1-40B0-BDD1-77A38D5EB019}" srcOrd="7" destOrd="0" presId="urn:microsoft.com/office/officeart/2005/8/layout/radial3"/>
    <dgm:cxn modelId="{95FBA52B-E65A-40F7-AB16-4BBAC8780A28}" type="presParOf" srcId="{0C3B0D6C-05D5-4C9C-BA60-679234091786}" destId="{085BB927-A326-41DD-AC56-8AEB343A3FD5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A6357-1769-49DE-A8D4-BA014A5733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132CEA7-DC52-4099-8960-7A8B36C28FCC}">
      <dgm:prSet phldrT="[Текст]"/>
      <dgm:spPr/>
      <dgm:t>
        <a:bodyPr/>
        <a:lstStyle/>
        <a:p>
          <a:r>
            <a:rPr lang="uk-UA" dirty="0" smtClean="0"/>
            <a:t>Інтерв’ю</a:t>
          </a:r>
          <a:endParaRPr lang="uk-UA" dirty="0"/>
        </a:p>
      </dgm:t>
    </dgm:pt>
    <dgm:pt modelId="{33772F45-E6D2-47FA-874E-148948C7D6A0}" type="parTrans" cxnId="{1A947FD6-F3CA-4471-9B82-F37FC05EC9E5}">
      <dgm:prSet/>
      <dgm:spPr/>
      <dgm:t>
        <a:bodyPr/>
        <a:lstStyle/>
        <a:p>
          <a:endParaRPr lang="uk-UA"/>
        </a:p>
      </dgm:t>
    </dgm:pt>
    <dgm:pt modelId="{CFC06907-F808-41A7-A4FA-3A939214ABA3}" type="sibTrans" cxnId="{1A947FD6-F3CA-4471-9B82-F37FC05EC9E5}">
      <dgm:prSet/>
      <dgm:spPr/>
      <dgm:t>
        <a:bodyPr/>
        <a:lstStyle/>
        <a:p>
          <a:endParaRPr lang="uk-UA"/>
        </a:p>
      </dgm:t>
    </dgm:pt>
    <dgm:pt modelId="{DF19BFF6-B343-463F-8E62-1E76309E1998}">
      <dgm:prSet phldrT="[Текст]"/>
      <dgm:spPr/>
      <dgm:t>
        <a:bodyPr/>
        <a:lstStyle/>
        <a:p>
          <a:r>
            <a:rPr lang="uk-UA" dirty="0" smtClean="0"/>
            <a:t>Робота з фокусними групами</a:t>
          </a:r>
          <a:endParaRPr lang="uk-UA" dirty="0"/>
        </a:p>
      </dgm:t>
    </dgm:pt>
    <dgm:pt modelId="{A64B4984-E76B-4BEE-A69D-06E5CC757162}" type="parTrans" cxnId="{18774235-DC8B-49D9-A1AB-E1050E8AC01C}">
      <dgm:prSet/>
      <dgm:spPr/>
      <dgm:t>
        <a:bodyPr/>
        <a:lstStyle/>
        <a:p>
          <a:endParaRPr lang="uk-UA"/>
        </a:p>
      </dgm:t>
    </dgm:pt>
    <dgm:pt modelId="{CD110CB1-5DE9-4F2B-875A-1EC08685BCCD}" type="sibTrans" cxnId="{18774235-DC8B-49D9-A1AB-E1050E8AC01C}">
      <dgm:prSet/>
      <dgm:spPr/>
      <dgm:t>
        <a:bodyPr/>
        <a:lstStyle/>
        <a:p>
          <a:endParaRPr lang="uk-UA"/>
        </a:p>
      </dgm:t>
    </dgm:pt>
    <dgm:pt modelId="{65694282-B76D-4D98-A193-96E85A761113}">
      <dgm:prSet phldrT="[Текст]"/>
      <dgm:spPr/>
      <dgm:t>
        <a:bodyPr/>
        <a:lstStyle/>
        <a:p>
          <a:r>
            <a:rPr lang="uk-UA" dirty="0" smtClean="0"/>
            <a:t>Анкетування</a:t>
          </a:r>
          <a:endParaRPr lang="uk-UA" dirty="0"/>
        </a:p>
      </dgm:t>
    </dgm:pt>
    <dgm:pt modelId="{9BDB8228-4968-4A83-9C7C-D622D5A26573}" type="parTrans" cxnId="{66F0E192-B80C-452B-B690-696E06B8DE6A}">
      <dgm:prSet/>
      <dgm:spPr/>
      <dgm:t>
        <a:bodyPr/>
        <a:lstStyle/>
        <a:p>
          <a:endParaRPr lang="uk-UA"/>
        </a:p>
      </dgm:t>
    </dgm:pt>
    <dgm:pt modelId="{B8D941FB-B9BC-4B5E-9760-871FE2F50422}" type="sibTrans" cxnId="{66F0E192-B80C-452B-B690-696E06B8DE6A}">
      <dgm:prSet/>
      <dgm:spPr/>
      <dgm:t>
        <a:bodyPr/>
        <a:lstStyle/>
        <a:p>
          <a:endParaRPr lang="uk-UA"/>
        </a:p>
      </dgm:t>
    </dgm:pt>
    <dgm:pt modelId="{8E83A3C7-FB63-4E3A-98F4-9A7E69A45CE3}">
      <dgm:prSet phldrT="[Текст]"/>
      <dgm:spPr/>
      <dgm:t>
        <a:bodyPr/>
        <a:lstStyle/>
        <a:p>
          <a:r>
            <a:rPr lang="uk-UA" dirty="0" smtClean="0"/>
            <a:t>Семінари та мозковий штурм</a:t>
          </a:r>
          <a:endParaRPr lang="uk-UA" dirty="0"/>
        </a:p>
      </dgm:t>
    </dgm:pt>
    <dgm:pt modelId="{ED2513E6-9B71-49DE-B181-B3E3A0B96CD0}" type="parTrans" cxnId="{1BC80C7F-2F43-46F4-B402-EA8D5F846CBB}">
      <dgm:prSet/>
      <dgm:spPr/>
      <dgm:t>
        <a:bodyPr/>
        <a:lstStyle/>
        <a:p>
          <a:endParaRPr lang="uk-UA"/>
        </a:p>
      </dgm:t>
    </dgm:pt>
    <dgm:pt modelId="{91C9FB58-6DDF-4447-B85A-E75485F50835}" type="sibTrans" cxnId="{1BC80C7F-2F43-46F4-B402-EA8D5F846CBB}">
      <dgm:prSet/>
      <dgm:spPr/>
      <dgm:t>
        <a:bodyPr/>
        <a:lstStyle/>
        <a:p>
          <a:endParaRPr lang="uk-UA"/>
        </a:p>
      </dgm:t>
    </dgm:pt>
    <dgm:pt modelId="{EFBE11F5-07A0-40E7-845E-797F1B4407EA}">
      <dgm:prSet phldrT="[Текст]"/>
      <dgm:spPr/>
      <dgm:t>
        <a:bodyPr/>
        <a:lstStyle/>
        <a:p>
          <a:r>
            <a:rPr lang="uk-UA" dirty="0" smtClean="0"/>
            <a:t>Самостійний опис</a:t>
          </a:r>
          <a:endParaRPr lang="uk-UA" dirty="0"/>
        </a:p>
      </dgm:t>
    </dgm:pt>
    <dgm:pt modelId="{66A3163B-42AF-40D6-95A8-BAE1E4EB6AC7}" type="parTrans" cxnId="{DC162625-1042-4818-A766-4606E2A203A4}">
      <dgm:prSet/>
      <dgm:spPr/>
      <dgm:t>
        <a:bodyPr/>
        <a:lstStyle/>
        <a:p>
          <a:endParaRPr lang="uk-UA"/>
        </a:p>
      </dgm:t>
    </dgm:pt>
    <dgm:pt modelId="{A65C8DFC-467A-4AE2-8BEC-1A4367F30BE9}" type="sibTrans" cxnId="{DC162625-1042-4818-A766-4606E2A203A4}">
      <dgm:prSet/>
      <dgm:spPr/>
      <dgm:t>
        <a:bodyPr/>
        <a:lstStyle/>
        <a:p>
          <a:endParaRPr lang="uk-UA"/>
        </a:p>
      </dgm:t>
    </dgm:pt>
    <dgm:pt modelId="{6F4B232D-4C1A-48EC-9516-CE26BC4CFBDC}">
      <dgm:prSet phldrT="[Текст]"/>
      <dgm:spPr/>
      <dgm:t>
        <a:bodyPr/>
        <a:lstStyle/>
        <a:p>
          <a:r>
            <a:rPr lang="uk-UA" dirty="0" smtClean="0"/>
            <a:t>Спостереження</a:t>
          </a:r>
          <a:endParaRPr lang="uk-UA" dirty="0"/>
        </a:p>
      </dgm:t>
    </dgm:pt>
    <dgm:pt modelId="{600BCFAE-F57F-4AA1-9AC9-69916D61B937}" type="parTrans" cxnId="{14B4B1DD-F55E-4ADF-BCA8-5EBF4512600E}">
      <dgm:prSet/>
      <dgm:spPr/>
      <dgm:t>
        <a:bodyPr/>
        <a:lstStyle/>
        <a:p>
          <a:endParaRPr lang="uk-UA"/>
        </a:p>
      </dgm:t>
    </dgm:pt>
    <dgm:pt modelId="{ABBB75F8-7491-4668-958E-1B72920D7BAA}" type="sibTrans" cxnId="{14B4B1DD-F55E-4ADF-BCA8-5EBF4512600E}">
      <dgm:prSet/>
      <dgm:spPr/>
      <dgm:t>
        <a:bodyPr/>
        <a:lstStyle/>
        <a:p>
          <a:endParaRPr lang="uk-UA"/>
        </a:p>
      </dgm:t>
    </dgm:pt>
    <dgm:pt modelId="{8876ECEA-088F-4A5D-8318-A3CD50D309E1}">
      <dgm:prSet phldrT="[Текст]"/>
      <dgm:spPr/>
      <dgm:t>
        <a:bodyPr/>
        <a:lstStyle/>
        <a:p>
          <a:r>
            <a:rPr lang="uk-UA" dirty="0" err="1" smtClean="0"/>
            <a:t>Прототипування</a:t>
          </a:r>
          <a:endParaRPr lang="uk-UA" dirty="0"/>
        </a:p>
      </dgm:t>
    </dgm:pt>
    <dgm:pt modelId="{CFF12DD5-774B-46A4-AC9F-0492F3EE0808}" type="parTrans" cxnId="{1DCABE52-50F5-4ABE-81FA-29DDBCD5BA94}">
      <dgm:prSet/>
      <dgm:spPr/>
      <dgm:t>
        <a:bodyPr/>
        <a:lstStyle/>
        <a:p>
          <a:endParaRPr lang="uk-UA"/>
        </a:p>
      </dgm:t>
    </dgm:pt>
    <dgm:pt modelId="{28F4B781-85E3-4869-8B08-6E76F7CA6E4B}" type="sibTrans" cxnId="{1DCABE52-50F5-4ABE-81FA-29DDBCD5BA94}">
      <dgm:prSet/>
      <dgm:spPr/>
      <dgm:t>
        <a:bodyPr/>
        <a:lstStyle/>
        <a:p>
          <a:endParaRPr lang="uk-UA"/>
        </a:p>
      </dgm:t>
    </dgm:pt>
    <dgm:pt modelId="{2FC6282D-BFA1-4ED6-AE1A-852FD8CF30A1}">
      <dgm:prSet phldrT="[Текст]"/>
      <dgm:spPr/>
      <dgm:t>
        <a:bodyPr/>
        <a:lstStyle/>
        <a:p>
          <a:r>
            <a:rPr lang="uk-UA" dirty="0" smtClean="0"/>
            <a:t>Аналіз документів</a:t>
          </a:r>
          <a:endParaRPr lang="uk-UA" dirty="0"/>
        </a:p>
      </dgm:t>
    </dgm:pt>
    <dgm:pt modelId="{1CEAC355-722B-4232-A089-7085ED84CD07}" type="parTrans" cxnId="{07B55B02-7A8E-48AC-91A2-F664006017A9}">
      <dgm:prSet/>
      <dgm:spPr/>
      <dgm:t>
        <a:bodyPr/>
        <a:lstStyle/>
        <a:p>
          <a:endParaRPr lang="uk-UA"/>
        </a:p>
      </dgm:t>
    </dgm:pt>
    <dgm:pt modelId="{2DABDEC6-9CC8-46AC-A9BC-89E7AE544E1F}" type="sibTrans" cxnId="{07B55B02-7A8E-48AC-91A2-F664006017A9}">
      <dgm:prSet/>
      <dgm:spPr/>
      <dgm:t>
        <a:bodyPr/>
        <a:lstStyle/>
        <a:p>
          <a:endParaRPr lang="uk-UA"/>
        </a:p>
      </dgm:t>
    </dgm:pt>
    <dgm:pt modelId="{F1066099-C48E-492E-A20E-F602B6BD240A}">
      <dgm:prSet phldrT="[Текст]"/>
      <dgm:spPr/>
      <dgm:t>
        <a:bodyPr/>
        <a:lstStyle/>
        <a:p>
          <a:r>
            <a:rPr lang="uk-UA" dirty="0" smtClean="0"/>
            <a:t>Моделювання процесів та взаємодій</a:t>
          </a:r>
          <a:endParaRPr lang="uk-UA" dirty="0"/>
        </a:p>
      </dgm:t>
    </dgm:pt>
    <dgm:pt modelId="{86C233A4-5311-46F8-83E5-733A3625CBF5}" type="parTrans" cxnId="{C4623C0B-CE47-4907-95FE-19EBCAE58C48}">
      <dgm:prSet/>
      <dgm:spPr/>
      <dgm:t>
        <a:bodyPr/>
        <a:lstStyle/>
        <a:p>
          <a:endParaRPr lang="uk-UA"/>
        </a:p>
      </dgm:t>
    </dgm:pt>
    <dgm:pt modelId="{A722C475-47D3-4E9C-85F0-8E92B3F73513}" type="sibTrans" cxnId="{C4623C0B-CE47-4907-95FE-19EBCAE58C48}">
      <dgm:prSet/>
      <dgm:spPr/>
      <dgm:t>
        <a:bodyPr/>
        <a:lstStyle/>
        <a:p>
          <a:endParaRPr lang="uk-UA"/>
        </a:p>
      </dgm:t>
    </dgm:pt>
    <dgm:pt modelId="{A8BE732E-0098-43CF-9D12-5AD46B1D15C9}" type="pres">
      <dgm:prSet presAssocID="{CB8A6357-1769-49DE-A8D4-BA014A5733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890252-02C8-46B9-9806-A255E4CBDC31}" type="pres">
      <dgm:prSet presAssocID="{0132CEA7-DC52-4099-8960-7A8B36C28FC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8D9121F-DD01-4E6A-87A7-9C29667E782A}" type="pres">
      <dgm:prSet presAssocID="{CFC06907-F808-41A7-A4FA-3A939214ABA3}" presName="sibTrans" presStyleCnt="0"/>
      <dgm:spPr/>
    </dgm:pt>
    <dgm:pt modelId="{75D2AE03-184D-4881-86E7-66D3A33A6BB6}" type="pres">
      <dgm:prSet presAssocID="{DF19BFF6-B343-463F-8E62-1E76309E199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6443710-AD2F-455D-9C6A-4555F54FFE2D}" type="pres">
      <dgm:prSet presAssocID="{CD110CB1-5DE9-4F2B-875A-1EC08685BCCD}" presName="sibTrans" presStyleCnt="0"/>
      <dgm:spPr/>
    </dgm:pt>
    <dgm:pt modelId="{45059EFA-E631-4BB4-881A-E1330CA8BABF}" type="pres">
      <dgm:prSet presAssocID="{65694282-B76D-4D98-A193-96E85A76111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7731BAE-2AB0-4ECF-9A72-6251B8F4A2F7}" type="pres">
      <dgm:prSet presAssocID="{B8D941FB-B9BC-4B5E-9760-871FE2F50422}" presName="sibTrans" presStyleCnt="0"/>
      <dgm:spPr/>
    </dgm:pt>
    <dgm:pt modelId="{011B831E-A7BB-4916-8A05-38A2B8C53956}" type="pres">
      <dgm:prSet presAssocID="{8E83A3C7-FB63-4E3A-98F4-9A7E69A45CE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9DB84-40FD-42EA-B6EB-3902F8EE3188}" type="pres">
      <dgm:prSet presAssocID="{91C9FB58-6DDF-4447-B85A-E75485F50835}" presName="sibTrans" presStyleCnt="0"/>
      <dgm:spPr/>
    </dgm:pt>
    <dgm:pt modelId="{5A915523-DF83-4AAE-BA37-F3D79CDFE15F}" type="pres">
      <dgm:prSet presAssocID="{6F4B232D-4C1A-48EC-9516-CE26BC4CFBD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12F6A-EFD6-4A18-A3A8-8B9AC0FFCA2B}" type="pres">
      <dgm:prSet presAssocID="{ABBB75F8-7491-4668-958E-1B72920D7BAA}" presName="sibTrans" presStyleCnt="0"/>
      <dgm:spPr/>
    </dgm:pt>
    <dgm:pt modelId="{4AE2B6BA-22B5-4D89-AA6E-98C2C57C9351}" type="pres">
      <dgm:prSet presAssocID="{8876ECEA-088F-4A5D-8318-A3CD50D309E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BFF49-3149-44D6-936D-A87630E03302}" type="pres">
      <dgm:prSet presAssocID="{28F4B781-85E3-4869-8B08-6E76F7CA6E4B}" presName="sibTrans" presStyleCnt="0"/>
      <dgm:spPr/>
    </dgm:pt>
    <dgm:pt modelId="{325B231C-0787-48CF-86FA-6D4C5B9D8898}" type="pres">
      <dgm:prSet presAssocID="{2FC6282D-BFA1-4ED6-AE1A-852FD8CF30A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594CB34-CC7E-4CAC-82BF-2C5799D685F1}" type="pres">
      <dgm:prSet presAssocID="{2DABDEC6-9CC8-46AC-A9BC-89E7AE544E1F}" presName="sibTrans" presStyleCnt="0"/>
      <dgm:spPr/>
    </dgm:pt>
    <dgm:pt modelId="{48B3C629-EDA7-46F1-A234-7D2E75CA3164}" type="pres">
      <dgm:prSet presAssocID="{F1066099-C48E-492E-A20E-F602B6BD240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EDCA5-C982-4D71-9641-C6D617F841A9}" type="pres">
      <dgm:prSet presAssocID="{A722C475-47D3-4E9C-85F0-8E92B3F73513}" presName="sibTrans" presStyleCnt="0"/>
      <dgm:spPr/>
    </dgm:pt>
    <dgm:pt modelId="{B089AA4B-C2A2-4E85-AFF9-C3160AE9E0B6}" type="pres">
      <dgm:prSet presAssocID="{EFBE11F5-07A0-40E7-845E-797F1B4407E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947FD6-F3CA-4471-9B82-F37FC05EC9E5}" srcId="{CB8A6357-1769-49DE-A8D4-BA014A573316}" destId="{0132CEA7-DC52-4099-8960-7A8B36C28FCC}" srcOrd="0" destOrd="0" parTransId="{33772F45-E6D2-47FA-874E-148948C7D6A0}" sibTransId="{CFC06907-F808-41A7-A4FA-3A939214ABA3}"/>
    <dgm:cxn modelId="{7B1A2891-4DA7-4FD9-B3B5-276AF23191A7}" type="presOf" srcId="{0132CEA7-DC52-4099-8960-7A8B36C28FCC}" destId="{AF890252-02C8-46B9-9806-A255E4CBDC31}" srcOrd="0" destOrd="0" presId="urn:microsoft.com/office/officeart/2005/8/layout/default"/>
    <dgm:cxn modelId="{190B834E-23F6-4ADC-BFDC-4A44CEDB0E8C}" type="presOf" srcId="{CB8A6357-1769-49DE-A8D4-BA014A573316}" destId="{A8BE732E-0098-43CF-9D12-5AD46B1D15C9}" srcOrd="0" destOrd="0" presId="urn:microsoft.com/office/officeart/2005/8/layout/default"/>
    <dgm:cxn modelId="{C4623C0B-CE47-4907-95FE-19EBCAE58C48}" srcId="{CB8A6357-1769-49DE-A8D4-BA014A573316}" destId="{F1066099-C48E-492E-A20E-F602B6BD240A}" srcOrd="7" destOrd="0" parTransId="{86C233A4-5311-46F8-83E5-733A3625CBF5}" sibTransId="{A722C475-47D3-4E9C-85F0-8E92B3F73513}"/>
    <dgm:cxn modelId="{F7F28C2F-9CA2-4718-B918-B263335CBD01}" type="presOf" srcId="{6F4B232D-4C1A-48EC-9516-CE26BC4CFBDC}" destId="{5A915523-DF83-4AAE-BA37-F3D79CDFE15F}" srcOrd="0" destOrd="0" presId="urn:microsoft.com/office/officeart/2005/8/layout/default"/>
    <dgm:cxn modelId="{EEB173E4-78E3-4B0E-877D-B9FD670E6D3F}" type="presOf" srcId="{2FC6282D-BFA1-4ED6-AE1A-852FD8CF30A1}" destId="{325B231C-0787-48CF-86FA-6D4C5B9D8898}" srcOrd="0" destOrd="0" presId="urn:microsoft.com/office/officeart/2005/8/layout/default"/>
    <dgm:cxn modelId="{1BD2434B-A9A7-4220-98CD-D6EDD483728D}" type="presOf" srcId="{8876ECEA-088F-4A5D-8318-A3CD50D309E1}" destId="{4AE2B6BA-22B5-4D89-AA6E-98C2C57C9351}" srcOrd="0" destOrd="0" presId="urn:microsoft.com/office/officeart/2005/8/layout/default"/>
    <dgm:cxn modelId="{6C531BA4-CE3D-4E10-983B-2F35C2CA1D99}" type="presOf" srcId="{DF19BFF6-B343-463F-8E62-1E76309E1998}" destId="{75D2AE03-184D-4881-86E7-66D3A33A6BB6}" srcOrd="0" destOrd="0" presId="urn:microsoft.com/office/officeart/2005/8/layout/default"/>
    <dgm:cxn modelId="{DC162625-1042-4818-A766-4606E2A203A4}" srcId="{CB8A6357-1769-49DE-A8D4-BA014A573316}" destId="{EFBE11F5-07A0-40E7-845E-797F1B4407EA}" srcOrd="8" destOrd="0" parTransId="{66A3163B-42AF-40D6-95A8-BAE1E4EB6AC7}" sibTransId="{A65C8DFC-467A-4AE2-8BEC-1A4367F30BE9}"/>
    <dgm:cxn modelId="{66F0E192-B80C-452B-B690-696E06B8DE6A}" srcId="{CB8A6357-1769-49DE-A8D4-BA014A573316}" destId="{65694282-B76D-4D98-A193-96E85A761113}" srcOrd="2" destOrd="0" parTransId="{9BDB8228-4968-4A83-9C7C-D622D5A26573}" sibTransId="{B8D941FB-B9BC-4B5E-9760-871FE2F50422}"/>
    <dgm:cxn modelId="{ECEAF67C-54C6-467B-AD86-0520CD5DD278}" type="presOf" srcId="{8E83A3C7-FB63-4E3A-98F4-9A7E69A45CE3}" destId="{011B831E-A7BB-4916-8A05-38A2B8C53956}" srcOrd="0" destOrd="0" presId="urn:microsoft.com/office/officeart/2005/8/layout/default"/>
    <dgm:cxn modelId="{07B55B02-7A8E-48AC-91A2-F664006017A9}" srcId="{CB8A6357-1769-49DE-A8D4-BA014A573316}" destId="{2FC6282D-BFA1-4ED6-AE1A-852FD8CF30A1}" srcOrd="6" destOrd="0" parTransId="{1CEAC355-722B-4232-A089-7085ED84CD07}" sibTransId="{2DABDEC6-9CC8-46AC-A9BC-89E7AE544E1F}"/>
    <dgm:cxn modelId="{BAD85FE4-7FA7-4F3A-97C9-1025624023A8}" type="presOf" srcId="{65694282-B76D-4D98-A193-96E85A761113}" destId="{45059EFA-E631-4BB4-881A-E1330CA8BABF}" srcOrd="0" destOrd="0" presId="urn:microsoft.com/office/officeart/2005/8/layout/default"/>
    <dgm:cxn modelId="{DD9727E3-0025-4DD9-A366-3135FE6E1F5E}" type="presOf" srcId="{F1066099-C48E-492E-A20E-F602B6BD240A}" destId="{48B3C629-EDA7-46F1-A234-7D2E75CA3164}" srcOrd="0" destOrd="0" presId="urn:microsoft.com/office/officeart/2005/8/layout/default"/>
    <dgm:cxn modelId="{1DCABE52-50F5-4ABE-81FA-29DDBCD5BA94}" srcId="{CB8A6357-1769-49DE-A8D4-BA014A573316}" destId="{8876ECEA-088F-4A5D-8318-A3CD50D309E1}" srcOrd="5" destOrd="0" parTransId="{CFF12DD5-774B-46A4-AC9F-0492F3EE0808}" sibTransId="{28F4B781-85E3-4869-8B08-6E76F7CA6E4B}"/>
    <dgm:cxn modelId="{D1EBACCB-35D6-440D-97E9-60012F7CF0AE}" type="presOf" srcId="{EFBE11F5-07A0-40E7-845E-797F1B4407EA}" destId="{B089AA4B-C2A2-4E85-AFF9-C3160AE9E0B6}" srcOrd="0" destOrd="0" presId="urn:microsoft.com/office/officeart/2005/8/layout/default"/>
    <dgm:cxn modelId="{18774235-DC8B-49D9-A1AB-E1050E8AC01C}" srcId="{CB8A6357-1769-49DE-A8D4-BA014A573316}" destId="{DF19BFF6-B343-463F-8E62-1E76309E1998}" srcOrd="1" destOrd="0" parTransId="{A64B4984-E76B-4BEE-A69D-06E5CC757162}" sibTransId="{CD110CB1-5DE9-4F2B-875A-1EC08685BCCD}"/>
    <dgm:cxn modelId="{14B4B1DD-F55E-4ADF-BCA8-5EBF4512600E}" srcId="{CB8A6357-1769-49DE-A8D4-BA014A573316}" destId="{6F4B232D-4C1A-48EC-9516-CE26BC4CFBDC}" srcOrd="4" destOrd="0" parTransId="{600BCFAE-F57F-4AA1-9AC9-69916D61B937}" sibTransId="{ABBB75F8-7491-4668-958E-1B72920D7BAA}"/>
    <dgm:cxn modelId="{1BC80C7F-2F43-46F4-B402-EA8D5F846CBB}" srcId="{CB8A6357-1769-49DE-A8D4-BA014A573316}" destId="{8E83A3C7-FB63-4E3A-98F4-9A7E69A45CE3}" srcOrd="3" destOrd="0" parTransId="{ED2513E6-9B71-49DE-B181-B3E3A0B96CD0}" sibTransId="{91C9FB58-6DDF-4447-B85A-E75485F50835}"/>
    <dgm:cxn modelId="{B5BB4529-7512-4F49-A977-3AC6D314DE68}" type="presParOf" srcId="{A8BE732E-0098-43CF-9D12-5AD46B1D15C9}" destId="{AF890252-02C8-46B9-9806-A255E4CBDC31}" srcOrd="0" destOrd="0" presId="urn:microsoft.com/office/officeart/2005/8/layout/default"/>
    <dgm:cxn modelId="{32A4B50E-A7EE-4686-A971-3847699F2A92}" type="presParOf" srcId="{A8BE732E-0098-43CF-9D12-5AD46B1D15C9}" destId="{28D9121F-DD01-4E6A-87A7-9C29667E782A}" srcOrd="1" destOrd="0" presId="urn:microsoft.com/office/officeart/2005/8/layout/default"/>
    <dgm:cxn modelId="{31589DA0-E41E-4307-8407-D3E62EE8BF6E}" type="presParOf" srcId="{A8BE732E-0098-43CF-9D12-5AD46B1D15C9}" destId="{75D2AE03-184D-4881-86E7-66D3A33A6BB6}" srcOrd="2" destOrd="0" presId="urn:microsoft.com/office/officeart/2005/8/layout/default"/>
    <dgm:cxn modelId="{7FB04317-F5B3-48D1-877C-7EFBBF78B0C0}" type="presParOf" srcId="{A8BE732E-0098-43CF-9D12-5AD46B1D15C9}" destId="{96443710-AD2F-455D-9C6A-4555F54FFE2D}" srcOrd="3" destOrd="0" presId="urn:microsoft.com/office/officeart/2005/8/layout/default"/>
    <dgm:cxn modelId="{C63AB503-5917-4216-BAD2-7459FDA43C36}" type="presParOf" srcId="{A8BE732E-0098-43CF-9D12-5AD46B1D15C9}" destId="{45059EFA-E631-4BB4-881A-E1330CA8BABF}" srcOrd="4" destOrd="0" presId="urn:microsoft.com/office/officeart/2005/8/layout/default"/>
    <dgm:cxn modelId="{760D6C42-C8ED-4928-BCFF-80C76056C858}" type="presParOf" srcId="{A8BE732E-0098-43CF-9D12-5AD46B1D15C9}" destId="{27731BAE-2AB0-4ECF-9A72-6251B8F4A2F7}" srcOrd="5" destOrd="0" presId="urn:microsoft.com/office/officeart/2005/8/layout/default"/>
    <dgm:cxn modelId="{649D9C1D-B7A1-40B7-BAB0-8DC77C14E3A2}" type="presParOf" srcId="{A8BE732E-0098-43CF-9D12-5AD46B1D15C9}" destId="{011B831E-A7BB-4916-8A05-38A2B8C53956}" srcOrd="6" destOrd="0" presId="urn:microsoft.com/office/officeart/2005/8/layout/default"/>
    <dgm:cxn modelId="{34E1240C-0547-4F96-AD49-BEE56D11F7BC}" type="presParOf" srcId="{A8BE732E-0098-43CF-9D12-5AD46B1D15C9}" destId="{80A9DB84-40FD-42EA-B6EB-3902F8EE3188}" srcOrd="7" destOrd="0" presId="urn:microsoft.com/office/officeart/2005/8/layout/default"/>
    <dgm:cxn modelId="{C716A34A-4A6A-4BD8-893E-9A72A66FE3D4}" type="presParOf" srcId="{A8BE732E-0098-43CF-9D12-5AD46B1D15C9}" destId="{5A915523-DF83-4AAE-BA37-F3D79CDFE15F}" srcOrd="8" destOrd="0" presId="urn:microsoft.com/office/officeart/2005/8/layout/default"/>
    <dgm:cxn modelId="{95F35A41-97BE-465C-B5C5-74D9E465DBA1}" type="presParOf" srcId="{A8BE732E-0098-43CF-9D12-5AD46B1D15C9}" destId="{BDF12F6A-EFD6-4A18-A3A8-8B9AC0FFCA2B}" srcOrd="9" destOrd="0" presId="urn:microsoft.com/office/officeart/2005/8/layout/default"/>
    <dgm:cxn modelId="{546CE4AD-8C4D-492B-9C50-4A0F6A2FDA0B}" type="presParOf" srcId="{A8BE732E-0098-43CF-9D12-5AD46B1D15C9}" destId="{4AE2B6BA-22B5-4D89-AA6E-98C2C57C9351}" srcOrd="10" destOrd="0" presId="urn:microsoft.com/office/officeart/2005/8/layout/default"/>
    <dgm:cxn modelId="{B11BFAD0-2D9E-4D6B-AA49-47E0E9678C98}" type="presParOf" srcId="{A8BE732E-0098-43CF-9D12-5AD46B1D15C9}" destId="{D10BFF49-3149-44D6-936D-A87630E03302}" srcOrd="11" destOrd="0" presId="urn:microsoft.com/office/officeart/2005/8/layout/default"/>
    <dgm:cxn modelId="{D1CD4337-E9A1-463A-B351-859344C3A60E}" type="presParOf" srcId="{A8BE732E-0098-43CF-9D12-5AD46B1D15C9}" destId="{325B231C-0787-48CF-86FA-6D4C5B9D8898}" srcOrd="12" destOrd="0" presId="urn:microsoft.com/office/officeart/2005/8/layout/default"/>
    <dgm:cxn modelId="{83162DB5-C784-477B-83BF-843EDA6BDCF3}" type="presParOf" srcId="{A8BE732E-0098-43CF-9D12-5AD46B1D15C9}" destId="{F594CB34-CC7E-4CAC-82BF-2C5799D685F1}" srcOrd="13" destOrd="0" presId="urn:microsoft.com/office/officeart/2005/8/layout/default"/>
    <dgm:cxn modelId="{EDA44FFD-FD42-4867-B55F-D344DCC2CFAB}" type="presParOf" srcId="{A8BE732E-0098-43CF-9D12-5AD46B1D15C9}" destId="{48B3C629-EDA7-46F1-A234-7D2E75CA3164}" srcOrd="14" destOrd="0" presId="urn:microsoft.com/office/officeart/2005/8/layout/default"/>
    <dgm:cxn modelId="{A3D41CDC-C622-43C8-AB14-19279610AD95}" type="presParOf" srcId="{A8BE732E-0098-43CF-9D12-5AD46B1D15C9}" destId="{256EDCA5-C982-4D71-9641-C6D617F841A9}" srcOrd="15" destOrd="0" presId="urn:microsoft.com/office/officeart/2005/8/layout/default"/>
    <dgm:cxn modelId="{04EAC98F-199D-4CD2-9C05-D8505FBD057E}" type="presParOf" srcId="{A8BE732E-0098-43CF-9D12-5AD46B1D15C9}" destId="{B089AA4B-C2A2-4E85-AFF9-C3160AE9E0B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CCAB1-95F6-41EF-BB19-3CD3D3442CDB}">
      <dsp:nvSpPr>
        <dsp:cNvPr id="0" name=""/>
        <dsp:cNvSpPr/>
      </dsp:nvSpPr>
      <dsp:spPr>
        <a:xfrm>
          <a:off x="3509994" y="1403167"/>
          <a:ext cx="3495610" cy="34956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000" kern="1200" dirty="0" smtClean="0"/>
            <a:t>Тестування</a:t>
          </a:r>
          <a:endParaRPr lang="uk-UA" sz="4000" kern="1200" dirty="0"/>
        </a:p>
      </dsp:txBody>
      <dsp:txXfrm>
        <a:off x="4021914" y="1915087"/>
        <a:ext cx="2471770" cy="2471770"/>
      </dsp:txXfrm>
    </dsp:sp>
    <dsp:sp modelId="{3BEA82F8-B7AF-4BEB-A630-8A8A20A09690}">
      <dsp:nvSpPr>
        <dsp:cNvPr id="0" name=""/>
        <dsp:cNvSpPr/>
      </dsp:nvSpPr>
      <dsp:spPr>
        <a:xfrm>
          <a:off x="4383897" y="623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1. Загальне планування та аналіз вимог</a:t>
          </a:r>
          <a:endParaRPr lang="uk-UA" sz="1800" kern="1200" dirty="0"/>
        </a:p>
      </dsp:txBody>
      <dsp:txXfrm>
        <a:off x="4639857" y="256583"/>
        <a:ext cx="1235885" cy="1235885"/>
      </dsp:txXfrm>
    </dsp:sp>
    <dsp:sp modelId="{F86A034C-8008-4FC4-B97E-8489E9540274}">
      <dsp:nvSpPr>
        <dsp:cNvPr id="0" name=""/>
        <dsp:cNvSpPr/>
      </dsp:nvSpPr>
      <dsp:spPr>
        <a:xfrm>
          <a:off x="5993588" y="667379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2. Уточнення критеріїв прийому</a:t>
          </a:r>
          <a:endParaRPr lang="uk-UA" sz="1800" kern="1200" dirty="0"/>
        </a:p>
      </dsp:txBody>
      <dsp:txXfrm>
        <a:off x="6249548" y="923339"/>
        <a:ext cx="1235885" cy="1235885"/>
      </dsp:txXfrm>
    </dsp:sp>
    <dsp:sp modelId="{7CFBE51D-254B-4082-98AB-5C9A0F183E42}">
      <dsp:nvSpPr>
        <dsp:cNvPr id="0" name=""/>
        <dsp:cNvSpPr/>
      </dsp:nvSpPr>
      <dsp:spPr>
        <a:xfrm>
          <a:off x="6660343" y="2277070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3. Уточнення стратегії тестування</a:t>
          </a:r>
          <a:endParaRPr lang="uk-UA" sz="1800" kern="1200" dirty="0"/>
        </a:p>
      </dsp:txBody>
      <dsp:txXfrm>
        <a:off x="6916303" y="2533030"/>
        <a:ext cx="1235885" cy="1235885"/>
      </dsp:txXfrm>
    </dsp:sp>
    <dsp:sp modelId="{3A8DC91F-A836-4B2C-8745-AC3BC8969B37}">
      <dsp:nvSpPr>
        <dsp:cNvPr id="0" name=""/>
        <dsp:cNvSpPr/>
      </dsp:nvSpPr>
      <dsp:spPr>
        <a:xfrm>
          <a:off x="5993588" y="3886761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4. Розробка тест-кейсів</a:t>
          </a:r>
          <a:endParaRPr lang="uk-UA" sz="1800" kern="1200" dirty="0"/>
        </a:p>
      </dsp:txBody>
      <dsp:txXfrm>
        <a:off x="6249548" y="4142721"/>
        <a:ext cx="1235885" cy="1235885"/>
      </dsp:txXfrm>
    </dsp:sp>
    <dsp:sp modelId="{A06797A4-7772-45CA-AFC4-944F15D2C136}">
      <dsp:nvSpPr>
        <dsp:cNvPr id="0" name=""/>
        <dsp:cNvSpPr/>
      </dsp:nvSpPr>
      <dsp:spPr>
        <a:xfrm>
          <a:off x="4383897" y="4553516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5. Виконання тест-кейсів</a:t>
          </a:r>
          <a:endParaRPr lang="uk-UA" sz="1800" kern="1200" dirty="0"/>
        </a:p>
      </dsp:txBody>
      <dsp:txXfrm>
        <a:off x="4639857" y="4809476"/>
        <a:ext cx="1235885" cy="1235885"/>
      </dsp:txXfrm>
    </dsp:sp>
    <dsp:sp modelId="{FAE28AAC-1F30-4232-8117-10B461D4CEBF}">
      <dsp:nvSpPr>
        <dsp:cNvPr id="0" name=""/>
        <dsp:cNvSpPr/>
      </dsp:nvSpPr>
      <dsp:spPr>
        <a:xfrm>
          <a:off x="2774206" y="3886761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6. Фіксація знайдених дефектів</a:t>
          </a:r>
          <a:endParaRPr lang="uk-UA" sz="1800" kern="1200" dirty="0"/>
        </a:p>
      </dsp:txBody>
      <dsp:txXfrm>
        <a:off x="3030166" y="4142721"/>
        <a:ext cx="1235885" cy="1235885"/>
      </dsp:txXfrm>
    </dsp:sp>
    <dsp:sp modelId="{E96D392F-0BD1-40B0-BDD1-77A38D5EB019}">
      <dsp:nvSpPr>
        <dsp:cNvPr id="0" name=""/>
        <dsp:cNvSpPr/>
      </dsp:nvSpPr>
      <dsp:spPr>
        <a:xfrm>
          <a:off x="2107450" y="2277070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7. Аналіз результатів тестування</a:t>
          </a:r>
          <a:endParaRPr lang="uk-UA" sz="1800" kern="1200" dirty="0"/>
        </a:p>
      </dsp:txBody>
      <dsp:txXfrm>
        <a:off x="2363410" y="2533030"/>
        <a:ext cx="1235885" cy="1235885"/>
      </dsp:txXfrm>
    </dsp:sp>
    <dsp:sp modelId="{085BB927-A326-41DD-AC56-8AEB343A3FD5}">
      <dsp:nvSpPr>
        <dsp:cNvPr id="0" name=""/>
        <dsp:cNvSpPr/>
      </dsp:nvSpPr>
      <dsp:spPr>
        <a:xfrm>
          <a:off x="2774206" y="667379"/>
          <a:ext cx="1747805" cy="174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8. Звітність</a:t>
          </a:r>
          <a:endParaRPr lang="uk-UA" sz="1800" kern="1200" dirty="0"/>
        </a:p>
      </dsp:txBody>
      <dsp:txXfrm>
        <a:off x="3030166" y="923339"/>
        <a:ext cx="1235885" cy="1235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90252-02C8-46B9-9806-A255E4CBDC31}">
      <dsp:nvSpPr>
        <dsp:cNvPr id="0" name=""/>
        <dsp:cNvSpPr/>
      </dsp:nvSpPr>
      <dsp:spPr>
        <a:xfrm>
          <a:off x="1005195" y="1978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Інтерв’ю</a:t>
          </a:r>
          <a:endParaRPr lang="uk-UA" sz="2200" kern="1200" dirty="0"/>
        </a:p>
      </dsp:txBody>
      <dsp:txXfrm>
        <a:off x="1005195" y="1978"/>
        <a:ext cx="2173690" cy="1304214"/>
      </dsp:txXfrm>
    </dsp:sp>
    <dsp:sp modelId="{75D2AE03-184D-4881-86E7-66D3A33A6BB6}">
      <dsp:nvSpPr>
        <dsp:cNvPr id="0" name=""/>
        <dsp:cNvSpPr/>
      </dsp:nvSpPr>
      <dsp:spPr>
        <a:xfrm>
          <a:off x="3396254" y="1978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Робота з фокусними групами</a:t>
          </a:r>
          <a:endParaRPr lang="uk-UA" sz="2200" kern="1200" dirty="0"/>
        </a:p>
      </dsp:txBody>
      <dsp:txXfrm>
        <a:off x="3396254" y="1978"/>
        <a:ext cx="2173690" cy="1304214"/>
      </dsp:txXfrm>
    </dsp:sp>
    <dsp:sp modelId="{45059EFA-E631-4BB4-881A-E1330CA8BABF}">
      <dsp:nvSpPr>
        <dsp:cNvPr id="0" name=""/>
        <dsp:cNvSpPr/>
      </dsp:nvSpPr>
      <dsp:spPr>
        <a:xfrm>
          <a:off x="5787314" y="1978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Анкетування</a:t>
          </a:r>
          <a:endParaRPr lang="uk-UA" sz="2200" kern="1200" dirty="0"/>
        </a:p>
      </dsp:txBody>
      <dsp:txXfrm>
        <a:off x="5787314" y="1978"/>
        <a:ext cx="2173690" cy="1304214"/>
      </dsp:txXfrm>
    </dsp:sp>
    <dsp:sp modelId="{011B831E-A7BB-4916-8A05-38A2B8C53956}">
      <dsp:nvSpPr>
        <dsp:cNvPr id="0" name=""/>
        <dsp:cNvSpPr/>
      </dsp:nvSpPr>
      <dsp:spPr>
        <a:xfrm>
          <a:off x="1005195" y="1523561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Семінари та мозковий штурм</a:t>
          </a:r>
          <a:endParaRPr lang="uk-UA" sz="2200" kern="1200" dirty="0"/>
        </a:p>
      </dsp:txBody>
      <dsp:txXfrm>
        <a:off x="1005195" y="1523561"/>
        <a:ext cx="2173690" cy="1304214"/>
      </dsp:txXfrm>
    </dsp:sp>
    <dsp:sp modelId="{5A915523-DF83-4AAE-BA37-F3D79CDFE15F}">
      <dsp:nvSpPr>
        <dsp:cNvPr id="0" name=""/>
        <dsp:cNvSpPr/>
      </dsp:nvSpPr>
      <dsp:spPr>
        <a:xfrm>
          <a:off x="3396254" y="1523561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Спостереження</a:t>
          </a:r>
          <a:endParaRPr lang="uk-UA" sz="2200" kern="1200" dirty="0"/>
        </a:p>
      </dsp:txBody>
      <dsp:txXfrm>
        <a:off x="3396254" y="1523561"/>
        <a:ext cx="2173690" cy="1304214"/>
      </dsp:txXfrm>
    </dsp:sp>
    <dsp:sp modelId="{4AE2B6BA-22B5-4D89-AA6E-98C2C57C9351}">
      <dsp:nvSpPr>
        <dsp:cNvPr id="0" name=""/>
        <dsp:cNvSpPr/>
      </dsp:nvSpPr>
      <dsp:spPr>
        <a:xfrm>
          <a:off x="5787314" y="1523561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err="1" smtClean="0"/>
            <a:t>Прототипування</a:t>
          </a:r>
          <a:endParaRPr lang="uk-UA" sz="2200" kern="1200" dirty="0"/>
        </a:p>
      </dsp:txBody>
      <dsp:txXfrm>
        <a:off x="5787314" y="1523561"/>
        <a:ext cx="2173690" cy="1304214"/>
      </dsp:txXfrm>
    </dsp:sp>
    <dsp:sp modelId="{325B231C-0787-48CF-86FA-6D4C5B9D8898}">
      <dsp:nvSpPr>
        <dsp:cNvPr id="0" name=""/>
        <dsp:cNvSpPr/>
      </dsp:nvSpPr>
      <dsp:spPr>
        <a:xfrm>
          <a:off x="1005195" y="3045145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Аналіз документів</a:t>
          </a:r>
          <a:endParaRPr lang="uk-UA" sz="2200" kern="1200" dirty="0"/>
        </a:p>
      </dsp:txBody>
      <dsp:txXfrm>
        <a:off x="1005195" y="3045145"/>
        <a:ext cx="2173690" cy="1304214"/>
      </dsp:txXfrm>
    </dsp:sp>
    <dsp:sp modelId="{48B3C629-EDA7-46F1-A234-7D2E75CA3164}">
      <dsp:nvSpPr>
        <dsp:cNvPr id="0" name=""/>
        <dsp:cNvSpPr/>
      </dsp:nvSpPr>
      <dsp:spPr>
        <a:xfrm>
          <a:off x="3396254" y="3045145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Моделювання процесів та взаємодій</a:t>
          </a:r>
          <a:endParaRPr lang="uk-UA" sz="2200" kern="1200" dirty="0"/>
        </a:p>
      </dsp:txBody>
      <dsp:txXfrm>
        <a:off x="3396254" y="3045145"/>
        <a:ext cx="2173690" cy="1304214"/>
      </dsp:txXfrm>
    </dsp:sp>
    <dsp:sp modelId="{B089AA4B-C2A2-4E85-AFF9-C3160AE9E0B6}">
      <dsp:nvSpPr>
        <dsp:cNvPr id="0" name=""/>
        <dsp:cNvSpPr/>
      </dsp:nvSpPr>
      <dsp:spPr>
        <a:xfrm>
          <a:off x="5787314" y="3045145"/>
          <a:ext cx="2173690" cy="1304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Самостійний опис</a:t>
          </a:r>
          <a:endParaRPr lang="uk-UA" sz="2200" kern="1200" dirty="0"/>
        </a:p>
      </dsp:txBody>
      <dsp:txXfrm>
        <a:off x="5787314" y="3045145"/>
        <a:ext cx="2173690" cy="1304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98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29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73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35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32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38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47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44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1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214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1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П'ятий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3757-1EE4-4743-A406-B91AF1764646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5BCB-DB46-4B08-9C39-6E43D32D3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25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1</a:t>
            </a:r>
          </a:p>
        </p:txBody>
      </p:sp>
    </p:spTree>
    <p:extLst>
      <p:ext uri="{BB962C8B-B14F-4D97-AF65-F5344CB8AC3E}">
        <p14:creationId xmlns:p14="http://schemas.microsoft.com/office/powerpoint/2010/main" val="30905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Професійні навички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Робота з документацією</a:t>
            </a:r>
          </a:p>
          <a:p>
            <a:pPr marL="0" indent="0">
              <a:buNone/>
            </a:pPr>
            <a:r>
              <a:rPr lang="ru-RU" i="1" dirty="0" err="1" smtClean="0"/>
              <a:t>Бізнес-аналіз</a:t>
            </a:r>
            <a:r>
              <a:rPr lang="ru-RU" dirty="0" smtClean="0"/>
              <a:t> -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розуміння</a:t>
            </a:r>
            <a:r>
              <a:rPr lang="ru-RU" dirty="0" smtClean="0"/>
              <a:t> </a:t>
            </a:r>
            <a:r>
              <a:rPr lang="ru-RU" dirty="0" err="1" smtClean="0"/>
              <a:t>процесів</a:t>
            </a:r>
            <a:r>
              <a:rPr lang="ru-RU" dirty="0" smtClean="0"/>
              <a:t> </a:t>
            </a:r>
            <a:r>
              <a:rPr lang="ru-RU" dirty="0" err="1" smtClean="0"/>
              <a:t>виявлення</a:t>
            </a:r>
            <a:r>
              <a:rPr lang="ru-RU" dirty="0" smtClean="0"/>
              <a:t> та </a:t>
            </a:r>
            <a:r>
              <a:rPr lang="ru-RU" dirty="0" err="1" smtClean="0"/>
              <a:t>документування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рівнів</a:t>
            </a:r>
            <a:r>
              <a:rPr lang="ru-RU" dirty="0" smtClean="0"/>
              <a:t> і форм </a:t>
            </a:r>
            <a:r>
              <a:rPr lang="ru-RU" dirty="0" err="1" smtClean="0"/>
              <a:t>представлення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endParaRPr lang="ru-RU" dirty="0" smtClean="0"/>
          </a:p>
          <a:p>
            <a:pPr marL="0" indent="0">
              <a:buNone/>
            </a:pPr>
            <a:r>
              <a:rPr lang="ru-RU" b="1" dirty="0" err="1" smtClean="0"/>
              <a:t>Оцінка</a:t>
            </a:r>
            <a:r>
              <a:rPr lang="ru-RU" b="1" dirty="0" smtClean="0"/>
              <a:t> і </a:t>
            </a:r>
            <a:r>
              <a:rPr lang="ru-RU" b="1" dirty="0" err="1" smtClean="0"/>
              <a:t>планування</a:t>
            </a:r>
            <a:endParaRPr lang="ru-RU" b="1" dirty="0" smtClean="0"/>
          </a:p>
          <a:p>
            <a:pPr marL="0" indent="0">
              <a:buNone/>
            </a:pPr>
            <a:r>
              <a:rPr lang="ru-RU" i="1" dirty="0" err="1" smtClean="0"/>
              <a:t>Створення</a:t>
            </a:r>
            <a:r>
              <a:rPr lang="ru-RU" dirty="0"/>
              <a:t> </a:t>
            </a:r>
            <a:r>
              <a:rPr lang="ru-RU" i="1" dirty="0" smtClean="0"/>
              <a:t>тест-плану</a:t>
            </a:r>
            <a:r>
              <a:rPr lang="ru-RU" dirty="0" smtClean="0"/>
              <a:t> -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розуміння</a:t>
            </a:r>
            <a:r>
              <a:rPr lang="ru-RU" dirty="0" smtClean="0"/>
              <a:t> </a:t>
            </a:r>
            <a:r>
              <a:rPr lang="ru-RU" dirty="0" err="1" smtClean="0"/>
              <a:t>принципів</a:t>
            </a:r>
            <a:r>
              <a:rPr lang="ru-RU" dirty="0" smtClean="0"/>
              <a:t> </a:t>
            </a:r>
            <a:r>
              <a:rPr lang="ru-RU" dirty="0" err="1" smtClean="0"/>
              <a:t>планування</a:t>
            </a:r>
            <a:r>
              <a:rPr lang="ru-RU" dirty="0" smtClean="0"/>
              <a:t> в </a:t>
            </a:r>
            <a:r>
              <a:rPr lang="ru-RU" dirty="0" err="1" smtClean="0"/>
              <a:t>контексті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готовий</a:t>
            </a:r>
            <a:r>
              <a:rPr lang="ru-RU" dirty="0" smtClean="0"/>
              <a:t> тест-план для </a:t>
            </a:r>
            <a:r>
              <a:rPr lang="ru-RU" dirty="0" err="1" smtClean="0"/>
              <a:t>планування</a:t>
            </a:r>
            <a:r>
              <a:rPr lang="ru-RU" dirty="0" smtClean="0"/>
              <a:t> </a:t>
            </a:r>
            <a:r>
              <a:rPr lang="ru-RU" dirty="0" err="1" smtClean="0"/>
              <a:t>власної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endParaRPr lang="ru-RU" dirty="0" smtClean="0"/>
          </a:p>
          <a:p>
            <a:pPr marL="0" indent="0">
              <a:buNone/>
            </a:pPr>
            <a:r>
              <a:rPr lang="ru-RU" i="1" dirty="0" err="1" smtClean="0"/>
              <a:t>Створення</a:t>
            </a:r>
            <a:r>
              <a:rPr lang="ru-RU" i="1" dirty="0" smtClean="0"/>
              <a:t> </a:t>
            </a:r>
            <a:r>
              <a:rPr lang="ru-RU" i="1" dirty="0" err="1" smtClean="0"/>
              <a:t>стратегії</a:t>
            </a:r>
            <a:r>
              <a:rPr lang="ru-RU" i="1" dirty="0" smtClean="0"/>
              <a:t> </a:t>
            </a:r>
            <a:r>
              <a:rPr lang="ru-RU" i="1" dirty="0" err="1" smtClean="0"/>
              <a:t>тестування</a:t>
            </a:r>
            <a:r>
              <a:rPr lang="ru-RU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розуміння</a:t>
            </a:r>
            <a:r>
              <a:rPr lang="ru-RU" dirty="0" smtClean="0"/>
              <a:t> </a:t>
            </a:r>
            <a:r>
              <a:rPr lang="ru-RU" dirty="0" err="1" smtClean="0"/>
              <a:t>принципів</a:t>
            </a:r>
            <a:r>
              <a:rPr lang="ru-RU" dirty="0" smtClean="0"/>
              <a:t> </a:t>
            </a:r>
            <a:r>
              <a:rPr lang="ru-RU" dirty="0" err="1" smtClean="0"/>
              <a:t>побудови</a:t>
            </a:r>
            <a:r>
              <a:rPr lang="ru-RU" dirty="0" smtClean="0"/>
              <a:t> </a:t>
            </a:r>
            <a:r>
              <a:rPr lang="ru-RU" dirty="0" err="1" smtClean="0"/>
              <a:t>стратегії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готову</a:t>
            </a:r>
            <a:r>
              <a:rPr lang="ru-RU" dirty="0" smtClean="0"/>
              <a:t> </a:t>
            </a:r>
            <a:r>
              <a:rPr lang="ru-RU" dirty="0" err="1" smtClean="0"/>
              <a:t>стратегію</a:t>
            </a:r>
            <a:r>
              <a:rPr lang="ru-RU" dirty="0" smtClean="0"/>
              <a:t> для </a:t>
            </a:r>
            <a:r>
              <a:rPr lang="ru-RU" dirty="0" err="1" smtClean="0"/>
              <a:t>планування</a:t>
            </a:r>
            <a:r>
              <a:rPr lang="ru-RU" dirty="0" smtClean="0"/>
              <a:t> </a:t>
            </a:r>
            <a:r>
              <a:rPr lang="ru-RU" dirty="0" err="1" smtClean="0"/>
              <a:t>власної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endParaRPr lang="ru-RU" dirty="0" smtClean="0"/>
          </a:p>
          <a:p>
            <a:pPr marL="0" indent="0">
              <a:buNone/>
            </a:pPr>
            <a:r>
              <a:rPr lang="ru-RU" i="1" dirty="0" err="1" smtClean="0"/>
              <a:t>Оцінка</a:t>
            </a:r>
            <a:r>
              <a:rPr lang="ru-RU" i="1" dirty="0" smtClean="0"/>
              <a:t> трудозатрат -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розуміння</a:t>
            </a:r>
            <a:r>
              <a:rPr lang="ru-RU" dirty="0" smtClean="0"/>
              <a:t> </a:t>
            </a:r>
            <a:r>
              <a:rPr lang="ru-RU" dirty="0" err="1" smtClean="0"/>
              <a:t>принципів</a:t>
            </a:r>
            <a:r>
              <a:rPr lang="ru-RU" dirty="0" smtClean="0"/>
              <a:t> </a:t>
            </a:r>
            <a:r>
              <a:rPr lang="ru-RU" dirty="0" err="1" smtClean="0"/>
              <a:t>оцінки</a:t>
            </a:r>
            <a:r>
              <a:rPr lang="ru-RU" dirty="0" smtClean="0"/>
              <a:t> трудозатрат,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оцінювати</a:t>
            </a:r>
            <a:r>
              <a:rPr lang="ru-RU" dirty="0" smtClean="0"/>
              <a:t> </a:t>
            </a:r>
            <a:r>
              <a:rPr lang="ru-RU" dirty="0" err="1" smtClean="0"/>
              <a:t>власні</a:t>
            </a:r>
            <a:r>
              <a:rPr lang="ru-RU" dirty="0" smtClean="0"/>
              <a:t> </a:t>
            </a:r>
            <a:r>
              <a:rPr lang="ru-RU" dirty="0" err="1" smtClean="0"/>
              <a:t>трудозатрати</a:t>
            </a:r>
            <a:r>
              <a:rPr lang="ru-RU" dirty="0" smtClean="0"/>
              <a:t> при </a:t>
            </a:r>
            <a:r>
              <a:rPr lang="ru-RU" dirty="0" err="1" smtClean="0"/>
              <a:t>плануванні</a:t>
            </a:r>
            <a:r>
              <a:rPr lang="ru-RU" dirty="0" smtClean="0"/>
              <a:t> </a:t>
            </a:r>
            <a:r>
              <a:rPr lang="ru-RU" dirty="0" err="1" smtClean="0"/>
              <a:t>власної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66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</a:t>
            </a:r>
            <a:r>
              <a:rPr lang="uk-UA" dirty="0" smtClean="0"/>
              <a:t>за цілями </a:t>
            </a:r>
            <a:r>
              <a:rPr lang="uk-UA" dirty="0"/>
              <a:t>і </a:t>
            </a:r>
            <a:r>
              <a:rPr lang="uk-UA" dirty="0" smtClean="0"/>
              <a:t>завданнями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/>
              <a:t>Регресійне тестування </a:t>
            </a:r>
            <a:r>
              <a:rPr lang="uk-UA" dirty="0"/>
              <a:t>(</a:t>
            </a:r>
            <a:r>
              <a:rPr lang="en-US" dirty="0"/>
              <a:t>regression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 smtClean="0"/>
              <a:t>тестування, спрямоване </a:t>
            </a:r>
            <a:r>
              <a:rPr lang="uk-UA" dirty="0"/>
              <a:t>на перевірку того факту, що в раніше </a:t>
            </a:r>
            <a:r>
              <a:rPr lang="uk-UA" dirty="0" smtClean="0"/>
              <a:t>робочій функціональності </a:t>
            </a:r>
            <a:r>
              <a:rPr lang="uk-UA" dirty="0"/>
              <a:t>не з'явилися помилки, викликані змінами в </a:t>
            </a:r>
            <a:r>
              <a:rPr lang="uk-UA" dirty="0" smtClean="0"/>
              <a:t>додатку або </a:t>
            </a:r>
            <a:r>
              <a:rPr lang="uk-UA" dirty="0"/>
              <a:t>середовищі його функціонування. Фредерік </a:t>
            </a:r>
            <a:r>
              <a:rPr lang="uk-UA" dirty="0" err="1"/>
              <a:t>Брукс</a:t>
            </a:r>
            <a:r>
              <a:rPr lang="uk-UA" dirty="0"/>
              <a:t> у своїй книзі «Міфічний людино-місяць» </a:t>
            </a:r>
            <a:r>
              <a:rPr lang="uk-UA" dirty="0" smtClean="0"/>
              <a:t>писав</a:t>
            </a:r>
            <a:r>
              <a:rPr lang="uk-UA" dirty="0"/>
              <a:t>: «Фундаментальна проблема при супроводі програм полягає в тому, що виправлення однієї помилки з </a:t>
            </a:r>
            <a:r>
              <a:rPr lang="uk-UA" dirty="0" smtClean="0"/>
              <a:t>великою ймовірністю </a:t>
            </a:r>
            <a:r>
              <a:rPr lang="uk-UA" dirty="0"/>
              <a:t>(20-50%) </a:t>
            </a:r>
            <a:r>
              <a:rPr lang="uk-UA" dirty="0" smtClean="0"/>
              <a:t>тягне за собою появу нової». Тому регресійне тестування </a:t>
            </a:r>
            <a:r>
              <a:rPr lang="uk-UA" dirty="0"/>
              <a:t>є невід'ємним інструментом забезпечення </a:t>
            </a:r>
            <a:r>
              <a:rPr lang="uk-UA" dirty="0" smtClean="0"/>
              <a:t>якості і </a:t>
            </a:r>
            <a:r>
              <a:rPr lang="uk-UA" dirty="0"/>
              <a:t>активно використовується практично в будь-якому проекті.</a:t>
            </a:r>
          </a:p>
          <a:p>
            <a:pPr marL="0" indent="0">
              <a:buNone/>
            </a:pPr>
            <a:r>
              <a:rPr lang="uk-UA" b="1" dirty="0" smtClean="0"/>
              <a:t>Повторне </a:t>
            </a:r>
            <a:r>
              <a:rPr lang="uk-UA" b="1" dirty="0"/>
              <a:t>тестування </a:t>
            </a:r>
            <a:r>
              <a:rPr lang="uk-UA" dirty="0"/>
              <a:t>(</a:t>
            </a:r>
            <a:r>
              <a:rPr lang="en-US" dirty="0" smtClean="0"/>
              <a:t>re-testing, confirmation </a:t>
            </a:r>
            <a:r>
              <a:rPr lang="en-US" dirty="0"/>
              <a:t>testing) </a:t>
            </a:r>
            <a:r>
              <a:rPr lang="en-US" dirty="0" smtClean="0"/>
              <a:t>– </a:t>
            </a:r>
            <a:r>
              <a:rPr lang="uk-UA" dirty="0" smtClean="0"/>
              <a:t>виконання тест-кейсів</a:t>
            </a:r>
            <a:r>
              <a:rPr lang="uk-UA" dirty="0"/>
              <a:t>, які раніше виявили дефекти, з метою </a:t>
            </a:r>
            <a:r>
              <a:rPr lang="uk-UA" dirty="0" smtClean="0"/>
              <a:t>підтвердження усунення </a:t>
            </a:r>
            <a:r>
              <a:rPr lang="uk-UA" dirty="0"/>
              <a:t>дефектів. Фактично цей вид тестування зводиться до дій на фінальній стадії життєвого циклу звіту про дефект </a:t>
            </a:r>
            <a:r>
              <a:rPr lang="uk-UA" dirty="0" smtClean="0"/>
              <a:t>, спрямованим </a:t>
            </a:r>
            <a:r>
              <a:rPr lang="uk-UA" dirty="0"/>
              <a:t>на те, щоб перевести дефект в стан «перевірений» і «закритий».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678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</a:t>
            </a:r>
            <a:r>
              <a:rPr lang="uk-UA" dirty="0" smtClean="0"/>
              <a:t>за цілями </a:t>
            </a:r>
            <a:r>
              <a:rPr lang="uk-UA" dirty="0"/>
              <a:t>і </a:t>
            </a:r>
            <a:r>
              <a:rPr lang="uk-UA" dirty="0" smtClean="0"/>
              <a:t>завданнями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Приймальне </a:t>
            </a:r>
            <a:r>
              <a:rPr lang="uk-UA" b="1" dirty="0"/>
              <a:t>тестування </a:t>
            </a:r>
            <a:r>
              <a:rPr lang="uk-UA" dirty="0"/>
              <a:t>(</a:t>
            </a:r>
            <a:r>
              <a:rPr lang="en-US" dirty="0"/>
              <a:t>acceptance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формалізоване тестування, спрямоване на перевірку </a:t>
            </a:r>
            <a:r>
              <a:rPr lang="uk-UA" dirty="0" smtClean="0"/>
              <a:t>додатку </a:t>
            </a:r>
            <a:r>
              <a:rPr lang="uk-UA" dirty="0"/>
              <a:t>з точки зору </a:t>
            </a:r>
            <a:r>
              <a:rPr lang="uk-UA" dirty="0" smtClean="0"/>
              <a:t>кінцевого користувача </a:t>
            </a:r>
            <a:r>
              <a:rPr lang="uk-UA" dirty="0"/>
              <a:t>/ замовника і винесення рішення про те, чи приймає </a:t>
            </a:r>
            <a:r>
              <a:rPr lang="uk-UA" dirty="0" smtClean="0"/>
              <a:t>замовник роботу </a:t>
            </a:r>
            <a:r>
              <a:rPr lang="uk-UA" dirty="0"/>
              <a:t>у виконавця (проектної команди). Можна виділити </a:t>
            </a:r>
            <a:r>
              <a:rPr lang="uk-UA" dirty="0" smtClean="0"/>
              <a:t>наступні підвиди </a:t>
            </a:r>
            <a:r>
              <a:rPr lang="uk-UA" dirty="0"/>
              <a:t>приймального тестування (хоча згадують їх вкрай </a:t>
            </a:r>
            <a:r>
              <a:rPr lang="uk-UA" dirty="0" err="1"/>
              <a:t>рідко</a:t>
            </a:r>
            <a:r>
              <a:rPr lang="uk-UA" dirty="0"/>
              <a:t>, обмежуючись в основному загальним терміном «</a:t>
            </a:r>
            <a:r>
              <a:rPr lang="uk-UA" dirty="0" smtClean="0"/>
              <a:t>приймальне </a:t>
            </a:r>
            <a:r>
              <a:rPr lang="uk-UA" dirty="0"/>
              <a:t>тестування»):</a:t>
            </a:r>
          </a:p>
          <a:p>
            <a:r>
              <a:rPr lang="uk-UA" dirty="0" smtClean="0"/>
              <a:t>Виробниче приймальне тестування </a:t>
            </a:r>
            <a:r>
              <a:rPr lang="uk-UA" dirty="0"/>
              <a:t>(</a:t>
            </a:r>
            <a:r>
              <a:rPr lang="en-US" dirty="0"/>
              <a:t>factory </a:t>
            </a:r>
            <a:r>
              <a:rPr lang="en-US" dirty="0" smtClean="0"/>
              <a:t>acceptance</a:t>
            </a:r>
            <a:r>
              <a:rPr lang="uk-UA" dirty="0" smtClean="0"/>
              <a:t>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виконується проектною командою дослідження </a:t>
            </a:r>
            <a:r>
              <a:rPr lang="uk-UA" dirty="0" smtClean="0"/>
              <a:t>повноти і </a:t>
            </a:r>
            <a:r>
              <a:rPr lang="uk-UA" dirty="0"/>
              <a:t>якості реалізації програми з точки зору його готовності до передачі замовнику. Цей вид тестування часто розглядається </a:t>
            </a:r>
            <a:r>
              <a:rPr lang="uk-UA" dirty="0" smtClean="0"/>
              <a:t>як синонім альфа-тестування.</a:t>
            </a:r>
            <a:endParaRPr lang="uk-UA" dirty="0"/>
          </a:p>
          <a:p>
            <a:r>
              <a:rPr lang="uk-UA" dirty="0" smtClean="0"/>
              <a:t>Операційне приймальне тестування </a:t>
            </a:r>
            <a:r>
              <a:rPr lang="uk-UA" dirty="0"/>
              <a:t>(</a:t>
            </a:r>
            <a:r>
              <a:rPr lang="en-US" dirty="0"/>
              <a:t>operational </a:t>
            </a:r>
            <a:r>
              <a:rPr lang="en-US" dirty="0" smtClean="0"/>
              <a:t>acceptance</a:t>
            </a:r>
            <a:r>
              <a:rPr lang="uk-UA" dirty="0" smtClean="0"/>
              <a:t> </a:t>
            </a:r>
            <a:r>
              <a:rPr lang="en-US" dirty="0" smtClean="0"/>
              <a:t>testing, </a:t>
            </a:r>
            <a:r>
              <a:rPr lang="en-US" dirty="0"/>
              <a:t>Production acceptance testing) - </a:t>
            </a:r>
            <a:r>
              <a:rPr lang="uk-UA" dirty="0"/>
              <a:t>операційне </a:t>
            </a:r>
            <a:r>
              <a:rPr lang="uk-UA" dirty="0" smtClean="0"/>
              <a:t>тестування , що </a:t>
            </a:r>
            <a:r>
              <a:rPr lang="uk-UA" dirty="0"/>
              <a:t>виконується з точки зору виконання інсталяції, споживання додатком ресурсів, сумісності з програмної і апаратної платформою і </a:t>
            </a:r>
            <a:r>
              <a:rPr lang="uk-UA" dirty="0" err="1"/>
              <a:t>т.д</a:t>
            </a:r>
            <a:r>
              <a:rPr lang="uk-UA" dirty="0"/>
              <a:t>.</a:t>
            </a:r>
          </a:p>
          <a:p>
            <a:r>
              <a:rPr lang="uk-UA" dirty="0" smtClean="0"/>
              <a:t>Підсумкове приймальне тестування </a:t>
            </a:r>
            <a:r>
              <a:rPr lang="uk-UA" dirty="0"/>
              <a:t>(</a:t>
            </a:r>
            <a:r>
              <a:rPr lang="en-US" dirty="0"/>
              <a:t>site acceptance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тестування кінцевими користувачами (представниками </a:t>
            </a:r>
            <a:r>
              <a:rPr lang="uk-UA" dirty="0" smtClean="0"/>
              <a:t>замовника) додатку </a:t>
            </a:r>
            <a:r>
              <a:rPr lang="uk-UA" dirty="0"/>
              <a:t>в реальних умовах експлуатації з метою </a:t>
            </a:r>
            <a:r>
              <a:rPr lang="uk-UA" dirty="0" smtClean="0"/>
              <a:t>винесення рішення </a:t>
            </a:r>
            <a:r>
              <a:rPr lang="uk-UA" dirty="0"/>
              <a:t>про те, чи потребує додаток доробок або може бути </a:t>
            </a:r>
            <a:r>
              <a:rPr lang="uk-UA" dirty="0" smtClean="0"/>
              <a:t>прийнятий </a:t>
            </a:r>
            <a:r>
              <a:rPr lang="uk-UA" dirty="0"/>
              <a:t>в експлуатацію в поточному вигляді.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202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</a:t>
            </a:r>
            <a:r>
              <a:rPr lang="uk-UA" dirty="0" smtClean="0"/>
              <a:t>за цілями </a:t>
            </a:r>
            <a:r>
              <a:rPr lang="uk-UA" dirty="0"/>
              <a:t>і </a:t>
            </a:r>
            <a:r>
              <a:rPr lang="uk-UA" dirty="0" smtClean="0"/>
              <a:t>завданнями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/>
              <a:t>Операційне</a:t>
            </a:r>
            <a:r>
              <a:rPr lang="ru-RU" b="1" dirty="0"/>
              <a:t> </a:t>
            </a:r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operational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проводиться в реальному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 smtClean="0"/>
              <a:t>наближеному</a:t>
            </a:r>
            <a:r>
              <a:rPr lang="ru-RU" dirty="0" smtClean="0"/>
              <a:t> до реального </a:t>
            </a:r>
            <a:r>
              <a:rPr lang="ru-RU" dirty="0" err="1"/>
              <a:t>операційному</a:t>
            </a:r>
            <a:r>
              <a:rPr lang="ru-RU" dirty="0"/>
              <a:t> </a:t>
            </a:r>
            <a:r>
              <a:rPr lang="ru-RU" dirty="0" err="1" smtClean="0"/>
              <a:t>середовищі</a:t>
            </a:r>
            <a:r>
              <a:rPr lang="ru-RU" dirty="0" smtClean="0"/>
              <a:t> (</a:t>
            </a:r>
            <a:r>
              <a:rPr lang="en-US" dirty="0"/>
              <a:t>Operational </a:t>
            </a:r>
            <a:r>
              <a:rPr lang="en-US" dirty="0" smtClean="0"/>
              <a:t>environment),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операційну</a:t>
            </a:r>
            <a:r>
              <a:rPr lang="ru-RU" dirty="0"/>
              <a:t> систему,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</a:t>
            </a:r>
            <a:r>
              <a:rPr lang="ru-RU" dirty="0"/>
              <a:t>базами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сервери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, веб-</a:t>
            </a:r>
            <a:r>
              <a:rPr lang="ru-RU" dirty="0" err="1"/>
              <a:t>сервери</a:t>
            </a:r>
            <a:r>
              <a:rPr lang="ru-RU" dirty="0"/>
              <a:t>, </a:t>
            </a:r>
            <a:r>
              <a:rPr lang="ru-RU" dirty="0" err="1" smtClean="0"/>
              <a:t>апаратне</a:t>
            </a:r>
            <a:r>
              <a:rPr lang="ru-RU" dirty="0" smtClean="0"/>
              <a:t> </a:t>
            </a:r>
            <a:r>
              <a:rPr lang="ru-RU" dirty="0" err="1" smtClean="0"/>
              <a:t>забезпечення</a:t>
            </a:r>
            <a:r>
              <a:rPr lang="ru-RU" dirty="0" smtClean="0"/>
              <a:t> </a:t>
            </a:r>
            <a:r>
              <a:rPr lang="ru-RU" dirty="0"/>
              <a:t>і т.д.</a:t>
            </a:r>
          </a:p>
          <a:p>
            <a:pPr marL="0" indent="0">
              <a:buNone/>
            </a:pPr>
            <a:r>
              <a:rPr lang="ru-RU" b="1" dirty="0" err="1" smtClean="0"/>
              <a:t>Тестування</a:t>
            </a:r>
            <a:r>
              <a:rPr lang="ru-RU" b="1" dirty="0" smtClean="0"/>
              <a:t> </a:t>
            </a:r>
            <a:r>
              <a:rPr lang="ru-RU" b="1" dirty="0" err="1"/>
              <a:t>зручності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smtClean="0"/>
              <a:t>usability </a:t>
            </a:r>
            <a:r>
              <a:rPr lang="en-US" dirty="0"/>
              <a:t>testing) -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спрямоване</a:t>
            </a:r>
            <a:r>
              <a:rPr lang="ru-RU" dirty="0"/>
              <a:t> на </a:t>
            </a:r>
            <a:r>
              <a:rPr lang="ru-RU" dirty="0" err="1"/>
              <a:t>дослідження</a:t>
            </a:r>
            <a:r>
              <a:rPr lang="ru-RU" dirty="0"/>
              <a:t> того, </a:t>
            </a:r>
            <a:r>
              <a:rPr lang="ru-RU" dirty="0" err="1"/>
              <a:t>наскільки</a:t>
            </a:r>
            <a:r>
              <a:rPr lang="ru-RU" dirty="0"/>
              <a:t> </a:t>
            </a:r>
            <a:r>
              <a:rPr lang="ru-RU" dirty="0" err="1"/>
              <a:t>кінцевому</a:t>
            </a:r>
            <a:r>
              <a:rPr lang="ru-RU" dirty="0"/>
              <a:t> </a:t>
            </a:r>
            <a:r>
              <a:rPr lang="ru-RU" dirty="0" err="1"/>
              <a:t>користувачеві</a:t>
            </a:r>
            <a:r>
              <a:rPr lang="ru-RU" dirty="0"/>
              <a:t> </a:t>
            </a:r>
            <a:r>
              <a:rPr lang="ru-RU" dirty="0" err="1"/>
              <a:t>зрозуміло</a:t>
            </a:r>
            <a:r>
              <a:rPr lang="ru-RU" dirty="0"/>
              <a:t>, як </a:t>
            </a:r>
            <a:r>
              <a:rPr lang="ru-RU" dirty="0" err="1"/>
              <a:t>працювати</a:t>
            </a:r>
            <a:r>
              <a:rPr lang="ru-RU" dirty="0"/>
              <a:t> з продуктом (</a:t>
            </a:r>
            <a:r>
              <a:rPr lang="en-US" dirty="0" smtClean="0"/>
              <a:t>understandability, learnability, </a:t>
            </a:r>
            <a:r>
              <a:rPr lang="uk-UA" dirty="0" smtClean="0"/>
              <a:t>о</a:t>
            </a:r>
            <a:r>
              <a:rPr lang="en-US" dirty="0" err="1" smtClean="0"/>
              <a:t>perability</a:t>
            </a:r>
            <a:r>
              <a:rPr lang="en-US" dirty="0" smtClean="0"/>
              <a:t>), </a:t>
            </a:r>
            <a:r>
              <a:rPr lang="ru-RU" dirty="0"/>
              <a:t>а </a:t>
            </a:r>
            <a:r>
              <a:rPr lang="ru-RU" dirty="0" err="1"/>
              <a:t>також</a:t>
            </a:r>
            <a:r>
              <a:rPr lang="ru-RU" dirty="0"/>
              <a:t> на те, </a:t>
            </a:r>
            <a:r>
              <a:rPr lang="ru-RU" dirty="0" err="1"/>
              <a:t>наскільки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подобається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smtClean="0"/>
              <a:t>продукт (</a:t>
            </a:r>
            <a:r>
              <a:rPr lang="en-US" dirty="0" smtClean="0"/>
              <a:t>Attractiveness). </a:t>
            </a:r>
            <a:r>
              <a:rPr lang="ru-RU" dirty="0"/>
              <a:t>І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обмовка</a:t>
            </a:r>
            <a:r>
              <a:rPr lang="ru-RU" dirty="0"/>
              <a:t> - </a:t>
            </a:r>
            <a:r>
              <a:rPr lang="ru-RU" dirty="0" err="1"/>
              <a:t>дуже</a:t>
            </a:r>
            <a:r>
              <a:rPr lang="ru-RU" dirty="0"/>
              <a:t> часто </a:t>
            </a:r>
            <a:r>
              <a:rPr lang="ru-RU" dirty="0" err="1"/>
              <a:t>успіх</a:t>
            </a:r>
            <a:r>
              <a:rPr lang="ru-RU" dirty="0"/>
              <a:t> продукту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емоцій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викликає</a:t>
            </a:r>
            <a:r>
              <a:rPr lang="ru-RU" dirty="0"/>
              <a:t> у </a:t>
            </a:r>
            <a:r>
              <a:rPr lang="ru-RU" dirty="0" err="1"/>
              <a:t>користувачів</a:t>
            </a:r>
            <a:r>
              <a:rPr lang="ru-RU" dirty="0"/>
              <a:t>. для </a:t>
            </a:r>
            <a:r>
              <a:rPr lang="ru-RU" dirty="0" err="1" smtClean="0"/>
              <a:t>ефективного</a:t>
            </a:r>
            <a:r>
              <a:rPr lang="ru-RU" dirty="0" smtClean="0"/>
              <a:t> </a:t>
            </a:r>
            <a:r>
              <a:rPr lang="ru-RU" dirty="0" err="1" smtClean="0"/>
              <a:t>проведення</a:t>
            </a:r>
            <a:r>
              <a:rPr lang="ru-RU" dirty="0" smtClean="0"/>
              <a:t> </a:t>
            </a:r>
            <a:r>
              <a:rPr lang="ru-RU" dirty="0" err="1"/>
              <a:t>цього</a:t>
            </a:r>
            <a:r>
              <a:rPr lang="ru-RU" dirty="0"/>
              <a:t> виду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серйозні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залученням</a:t>
            </a:r>
            <a:r>
              <a:rPr lang="ru-RU" dirty="0"/>
              <a:t> </a:t>
            </a:r>
            <a:r>
              <a:rPr lang="ru-RU" dirty="0" err="1"/>
              <a:t>кінцевих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проведенням</a:t>
            </a:r>
            <a:r>
              <a:rPr lang="ru-RU" dirty="0"/>
              <a:t> </a:t>
            </a:r>
            <a:r>
              <a:rPr lang="ru-RU" dirty="0" err="1"/>
              <a:t>маркетингових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 і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392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</a:t>
            </a:r>
            <a:r>
              <a:rPr lang="uk-UA" dirty="0" smtClean="0"/>
              <a:t>за цілями </a:t>
            </a:r>
            <a:r>
              <a:rPr lang="uk-UA" dirty="0"/>
              <a:t>і </a:t>
            </a:r>
            <a:r>
              <a:rPr lang="uk-UA" dirty="0" smtClean="0"/>
              <a:t>завданнями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ru-RU" b="1" dirty="0" err="1"/>
              <a:t>доступності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accessibility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спрямоване</a:t>
            </a:r>
            <a:r>
              <a:rPr lang="ru-RU" dirty="0"/>
              <a:t> на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придатності</a:t>
            </a:r>
            <a:r>
              <a:rPr lang="ru-RU" dirty="0"/>
              <a:t> продукту до </a:t>
            </a:r>
            <a:r>
              <a:rPr lang="ru-RU" dirty="0" err="1"/>
              <a:t>використання</a:t>
            </a:r>
            <a:r>
              <a:rPr lang="ru-RU" dirty="0"/>
              <a:t> людьми </a:t>
            </a:r>
            <a:r>
              <a:rPr lang="ru-RU" dirty="0" smtClean="0"/>
              <a:t>з </a:t>
            </a:r>
            <a:r>
              <a:rPr lang="ru-RU" dirty="0" err="1" smtClean="0"/>
              <a:t>обмеженими</a:t>
            </a:r>
            <a:r>
              <a:rPr lang="ru-RU" dirty="0" smtClean="0"/>
              <a:t> </a:t>
            </a:r>
            <a:r>
              <a:rPr lang="ru-RU" dirty="0" err="1"/>
              <a:t>можливостями</a:t>
            </a:r>
            <a:r>
              <a:rPr lang="ru-RU" dirty="0"/>
              <a:t> (</a:t>
            </a:r>
            <a:r>
              <a:rPr lang="ru-RU" dirty="0" err="1"/>
              <a:t>слабким</a:t>
            </a:r>
            <a:r>
              <a:rPr lang="ru-RU" dirty="0"/>
              <a:t> </a:t>
            </a:r>
            <a:r>
              <a:rPr lang="ru-RU" dirty="0" err="1"/>
              <a:t>зором</a:t>
            </a:r>
            <a:r>
              <a:rPr lang="ru-RU" dirty="0"/>
              <a:t> і т.д.)</a:t>
            </a:r>
          </a:p>
          <a:p>
            <a:pPr marL="0" indent="0">
              <a:buNone/>
            </a:pPr>
            <a:r>
              <a:rPr lang="ru-RU" b="1" dirty="0" err="1" smtClean="0"/>
              <a:t>Тестування</a:t>
            </a:r>
            <a:r>
              <a:rPr lang="ru-RU" b="1" dirty="0" smtClean="0"/>
              <a:t> </a:t>
            </a:r>
            <a:r>
              <a:rPr lang="ru-RU" b="1" dirty="0" err="1"/>
              <a:t>інтерфейсу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interface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спрямоване</a:t>
            </a:r>
            <a:r>
              <a:rPr lang="ru-RU" dirty="0"/>
              <a:t> на </a:t>
            </a:r>
            <a:r>
              <a:rPr lang="ru-RU" dirty="0" err="1"/>
              <a:t>перевірку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 За </a:t>
            </a:r>
            <a:r>
              <a:rPr lang="ru-RU" dirty="0" err="1"/>
              <a:t>визначенням</a:t>
            </a:r>
            <a:r>
              <a:rPr lang="ru-RU" dirty="0"/>
              <a:t> </a:t>
            </a:r>
            <a:r>
              <a:rPr lang="en-US" dirty="0"/>
              <a:t>ISTQB-</a:t>
            </a:r>
            <a:r>
              <a:rPr lang="ru-RU" dirty="0" err="1"/>
              <a:t>глосарію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вид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відноситься</a:t>
            </a:r>
            <a:r>
              <a:rPr lang="ru-RU" dirty="0"/>
              <a:t> до </a:t>
            </a:r>
            <a:r>
              <a:rPr lang="ru-RU" dirty="0" err="1" smtClean="0"/>
              <a:t>інтеграційного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,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цілком</a:t>
            </a:r>
            <a:r>
              <a:rPr lang="ru-RU" dirty="0"/>
              <a:t> справедливо для таких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варіацій</a:t>
            </a:r>
            <a:r>
              <a:rPr lang="ru-RU" dirty="0"/>
              <a:t> як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прикладного </a:t>
            </a:r>
            <a:r>
              <a:rPr lang="ru-RU" dirty="0" err="1"/>
              <a:t>програмування</a:t>
            </a:r>
            <a:r>
              <a:rPr lang="ru-RU" dirty="0"/>
              <a:t> (</a:t>
            </a:r>
            <a:r>
              <a:rPr lang="en-US" dirty="0"/>
              <a:t>API </a:t>
            </a:r>
            <a:r>
              <a:rPr lang="en-US" dirty="0" smtClean="0"/>
              <a:t>testing) </a:t>
            </a:r>
            <a:r>
              <a:rPr lang="ru-RU" dirty="0"/>
              <a:t>і </a:t>
            </a:r>
            <a:r>
              <a:rPr lang="ru-RU" dirty="0" err="1"/>
              <a:t>інтерфейсу</a:t>
            </a:r>
            <a:r>
              <a:rPr lang="ru-RU" dirty="0"/>
              <a:t> командного рядка (</a:t>
            </a:r>
            <a:r>
              <a:rPr lang="en-US" dirty="0"/>
              <a:t>CLI </a:t>
            </a:r>
            <a:r>
              <a:rPr lang="en-US" dirty="0" smtClean="0"/>
              <a:t>testing),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 smtClean="0"/>
              <a:t>виступати</a:t>
            </a:r>
            <a:r>
              <a:rPr lang="ru-RU" dirty="0" smtClean="0"/>
              <a:t> і </a:t>
            </a:r>
            <a:r>
              <a:rPr lang="ru-RU" dirty="0"/>
              <a:t>як </a:t>
            </a:r>
            <a:r>
              <a:rPr lang="ru-RU" dirty="0" err="1"/>
              <a:t>різновид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користувальницького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через </a:t>
            </a:r>
            <a:r>
              <a:rPr lang="ru-RU" dirty="0" err="1"/>
              <a:t>командний</a:t>
            </a:r>
            <a:r>
              <a:rPr lang="ru-RU" dirty="0"/>
              <a:t> рядок з </a:t>
            </a:r>
            <a:r>
              <a:rPr lang="ru-RU" dirty="0" err="1"/>
              <a:t>додатком</a:t>
            </a:r>
            <a:r>
              <a:rPr lang="ru-RU" dirty="0"/>
              <a:t> </a:t>
            </a:r>
            <a:r>
              <a:rPr lang="ru-RU" dirty="0" err="1"/>
              <a:t>взаємодіє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, а </a:t>
            </a:r>
            <a:r>
              <a:rPr lang="ru-RU" dirty="0" smtClean="0"/>
              <a:t>не </a:t>
            </a:r>
            <a:r>
              <a:rPr lang="ru-RU" dirty="0" err="1" smtClean="0"/>
              <a:t>інший</a:t>
            </a:r>
            <a:r>
              <a:rPr lang="ru-RU" dirty="0" smtClean="0"/>
              <a:t> </a:t>
            </a:r>
            <a:r>
              <a:rPr lang="ru-RU" dirty="0" err="1"/>
              <a:t>додаток</a:t>
            </a:r>
            <a:r>
              <a:rPr lang="ru-RU" dirty="0"/>
              <a:t>. </a:t>
            </a:r>
            <a:r>
              <a:rPr lang="ru-RU" dirty="0" err="1"/>
              <a:t>Однак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джерел</a:t>
            </a:r>
            <a:r>
              <a:rPr lang="ru-RU" dirty="0"/>
              <a:t> </a:t>
            </a:r>
            <a:r>
              <a:rPr lang="ru-RU" dirty="0" err="1"/>
              <a:t>пропонують</a:t>
            </a:r>
            <a:r>
              <a:rPr lang="ru-RU" dirty="0"/>
              <a:t> </a:t>
            </a:r>
            <a:r>
              <a:rPr lang="ru-RU" dirty="0" err="1"/>
              <a:t>включити</a:t>
            </a:r>
            <a:r>
              <a:rPr lang="ru-RU" dirty="0"/>
              <a:t> до </a:t>
            </a:r>
            <a:r>
              <a:rPr lang="ru-RU" dirty="0" smtClean="0"/>
              <a:t>складу </a:t>
            </a:r>
            <a:r>
              <a:rPr lang="ru-RU" dirty="0" err="1" smtClean="0"/>
              <a:t>тестування</a:t>
            </a:r>
            <a:r>
              <a:rPr lang="ru-RU" dirty="0" smtClean="0"/>
              <a:t> </a:t>
            </a:r>
            <a:r>
              <a:rPr lang="ru-RU" dirty="0" err="1"/>
              <a:t>інтерфейсу</a:t>
            </a:r>
            <a:r>
              <a:rPr lang="ru-RU" dirty="0"/>
              <a:t> і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 </a:t>
            </a:r>
            <a:r>
              <a:rPr lang="ru-RU" dirty="0" err="1" smtClean="0"/>
              <a:t>користувача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/>
              <a:t>GUI </a:t>
            </a:r>
            <a:r>
              <a:rPr lang="en-US" dirty="0" smtClean="0"/>
              <a:t>testing).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010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</a:t>
            </a:r>
            <a:r>
              <a:rPr lang="uk-UA" dirty="0" smtClean="0"/>
              <a:t>за цілями </a:t>
            </a:r>
            <a:r>
              <a:rPr lang="uk-UA" dirty="0"/>
              <a:t>і </a:t>
            </a:r>
            <a:r>
              <a:rPr lang="uk-UA" dirty="0" smtClean="0"/>
              <a:t>завданнями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ru-RU" b="1" dirty="0" err="1"/>
              <a:t>безпеки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security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спрямоване</a:t>
            </a:r>
            <a:r>
              <a:rPr lang="ru-RU" dirty="0"/>
              <a:t> на </a:t>
            </a:r>
            <a:r>
              <a:rPr lang="ru-RU" dirty="0" err="1"/>
              <a:t>перевірку</a:t>
            </a:r>
            <a:r>
              <a:rPr lang="ru-RU" dirty="0"/>
              <a:t> </a:t>
            </a:r>
            <a:r>
              <a:rPr lang="ru-RU" dirty="0" err="1"/>
              <a:t>здатності</a:t>
            </a:r>
            <a:r>
              <a:rPr lang="ru-RU" dirty="0"/>
              <a:t> </a:t>
            </a:r>
            <a:r>
              <a:rPr lang="ru-RU" dirty="0" err="1"/>
              <a:t>додатки</a:t>
            </a:r>
            <a:r>
              <a:rPr lang="ru-RU" dirty="0"/>
              <a:t> </a:t>
            </a:r>
            <a:r>
              <a:rPr lang="ru-RU" dirty="0" err="1"/>
              <a:t>протистояти</a:t>
            </a:r>
            <a:r>
              <a:rPr lang="ru-RU" dirty="0"/>
              <a:t> </a:t>
            </a:r>
            <a:r>
              <a:rPr lang="ru-RU" dirty="0" err="1" smtClean="0"/>
              <a:t>зловмисним</a:t>
            </a:r>
            <a:r>
              <a:rPr lang="ru-RU" dirty="0" smtClean="0"/>
              <a:t> </a:t>
            </a:r>
            <a:r>
              <a:rPr lang="ru-RU" dirty="0" err="1" smtClean="0"/>
              <a:t>спробам</a:t>
            </a:r>
            <a:r>
              <a:rPr lang="ru-RU" dirty="0" smtClean="0"/>
              <a:t> </a:t>
            </a:r>
            <a:r>
              <a:rPr lang="ru-RU" dirty="0" err="1"/>
              <a:t>отримання</a:t>
            </a:r>
            <a:r>
              <a:rPr lang="ru-RU" dirty="0"/>
              <a:t> доступу до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, права на доступ до </a:t>
            </a:r>
            <a:r>
              <a:rPr lang="ru-RU" dirty="0" err="1"/>
              <a:t>яких</a:t>
            </a:r>
            <a:r>
              <a:rPr lang="ru-RU" dirty="0"/>
              <a:t> у </a:t>
            </a:r>
            <a:r>
              <a:rPr lang="ru-RU" dirty="0" err="1"/>
              <a:t>зловмисника</a:t>
            </a:r>
            <a:r>
              <a:rPr lang="ru-RU" dirty="0"/>
              <a:t> </a:t>
            </a:r>
            <a:r>
              <a:rPr lang="ru-RU" dirty="0" err="1" smtClean="0"/>
              <a:t>немає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b="1" dirty="0" err="1" smtClean="0"/>
              <a:t>Тестування</a:t>
            </a:r>
            <a:r>
              <a:rPr lang="ru-RU" b="1" dirty="0" smtClean="0"/>
              <a:t> </a:t>
            </a:r>
            <a:r>
              <a:rPr lang="ru-RU" b="1" dirty="0" err="1"/>
              <a:t>інтернаціоналізації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internationalization testing, </a:t>
            </a:r>
            <a:r>
              <a:rPr lang="en-US" dirty="0" smtClean="0"/>
              <a:t>globalization </a:t>
            </a:r>
            <a:r>
              <a:rPr lang="en-US" dirty="0"/>
              <a:t>testing, </a:t>
            </a:r>
            <a:r>
              <a:rPr lang="en-US" dirty="0" smtClean="0"/>
              <a:t>localizability </a:t>
            </a:r>
            <a:r>
              <a:rPr lang="en-US" dirty="0"/>
              <a:t>testing) -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спрямоване</a:t>
            </a:r>
            <a:r>
              <a:rPr lang="ru-RU" dirty="0"/>
              <a:t> на </a:t>
            </a:r>
            <a:r>
              <a:rPr lang="ru-RU" dirty="0" err="1"/>
              <a:t>перевірку</a:t>
            </a:r>
            <a:r>
              <a:rPr lang="ru-RU" dirty="0"/>
              <a:t> </a:t>
            </a:r>
            <a:r>
              <a:rPr lang="ru-RU" dirty="0" err="1"/>
              <a:t>готовності</a:t>
            </a:r>
            <a:r>
              <a:rPr lang="ru-RU" dirty="0"/>
              <a:t> продукту до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мов</a:t>
            </a:r>
            <a:r>
              <a:rPr lang="ru-RU" dirty="0" smtClean="0"/>
              <a:t> </a:t>
            </a:r>
            <a:r>
              <a:rPr lang="ru-RU" dirty="0"/>
              <a:t>і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національних</a:t>
            </a:r>
            <a:r>
              <a:rPr lang="ru-RU" dirty="0"/>
              <a:t> і </a:t>
            </a:r>
            <a:r>
              <a:rPr lang="ru-RU" dirty="0" err="1"/>
              <a:t>культурних</a:t>
            </a:r>
            <a:r>
              <a:rPr lang="ru-RU" dirty="0"/>
              <a:t> </a:t>
            </a:r>
            <a:r>
              <a:rPr lang="ru-RU" dirty="0" err="1" smtClean="0"/>
              <a:t>особливостей</a:t>
            </a:r>
            <a:r>
              <a:rPr lang="ru-RU" dirty="0" smtClean="0"/>
              <a:t>.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/>
              <a:t>вид </a:t>
            </a:r>
            <a:r>
              <a:rPr lang="ru-RU" dirty="0" err="1"/>
              <a:t>тестування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на </a:t>
            </a:r>
            <a:r>
              <a:rPr lang="ru-RU" dirty="0" err="1"/>
              <a:t>увазі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відповідної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(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err="1"/>
              <a:t>займається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локалізації</a:t>
            </a:r>
            <a:r>
              <a:rPr lang="ru-RU" dirty="0"/>
              <a:t>, див. </a:t>
            </a:r>
            <a:r>
              <a:rPr lang="ru-RU" dirty="0" err="1" smtClean="0"/>
              <a:t>Наступний</a:t>
            </a:r>
            <a:r>
              <a:rPr lang="ru-RU" dirty="0" smtClean="0"/>
              <a:t> пункт</a:t>
            </a:r>
            <a:r>
              <a:rPr lang="ru-RU" dirty="0"/>
              <a:t>),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сфокусовано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на </a:t>
            </a:r>
            <a:r>
              <a:rPr lang="ru-RU" dirty="0" err="1"/>
              <a:t>перевірці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: </a:t>
            </a:r>
            <a:r>
              <a:rPr lang="ru-RU" dirty="0" err="1"/>
              <a:t>що</a:t>
            </a:r>
            <a:r>
              <a:rPr lang="ru-RU" dirty="0"/>
              <a:t> буде,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відкрити</a:t>
            </a:r>
            <a:r>
              <a:rPr lang="ru-RU" dirty="0"/>
              <a:t> файл з </a:t>
            </a:r>
            <a:r>
              <a:rPr lang="ru-RU" dirty="0" err="1"/>
              <a:t>ієрогліфом</a:t>
            </a:r>
            <a:r>
              <a:rPr lang="ru-RU" dirty="0"/>
              <a:t> в </a:t>
            </a:r>
            <a:r>
              <a:rPr lang="ru-RU" dirty="0" err="1"/>
              <a:t>імені</a:t>
            </a:r>
            <a:r>
              <a:rPr lang="ru-RU" dirty="0"/>
              <a:t>; як буде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все перевести на </a:t>
            </a:r>
            <a:r>
              <a:rPr lang="ru-RU" dirty="0" err="1"/>
              <a:t>японський</a:t>
            </a:r>
            <a:r>
              <a:rPr lang="ru-RU" dirty="0"/>
              <a:t>;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в </a:t>
            </a:r>
            <a:r>
              <a:rPr lang="ru-RU" dirty="0" err="1"/>
              <a:t>тексті</a:t>
            </a:r>
            <a:r>
              <a:rPr lang="ru-RU" dirty="0"/>
              <a:t> на </a:t>
            </a:r>
            <a:r>
              <a:rPr lang="ru-RU" dirty="0" err="1"/>
              <a:t>корейському</a:t>
            </a:r>
            <a:r>
              <a:rPr lang="ru-RU" dirty="0"/>
              <a:t> і т.д.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3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Професійні навички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Робота з тест-кейсами</a:t>
            </a:r>
          </a:p>
          <a:p>
            <a:pPr marL="0" indent="0">
              <a:buNone/>
            </a:pPr>
            <a:r>
              <a:rPr lang="ru-RU" i="1" dirty="0" err="1" smtClean="0"/>
              <a:t>Створення</a:t>
            </a:r>
            <a:r>
              <a:rPr lang="ru-RU" i="1" dirty="0" smtClean="0"/>
              <a:t> чек-</a:t>
            </a:r>
            <a:r>
              <a:rPr lang="ru-RU" i="1" dirty="0" err="1" smtClean="0"/>
              <a:t>листів</a:t>
            </a:r>
            <a:r>
              <a:rPr lang="ru-RU" i="1" dirty="0" smtClean="0"/>
              <a:t> -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техніку</a:t>
            </a:r>
            <a:r>
              <a:rPr lang="ru-RU" dirty="0" smtClean="0"/>
              <a:t> і </a:t>
            </a:r>
            <a:r>
              <a:rPr lang="ru-RU" dirty="0" err="1" smtClean="0"/>
              <a:t>підходи</a:t>
            </a:r>
            <a:r>
              <a:rPr lang="ru-RU" dirty="0" smtClean="0"/>
              <a:t> до </a:t>
            </a:r>
            <a:r>
              <a:rPr lang="ru-RU" dirty="0" err="1" smtClean="0"/>
              <a:t>проектування</a:t>
            </a:r>
            <a:r>
              <a:rPr lang="ru-RU" dirty="0" smtClean="0"/>
              <a:t> </a:t>
            </a:r>
            <a:r>
              <a:rPr lang="ru-RU" dirty="0" err="1" smtClean="0"/>
              <a:t>тестових</a:t>
            </a:r>
            <a:r>
              <a:rPr lang="ru-RU" dirty="0" smtClean="0"/>
              <a:t> </a:t>
            </a:r>
            <a:r>
              <a:rPr lang="ru-RU" dirty="0" err="1" smtClean="0"/>
              <a:t>випробувань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декомпозувати</a:t>
            </a:r>
            <a:r>
              <a:rPr lang="ru-RU" dirty="0" smtClean="0"/>
              <a:t> </a:t>
            </a:r>
            <a:r>
              <a:rPr lang="ru-RU" dirty="0" err="1" smtClean="0"/>
              <a:t>тестовані</a:t>
            </a:r>
            <a:r>
              <a:rPr lang="ru-RU" dirty="0" smtClean="0"/>
              <a:t> </a:t>
            </a:r>
            <a:r>
              <a:rPr lang="ru-RU" dirty="0" err="1" smtClean="0"/>
              <a:t>об'єкти</a:t>
            </a:r>
            <a:r>
              <a:rPr lang="ru-RU" dirty="0" smtClean="0"/>
              <a:t> і </a:t>
            </a:r>
            <a:r>
              <a:rPr lang="ru-RU" dirty="0" err="1" smtClean="0"/>
              <a:t>поставлені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створювати</a:t>
            </a:r>
            <a:r>
              <a:rPr lang="ru-RU" dirty="0" smtClean="0"/>
              <a:t> чек-</a:t>
            </a:r>
            <a:r>
              <a:rPr lang="ru-RU" dirty="0" err="1" smtClean="0"/>
              <a:t>листи</a:t>
            </a:r>
            <a:endParaRPr lang="ru-RU" dirty="0" smtClean="0"/>
          </a:p>
          <a:p>
            <a:pPr marL="0" indent="0">
              <a:buNone/>
            </a:pPr>
            <a:r>
              <a:rPr lang="ru-RU" i="1" dirty="0" err="1" smtClean="0"/>
              <a:t>Створення</a:t>
            </a:r>
            <a:r>
              <a:rPr lang="ru-RU" i="1" dirty="0" smtClean="0"/>
              <a:t> тест-</a:t>
            </a:r>
            <a:r>
              <a:rPr lang="ru-RU" i="1" dirty="0" err="1" smtClean="0"/>
              <a:t>кейсів</a:t>
            </a:r>
            <a:r>
              <a:rPr lang="ru-RU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оформляти</a:t>
            </a:r>
            <a:r>
              <a:rPr lang="ru-RU" dirty="0" smtClean="0"/>
              <a:t> тест-</a:t>
            </a:r>
            <a:r>
              <a:rPr lang="ru-RU" dirty="0" err="1" smtClean="0"/>
              <a:t>кейси</a:t>
            </a:r>
            <a:r>
              <a:rPr lang="ru-RU" dirty="0" smtClean="0"/>
              <a:t> </a:t>
            </a:r>
            <a:r>
              <a:rPr lang="ru-RU" dirty="0" err="1" smtClean="0"/>
              <a:t>згідно</a:t>
            </a:r>
            <a:r>
              <a:rPr lang="ru-RU" dirty="0" smtClean="0"/>
              <a:t> </a:t>
            </a:r>
            <a:r>
              <a:rPr lang="ru-RU" dirty="0" err="1" smtClean="0"/>
              <a:t>прийнятим</a:t>
            </a:r>
            <a:r>
              <a:rPr lang="ru-RU" dirty="0" smtClean="0"/>
              <a:t> шаблонами,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аналізувати</a:t>
            </a:r>
            <a:r>
              <a:rPr lang="ru-RU" dirty="0" smtClean="0"/>
              <a:t> </a:t>
            </a:r>
            <a:r>
              <a:rPr lang="ru-RU" dirty="0" err="1" smtClean="0"/>
              <a:t>готові</a:t>
            </a:r>
            <a:r>
              <a:rPr lang="ru-RU" dirty="0" smtClean="0"/>
              <a:t> тест-</a:t>
            </a:r>
            <a:r>
              <a:rPr lang="ru-RU" dirty="0" err="1" smtClean="0"/>
              <a:t>кейси</a:t>
            </a:r>
            <a:r>
              <a:rPr lang="ru-RU" dirty="0" smtClean="0"/>
              <a:t>, </a:t>
            </a:r>
            <a:r>
              <a:rPr lang="ru-RU" dirty="0" err="1" smtClean="0"/>
              <a:t>виявляти</a:t>
            </a:r>
            <a:r>
              <a:rPr lang="ru-RU" dirty="0" smtClean="0"/>
              <a:t> і </a:t>
            </a:r>
            <a:r>
              <a:rPr lang="ru-RU" dirty="0" err="1" smtClean="0"/>
              <a:t>усувати</a:t>
            </a:r>
            <a:r>
              <a:rPr lang="ru-RU" dirty="0" smtClean="0"/>
              <a:t> </a:t>
            </a:r>
            <a:r>
              <a:rPr lang="ru-RU" dirty="0" err="1" smtClean="0"/>
              <a:t>наявні</a:t>
            </a:r>
            <a:r>
              <a:rPr lang="ru-RU" dirty="0" smtClean="0"/>
              <a:t> в них </a:t>
            </a:r>
            <a:r>
              <a:rPr lang="ru-RU" dirty="0" err="1" smtClean="0"/>
              <a:t>недоліки</a:t>
            </a:r>
            <a:endParaRPr lang="ru-RU" dirty="0" smtClean="0"/>
          </a:p>
          <a:p>
            <a:pPr marL="0" indent="0">
              <a:buNone/>
            </a:pPr>
            <a:r>
              <a:rPr lang="ru-RU" i="1" dirty="0" err="1" smtClean="0"/>
              <a:t>Управління</a:t>
            </a:r>
            <a:r>
              <a:rPr lang="ru-RU" i="1" dirty="0" smtClean="0"/>
              <a:t> тест-кейсами </a:t>
            </a:r>
            <a:r>
              <a:rPr lang="ru-RU" dirty="0" smtClean="0"/>
              <a:t>-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розуміння</a:t>
            </a:r>
            <a:r>
              <a:rPr lang="ru-RU" dirty="0" smtClean="0"/>
              <a:t> </a:t>
            </a:r>
            <a:r>
              <a:rPr lang="ru-RU" dirty="0" err="1" smtClean="0"/>
              <a:t>процесів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, </a:t>
            </a:r>
            <a:r>
              <a:rPr lang="ru-RU" dirty="0" err="1" smtClean="0"/>
              <a:t>модифікації</a:t>
            </a:r>
            <a:r>
              <a:rPr lang="ru-RU" dirty="0" smtClean="0"/>
              <a:t> та </a:t>
            </a:r>
            <a:r>
              <a:rPr lang="ru-RU" dirty="0" err="1" smtClean="0"/>
              <a:t>підвищення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 тест-</a:t>
            </a:r>
            <a:r>
              <a:rPr lang="ru-RU" dirty="0" err="1" smtClean="0"/>
              <a:t>кейсів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160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Професійні навички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 smtClean="0"/>
              <a:t>Методологія тестування</a:t>
            </a:r>
          </a:p>
          <a:p>
            <a:pPr marL="0" indent="0">
              <a:buNone/>
            </a:pPr>
            <a:r>
              <a:rPr lang="uk-UA" i="1" dirty="0" smtClean="0"/>
              <a:t>Функціональне і доменне тестування </a:t>
            </a:r>
            <a:r>
              <a:rPr lang="uk-UA" dirty="0" smtClean="0"/>
              <a:t>- знання видів тестування, тверде вміння використовувати техніку і підходи до проектування тестових випробувань, вміння створювати чек-листи і тест-кейси, вміння створювати звіти про дефекти</a:t>
            </a:r>
          </a:p>
          <a:p>
            <a:pPr marL="0" indent="0">
              <a:buNone/>
            </a:pPr>
            <a:r>
              <a:rPr lang="uk-UA" i="1" dirty="0" smtClean="0"/>
              <a:t>Тестування </a:t>
            </a:r>
            <a:r>
              <a:rPr lang="uk-UA" i="1" dirty="0" err="1" smtClean="0"/>
              <a:t>інтерфейса</a:t>
            </a:r>
            <a:r>
              <a:rPr lang="uk-UA" i="1" dirty="0" smtClean="0"/>
              <a:t> користувача </a:t>
            </a:r>
            <a:r>
              <a:rPr lang="uk-UA" dirty="0" smtClean="0"/>
              <a:t>-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проводити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 </a:t>
            </a:r>
            <a:r>
              <a:rPr lang="ru-RU" dirty="0" err="1" smtClean="0"/>
              <a:t>користувача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готових</a:t>
            </a:r>
            <a:r>
              <a:rPr lang="ru-RU" dirty="0" smtClean="0"/>
              <a:t> </a:t>
            </a:r>
            <a:r>
              <a:rPr lang="ru-RU" dirty="0" err="1" smtClean="0"/>
              <a:t>тестових</a:t>
            </a:r>
            <a:r>
              <a:rPr lang="ru-RU" dirty="0" smtClean="0"/>
              <a:t> </a:t>
            </a:r>
            <a:r>
              <a:rPr lang="ru-RU" dirty="0" err="1" smtClean="0"/>
              <a:t>сценаріїв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в рамках </a:t>
            </a:r>
            <a:r>
              <a:rPr lang="ru-RU" dirty="0" err="1" smtClean="0"/>
              <a:t>дослідницького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Дослідницьке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 -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матриці</a:t>
            </a:r>
            <a:r>
              <a:rPr lang="ru-RU" dirty="0" smtClean="0"/>
              <a:t> для </a:t>
            </a:r>
            <a:r>
              <a:rPr lang="ru-RU" dirty="0" err="1" smtClean="0"/>
              <a:t>швидкого</a:t>
            </a:r>
            <a:r>
              <a:rPr lang="ru-RU" dirty="0" smtClean="0"/>
              <a:t> </a:t>
            </a:r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 smtClean="0"/>
              <a:t>сценаріїв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,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проводити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 тести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виконаних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2302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Професійні навички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Методологія тестування</a:t>
            </a:r>
          </a:p>
          <a:p>
            <a:pPr marL="0" indent="0">
              <a:buNone/>
            </a:pPr>
            <a:r>
              <a:rPr lang="uk-UA" i="1" dirty="0"/>
              <a:t>І</a:t>
            </a:r>
            <a:r>
              <a:rPr lang="uk-UA" i="1" dirty="0" smtClean="0"/>
              <a:t>нтеграційне тестування </a:t>
            </a:r>
            <a:r>
              <a:rPr lang="uk-UA" dirty="0" smtClean="0"/>
              <a:t>- вміння проводити інтеграційне тестування на основі готових тестових сценаріїв </a:t>
            </a:r>
          </a:p>
          <a:p>
            <a:pPr marL="0" indent="0">
              <a:buNone/>
            </a:pPr>
            <a:r>
              <a:rPr lang="uk-UA" i="1" dirty="0" smtClean="0"/>
              <a:t>Локалізаційне тестування </a:t>
            </a:r>
            <a:r>
              <a:rPr lang="uk-UA" dirty="0" smtClean="0"/>
              <a:t>- вміння проводити локалізаційного тестування на основі готових тестових сценаріїв</a:t>
            </a:r>
          </a:p>
          <a:p>
            <a:pPr marL="0" indent="0">
              <a:buNone/>
            </a:pPr>
            <a:r>
              <a:rPr lang="uk-UA" i="1" dirty="0" smtClean="0"/>
              <a:t>Інсталяційне тестування </a:t>
            </a:r>
            <a:r>
              <a:rPr lang="uk-UA" dirty="0" smtClean="0"/>
              <a:t>- вміння проводити інсталяційне тестування на основі готових тестових сценаріїв</a:t>
            </a:r>
          </a:p>
          <a:p>
            <a:pPr marL="0" indent="0">
              <a:buNone/>
            </a:pPr>
            <a:r>
              <a:rPr lang="uk-UA" i="1" dirty="0" smtClean="0"/>
              <a:t>Регресійне тестування </a:t>
            </a:r>
            <a:r>
              <a:rPr lang="uk-UA" dirty="0" smtClean="0"/>
              <a:t>- загальне розуміння принципів організації регресійного тестування, вміння проводити по готовим планам</a:t>
            </a:r>
          </a:p>
        </p:txBody>
      </p:sp>
    </p:spTree>
    <p:extLst>
      <p:ext uri="{BB962C8B-B14F-4D97-AF65-F5344CB8AC3E}">
        <p14:creationId xmlns:p14="http://schemas.microsoft.com/office/powerpoint/2010/main" val="23295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23080"/>
              </p:ext>
            </p:extLst>
          </p:nvPr>
        </p:nvGraphicFramePr>
        <p:xfrm>
          <a:off x="838200" y="222422"/>
          <a:ext cx="10515600" cy="630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Стадія 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(Загальне планування і аналіз вимог) об'єктивно необхідна як мінімум для того, щоб мати відповідь на такі питання, як: що нам належить тестувати; як багато буде роботи; які є складності; чи все необхідне у нас є і </a:t>
            </a:r>
            <a:r>
              <a:rPr lang="uk-UA" dirty="0" err="1" smtClean="0"/>
              <a:t>т.д</a:t>
            </a:r>
            <a:r>
              <a:rPr lang="uk-UA" dirty="0" smtClean="0"/>
              <a:t>. Як правило, отримати відповіді на ці питання неможливо без аналізу вимог, тому що саме вимоги є первинним джерелом відповідей.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942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Стадія 2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(Уточнення критеріїв приймання) дозволяє сформулювати або уточнити метрики і ознаки можливості або необхідності початку тестування (</a:t>
            </a:r>
            <a:r>
              <a:rPr lang="en-US" dirty="0" smtClean="0"/>
              <a:t>entry criteria), </a:t>
            </a:r>
            <a:r>
              <a:rPr lang="uk-UA" dirty="0" smtClean="0"/>
              <a:t>припинення (</a:t>
            </a:r>
            <a:r>
              <a:rPr lang="en-US" dirty="0" smtClean="0"/>
              <a:t>suspension criteria) </a:t>
            </a:r>
            <a:r>
              <a:rPr lang="uk-UA" dirty="0" smtClean="0"/>
              <a:t>і відновлення (</a:t>
            </a:r>
            <a:r>
              <a:rPr lang="en-US" dirty="0" smtClean="0"/>
              <a:t>resumption criteria) </a:t>
            </a:r>
            <a:r>
              <a:rPr lang="uk-UA" dirty="0" smtClean="0"/>
              <a:t>тестування, завершення або припинення тестування (</a:t>
            </a:r>
            <a:r>
              <a:rPr lang="en-US" dirty="0" smtClean="0"/>
              <a:t>exit criteria).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41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Стадія 3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(Уточнення стратегії тестування) являє собою ще одне звернення до планування, але вже на локальному рівні: розглядаються і </a:t>
            </a:r>
            <a:r>
              <a:rPr lang="uk-UA" dirty="0" err="1" smtClean="0"/>
              <a:t>уточнюються</a:t>
            </a:r>
            <a:r>
              <a:rPr lang="uk-UA" dirty="0" smtClean="0"/>
              <a:t> ті частини стратегії тестування (</a:t>
            </a:r>
            <a:r>
              <a:rPr lang="en-US" dirty="0" smtClean="0"/>
              <a:t>test strategy), </a:t>
            </a:r>
            <a:r>
              <a:rPr lang="uk-UA" dirty="0" smtClean="0"/>
              <a:t>які є актуальними для поточної ітерації.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70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Стадія 4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(Розробка тест-кейсів) присвячена розробці, перегляду, уточненню, доопрацюванню, переробці та іншим діям з тест-кейсами, наборами тест-кейсів, тестовими сценаріями та іншими артефактами, які будуть використовуватися при безпосередньому виконанні тестування.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68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Стадія 5 та 6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(Виконання тест-кейсів) і стадія 6 (фіксація знайдених дефектів) тісно пов'язані між собою і фактично виконуються паралельно: дефекти фіксуються відразу по факту їх виявлення в процесі виконання тест-кейсів. Однак найчастіше після виконання всіх тест-кейсів і написання всіх звітів про знайдених дефектах проводиться явно виділена стадія уточнення, на якій всі звіти про дефекти розглядаються повторно з метою формування єдиного розуміння проблеми та уточнення таких характеристик дефекту, як важливість і терміновість.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8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тестування та як воно з’явилось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Тестування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програмного</a:t>
            </a:r>
            <a:r>
              <a:rPr lang="ru-RU" b="1" dirty="0" smtClean="0"/>
              <a:t> </a:t>
            </a:r>
            <a:r>
              <a:rPr lang="ru-RU" b="1" dirty="0" err="1" smtClean="0"/>
              <a:t>забезпечення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програмного</a:t>
            </a:r>
            <a:r>
              <a:rPr lang="ru-RU" dirty="0" smtClean="0"/>
              <a:t> </a:t>
            </a:r>
            <a:r>
              <a:rPr lang="ru-RU" dirty="0" err="1" smtClean="0"/>
              <a:t>засобу</a:t>
            </a:r>
            <a:r>
              <a:rPr lang="ru-RU" dirty="0" smtClean="0"/>
              <a:t> та </a:t>
            </a:r>
            <a:r>
              <a:rPr lang="ru-RU" dirty="0" err="1" smtClean="0"/>
              <a:t>супутньої</a:t>
            </a:r>
            <a:r>
              <a:rPr lang="ru-RU" dirty="0" smtClean="0"/>
              <a:t> </a:t>
            </a:r>
            <a:r>
              <a:rPr lang="ru-RU" dirty="0" err="1" smtClean="0"/>
              <a:t>документації</a:t>
            </a:r>
            <a:r>
              <a:rPr lang="ru-RU" dirty="0" smtClean="0"/>
              <a:t> з метою </a:t>
            </a:r>
            <a:r>
              <a:rPr lang="ru-RU" dirty="0" err="1" smtClean="0"/>
              <a:t>виявлення</a:t>
            </a:r>
            <a:r>
              <a:rPr lang="ru-RU" dirty="0" smtClean="0"/>
              <a:t> </a:t>
            </a:r>
            <a:r>
              <a:rPr lang="ru-RU" dirty="0" err="1" smtClean="0"/>
              <a:t>дефектів</a:t>
            </a:r>
            <a:r>
              <a:rPr lang="ru-RU" dirty="0" smtClean="0"/>
              <a:t> і </a:t>
            </a:r>
            <a:r>
              <a:rPr lang="ru-RU" dirty="0" err="1" smtClean="0"/>
              <a:t>підвищення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 продукту.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У </a:t>
            </a:r>
            <a:r>
              <a:rPr lang="ru-RU" i="1" dirty="0" err="1" smtClean="0"/>
              <a:t>глосарії</a:t>
            </a:r>
            <a:r>
              <a:rPr lang="ru-RU" i="1" dirty="0" smtClean="0"/>
              <a:t> </a:t>
            </a:r>
            <a:r>
              <a:rPr lang="en-US" i="1" dirty="0" smtClean="0"/>
              <a:t>ISTQB </a:t>
            </a:r>
            <a:r>
              <a:rPr lang="ru-RU" i="1" dirty="0" err="1" smtClean="0"/>
              <a:t>немає</a:t>
            </a:r>
            <a:r>
              <a:rPr lang="ru-RU" i="1" dirty="0" smtClean="0"/>
              <a:t> </a:t>
            </a:r>
            <a:r>
              <a:rPr lang="ru-RU" i="1" dirty="0" err="1" smtClean="0"/>
              <a:t>терміна</a:t>
            </a:r>
            <a:r>
              <a:rPr lang="ru-RU" i="1" dirty="0" smtClean="0"/>
              <a:t> «</a:t>
            </a:r>
            <a:r>
              <a:rPr lang="ru-RU" i="1" dirty="0" err="1" smtClean="0"/>
              <a:t>тестування</a:t>
            </a:r>
            <a:r>
              <a:rPr lang="ru-RU" i="1" dirty="0" smtClean="0"/>
              <a:t> </a:t>
            </a:r>
            <a:r>
              <a:rPr lang="ru-RU" i="1" smtClean="0"/>
              <a:t>П</a:t>
            </a:r>
            <a:r>
              <a:rPr lang="ru-RU" i="1"/>
              <a:t>З</a:t>
            </a:r>
            <a:r>
              <a:rPr lang="ru-RU" i="1" smtClean="0"/>
              <a:t>», </a:t>
            </a:r>
            <a:r>
              <a:rPr lang="ru-RU" i="1" dirty="0" err="1" smtClean="0"/>
              <a:t>який</a:t>
            </a:r>
            <a:r>
              <a:rPr lang="ru-RU" i="1" dirty="0" smtClean="0"/>
              <a:t> широко </a:t>
            </a:r>
            <a:r>
              <a:rPr lang="ru-RU" i="1" dirty="0" err="1" smtClean="0"/>
              <a:t>використовується</a:t>
            </a:r>
            <a:r>
              <a:rPr lang="ru-RU" i="1" dirty="0" smtClean="0"/>
              <a:t> в </a:t>
            </a:r>
            <a:r>
              <a:rPr lang="ru-RU" i="1" dirty="0" err="1" smtClean="0"/>
              <a:t>українській</a:t>
            </a:r>
            <a:r>
              <a:rPr lang="ru-RU" i="1" dirty="0" smtClean="0"/>
              <a:t> </a:t>
            </a:r>
            <a:r>
              <a:rPr lang="ru-RU" i="1" dirty="0" err="1" smtClean="0"/>
              <a:t>мові</a:t>
            </a:r>
            <a:r>
              <a:rPr lang="ru-RU" i="1" dirty="0" smtClean="0"/>
              <a:t>. Там є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термін</a:t>
            </a:r>
            <a:r>
              <a:rPr lang="ru-RU" i="1" dirty="0" smtClean="0"/>
              <a:t> «</a:t>
            </a:r>
            <a:r>
              <a:rPr lang="ru-RU" i="1" dirty="0" err="1" smtClean="0"/>
              <a:t>тестування</a:t>
            </a:r>
            <a:r>
              <a:rPr lang="ru-RU" i="1" dirty="0" smtClean="0"/>
              <a:t> (</a:t>
            </a:r>
            <a:r>
              <a:rPr lang="en-US" i="1" dirty="0" smtClean="0"/>
              <a:t>testing) ». 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158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Стадія 7 та 8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(Аналіз результатів тестування) і стадія 8 (звітність) також тісно пов'язані між собою і виконуються практично паралельно. Сформульовані на стадії аналізу результатів висновки безпосередньо залежать від плану тестування, критеріїв приймання та уточненої стратегії, отриманих на стадіях 1, 2 і 3. Отримані висновки оформляються на стадії 8 і служать основою для стадій 1, 2 і 3 наступній ітерації тестування. Таким чином, цикл замикається.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91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Вимога (</a:t>
            </a:r>
            <a:r>
              <a:rPr lang="en-US" dirty="0" smtClean="0"/>
              <a:t>requirement) - </a:t>
            </a:r>
            <a:r>
              <a:rPr lang="uk-UA" dirty="0" smtClean="0"/>
              <a:t>опис того, які функції і з дотриманням яких умов має виконувати додаток в процесі вирішення корисної для користувача функції.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83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Важливість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Дозволяють зрозуміти, що і з дотриманням яких умов система повинна робити.</a:t>
            </a:r>
          </a:p>
          <a:p>
            <a:r>
              <a:rPr lang="uk-UA" dirty="0"/>
              <a:t>Н</a:t>
            </a:r>
            <a:r>
              <a:rPr lang="uk-UA" dirty="0" smtClean="0"/>
              <a:t>адають можливість оцінити масштаб змін і управляти змінами.</a:t>
            </a:r>
          </a:p>
          <a:p>
            <a:r>
              <a:rPr lang="uk-UA" dirty="0" err="1" smtClean="0"/>
              <a:t>Єосновою</a:t>
            </a:r>
            <a:r>
              <a:rPr lang="uk-UA" dirty="0" smtClean="0"/>
              <a:t> для формування плану проекту (в тому числі плану тестування).</a:t>
            </a:r>
          </a:p>
          <a:p>
            <a:r>
              <a:rPr lang="uk-UA" dirty="0" smtClean="0"/>
              <a:t>Допомагають запобігати або вирішувати конфліктні ситуації.</a:t>
            </a:r>
          </a:p>
          <a:p>
            <a:r>
              <a:rPr lang="uk-UA" dirty="0" smtClean="0"/>
              <a:t>Спрощують розстановку пріоритетів в наборі завдань.</a:t>
            </a:r>
          </a:p>
          <a:p>
            <a:r>
              <a:rPr lang="uk-UA" dirty="0" smtClean="0"/>
              <a:t>Дозволяють об'єктивно оцінити ступінь прогресу в розробці проекту.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50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2.wp.com/blogs.perficientdigital.com/files/2011/07/treecomicbig.jpg?resize=800%2C600&amp;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42" y="131763"/>
            <a:ext cx="8968316" cy="67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5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Вартість виправлення помилки</a:t>
            </a:r>
            <a:endParaRPr lang="uk-UA" dirty="0"/>
          </a:p>
        </p:txBody>
      </p:sp>
      <p:pic>
        <p:nvPicPr>
          <p:cNvPr id="1026" name="Picture 2" descr="Cost to fix bugs in softwa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567694"/>
            <a:ext cx="7924802" cy="48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Джерела та шляхи виявлення вимог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39933"/>
              </p:ext>
            </p:extLst>
          </p:nvPr>
        </p:nvGraphicFramePr>
        <p:xfrm>
          <a:off x="838200" y="1825625"/>
          <a:ext cx="896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Інтерв’ю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Найбільш універсальний шлях виявлення вимог, що полягає в спілкуванні проектного фахівця (як правило, фахівця з бізнес аналізу) і представника замовника (або експерта, користувача і </a:t>
            </a:r>
            <a:r>
              <a:rPr lang="uk-UA" dirty="0" err="1" smtClean="0"/>
              <a:t>т.д</a:t>
            </a:r>
            <a:r>
              <a:rPr lang="uk-UA" dirty="0" smtClean="0"/>
              <a:t>.) Інтерв'ю може проходити в класичному розумінні цього слова (бесіда у вигляді «питання-відповідь»), у вигляді переписки і </a:t>
            </a:r>
            <a:r>
              <a:rPr lang="uk-UA" dirty="0" err="1" smtClean="0"/>
              <a:t>т.д</a:t>
            </a:r>
            <a:r>
              <a:rPr lang="uk-UA" dirty="0" smtClean="0"/>
              <a:t>. Головним тут є те, що ключовими фігурами виступають двоє – той в кого беруть інтерв'ю і інтерв'юер (хоча це і не виключає наявності «аудиторії слухачів», наприклад, у вигляді осіб, поставлених в копію переписки).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45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Робота з фокусними групами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Може виступати як варіант «розширеного інтерв'ю», де джерелом інформації є не одна особа, а група осіб (Як правило, представляють собою цільову аудиторію, і / або які мають важливою для проекту інформацією, і / або уповноважених приймати важливі для проекту рішення).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93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Анкетування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Цей варіант виявлення вимог викликає багато суперечок, тому що за невірної реалізації може привести до нульового результату при об'ємних витратах. У той же час при правильній організації анкетування дозволяє автоматично зібрати і обробити величезну кількість відповідей від величезної кількості респондентів. Ключовим фактором успіху є правильне складання анкети, правильний вибір аудиторії і правильне представлення анкети.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11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Семінари та мозковий штурм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Семінари дозволяють групі людей дуже швидко обмінятися інформацією (і наочно продемонструвати ті чи інші ідеї), а також добре поєднуються з інтерв'ю, анкетуванням, </a:t>
            </a:r>
            <a:r>
              <a:rPr lang="uk-UA" dirty="0" err="1" smtClean="0"/>
              <a:t>прототипуванням</a:t>
            </a:r>
            <a:r>
              <a:rPr lang="uk-UA" dirty="0" smtClean="0"/>
              <a:t> і моделюванням - в тому числі для обговорення результатів та формування висновків і рішень. Мозковий штурм може проводитися і як частина семінару, і як окремий вид діяльності. Він дозволяє за мінімальний час згенерувати велику кількість ідей, які в подальшому можна не поспішаючи розглянути з точки зору їх використання для розвитку проекту.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9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тестування та як воно з’явилось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 smtClean="0"/>
              <a:t>50-60 </a:t>
            </a:r>
            <a:r>
              <a:rPr lang="en-US" dirty="0" smtClean="0"/>
              <a:t>debugging</a:t>
            </a:r>
            <a:r>
              <a:rPr lang="uk-UA" dirty="0" smtClean="0"/>
              <a:t> + </a:t>
            </a:r>
            <a:r>
              <a:rPr lang="en-US" dirty="0" smtClean="0"/>
              <a:t>exhaustive testing</a:t>
            </a: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70</a:t>
            </a:r>
            <a:r>
              <a:rPr lang="uk-UA" dirty="0" smtClean="0"/>
              <a:t> </a:t>
            </a:r>
            <a:r>
              <a:rPr lang="en-US" dirty="0" smtClean="0"/>
              <a:t>positive testing</a:t>
            </a:r>
            <a:r>
              <a:rPr lang="uk-UA" dirty="0" smtClean="0"/>
              <a:t> + </a:t>
            </a:r>
            <a:r>
              <a:rPr lang="en-US" dirty="0" smtClean="0"/>
              <a:t>negative testing</a:t>
            </a: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80</a:t>
            </a:r>
            <a:r>
              <a:rPr lang="uk-UA" dirty="0" smtClean="0"/>
              <a:t> </a:t>
            </a:r>
            <a:r>
              <a:rPr lang="en-US" dirty="0" smtClean="0"/>
              <a:t>software lifecycle</a:t>
            </a: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90</a:t>
            </a:r>
            <a:r>
              <a:rPr lang="uk-UA" dirty="0" smtClean="0"/>
              <a:t> </a:t>
            </a:r>
            <a:r>
              <a:rPr lang="en-US" dirty="0" smtClean="0"/>
              <a:t>quality assurance</a:t>
            </a: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00</a:t>
            </a:r>
            <a:r>
              <a:rPr lang="uk-UA" dirty="0" smtClean="0"/>
              <a:t> </a:t>
            </a:r>
            <a:r>
              <a:rPr lang="en-US" dirty="0" smtClean="0"/>
              <a:t>test-driven development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70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Спостереження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виражатися</a:t>
            </a:r>
            <a:r>
              <a:rPr lang="ru-RU" dirty="0" smtClean="0"/>
              <a:t> як в буквальному </a:t>
            </a:r>
            <a:r>
              <a:rPr lang="ru-RU" dirty="0" err="1" smtClean="0"/>
              <a:t>спостереженні</a:t>
            </a:r>
            <a:r>
              <a:rPr lang="ru-RU" dirty="0" smtClean="0"/>
              <a:t> за </a:t>
            </a:r>
            <a:r>
              <a:rPr lang="ru-RU" dirty="0" err="1" smtClean="0"/>
              <a:t>деякими</a:t>
            </a:r>
            <a:r>
              <a:rPr lang="ru-RU" dirty="0" smtClean="0"/>
              <a:t> </a:t>
            </a:r>
            <a:r>
              <a:rPr lang="ru-RU" dirty="0" err="1" smtClean="0"/>
              <a:t>процесами</a:t>
            </a:r>
            <a:r>
              <a:rPr lang="ru-RU" dirty="0" smtClean="0"/>
              <a:t>, так і у </a:t>
            </a:r>
            <a:r>
              <a:rPr lang="ru-RU" dirty="0" err="1" smtClean="0"/>
              <a:t>включенні</a:t>
            </a:r>
            <a:r>
              <a:rPr lang="ru-RU" dirty="0" smtClean="0"/>
              <a:t> проектного </a:t>
            </a:r>
            <a:r>
              <a:rPr lang="ru-RU" dirty="0" err="1" smtClean="0"/>
              <a:t>фахівця</a:t>
            </a:r>
            <a:r>
              <a:rPr lang="ru-RU" dirty="0" smtClean="0"/>
              <a:t> в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як </a:t>
            </a:r>
            <a:r>
              <a:rPr lang="ru-RU" dirty="0" err="1" smtClean="0"/>
              <a:t>учасника</a:t>
            </a:r>
            <a:r>
              <a:rPr lang="ru-RU" dirty="0" smtClean="0"/>
              <a:t>. З одного боку, </a:t>
            </a:r>
            <a:r>
              <a:rPr lang="ru-RU" dirty="0" err="1" smtClean="0"/>
              <a:t>спостереження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побачити</a:t>
            </a:r>
            <a:r>
              <a:rPr lang="ru-RU" dirty="0" smtClean="0"/>
              <a:t> те, про </a:t>
            </a:r>
            <a:r>
              <a:rPr lang="ru-RU" dirty="0" err="1" smtClean="0"/>
              <a:t>що</a:t>
            </a:r>
            <a:r>
              <a:rPr lang="ru-RU" dirty="0" smtClean="0"/>
              <a:t> (по абсолютно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міркувань</a:t>
            </a:r>
            <a:r>
              <a:rPr lang="ru-RU" dirty="0" smtClean="0"/>
              <a:t>)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промовчати</a:t>
            </a:r>
            <a:r>
              <a:rPr lang="ru-RU" dirty="0" smtClean="0"/>
              <a:t> </a:t>
            </a:r>
            <a:r>
              <a:rPr lang="ru-RU" dirty="0" err="1" smtClean="0"/>
              <a:t>ті</a:t>
            </a:r>
            <a:r>
              <a:rPr lang="ru-RU" dirty="0" smtClean="0"/>
              <a:t>, в кого </a:t>
            </a:r>
            <a:r>
              <a:rPr lang="ru-RU" dirty="0" err="1" smtClean="0"/>
              <a:t>беруть</a:t>
            </a:r>
            <a:r>
              <a:rPr lang="ru-RU" dirty="0" smtClean="0"/>
              <a:t> </a:t>
            </a:r>
            <a:r>
              <a:rPr lang="ru-RU" dirty="0" err="1" smtClean="0"/>
              <a:t>інтерв'ю</a:t>
            </a:r>
            <a:r>
              <a:rPr lang="ru-RU" dirty="0" smtClean="0"/>
              <a:t>, </a:t>
            </a:r>
            <a:r>
              <a:rPr lang="ru-RU" dirty="0" err="1" smtClean="0"/>
              <a:t>анкетовані</a:t>
            </a:r>
            <a:r>
              <a:rPr lang="ru-RU" dirty="0" smtClean="0"/>
              <a:t> і </a:t>
            </a:r>
            <a:r>
              <a:rPr lang="ru-RU" dirty="0" err="1" smtClean="0"/>
              <a:t>представники</a:t>
            </a:r>
            <a:r>
              <a:rPr lang="ru-RU" dirty="0" smtClean="0"/>
              <a:t> фокус-</a:t>
            </a:r>
            <a:r>
              <a:rPr lang="ru-RU" dirty="0" err="1" smtClean="0"/>
              <a:t>груп</a:t>
            </a:r>
            <a:r>
              <a:rPr lang="ru-RU" dirty="0" smtClean="0"/>
              <a:t>, але з </a:t>
            </a:r>
            <a:r>
              <a:rPr lang="ru-RU" dirty="0" err="1" smtClean="0"/>
              <a:t>іншого</a:t>
            </a:r>
            <a:r>
              <a:rPr lang="ru-RU" dirty="0" smtClean="0"/>
              <a:t> - </a:t>
            </a:r>
            <a:r>
              <a:rPr lang="ru-RU" dirty="0" err="1" smtClean="0"/>
              <a:t>забирає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часу і </a:t>
            </a:r>
            <a:r>
              <a:rPr lang="ru-RU" dirty="0" err="1" smtClean="0"/>
              <a:t>найчастіше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побачити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процесів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62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Прототипування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Полягає в демонстрації і обговоренні проміжних версій продукту (наприклад, дизайн сторінок сайту може бути спочатку представлений у вигляді картинок, і лише потім зверстаний). Це один з кращих шляхів пошуку єдиного розуміння і уточнення вимог, однак він може привести до серйозних додаткових витрат при відсутності спеціальних інструментів (що дозволяють швидко створювати прототипи) і занадто ранньому застосуванні (коли вимоги ще не стабільні, і висока ймовірність створення прототипу, що має мало спільного з тим, що хотів замовник).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89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Аналіз документів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Добре працює тоді, коли експерти з предметної області (тимчасово) недоступні, а також в предметних областях, що мають загальноприйняту усталену регламентну документацію. Також до цієї техніки відноситься і просто вивчення документів, що регламентують бізнес-процеси в предметній області замовника або в конкретній організації, що дозволяє отримати необхідні для кращого розуміння суті проекту знання.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14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Моделювання процесів та взаємодій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Може застосовуватися як до «Бізнес-процесів і взаємодій» (наприклад: «договір на закупівлю формується відділом </a:t>
            </a:r>
            <a:r>
              <a:rPr lang="uk-UA" dirty="0" err="1" smtClean="0"/>
              <a:t>закупівель</a:t>
            </a:r>
            <a:r>
              <a:rPr lang="uk-UA" dirty="0" smtClean="0"/>
              <a:t>, візується бухгалтерією і юридичним відділом ...»), так і до «технічних процесів і взаємодій» (наприклад: «платіжне доручення генерується модулем" Бухгалтерія ", шифрується модулем" Безпека "і передається на збереження в модуль" Сховище "»). Дана техніка вимагає високої кваліфікації фахівця з бізнес-аналізу, тому що пов'язана з обробкою великого обсягу складної (і часто погано структурованою) інформації.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34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Самостійний опис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Є не стільки технікою виявлення вимог, скільки технікою їх фіксації і формалізації. Дуже складно (і навіть неможливо!) намагатися самому «придумати вимоги за замовника», але в спокійній обстановці можна самостійно обробити зібрану інформацію і акуратно оформити її для подальшого обговорення і уточнення.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08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Завершеність (</a:t>
            </a:r>
            <a:r>
              <a:rPr lang="en-US" b="1" dirty="0" smtClean="0"/>
              <a:t>completeness)</a:t>
            </a:r>
            <a:r>
              <a:rPr lang="en-US" dirty="0" smtClean="0"/>
              <a:t>. </a:t>
            </a:r>
            <a:r>
              <a:rPr lang="uk-UA" dirty="0" smtClean="0"/>
              <a:t>Вимога є повною і закінченою з точки зору  представлення в ній всієї необхідної інформації, нічого не </a:t>
            </a:r>
            <a:r>
              <a:rPr lang="uk-UA" dirty="0" err="1" smtClean="0"/>
              <a:t>пропущено</a:t>
            </a:r>
            <a:r>
              <a:rPr lang="uk-UA" dirty="0" smtClean="0"/>
              <a:t> з міркувань «це і так всім зрозуміло». </a:t>
            </a:r>
          </a:p>
          <a:p>
            <a:pPr marL="0" indent="0">
              <a:buNone/>
            </a:pPr>
            <a:r>
              <a:rPr lang="uk-UA" dirty="0" smtClean="0"/>
              <a:t>Типові проблеми з завершеністю:  </a:t>
            </a:r>
          </a:p>
          <a:p>
            <a:r>
              <a:rPr lang="uk-UA" dirty="0" smtClean="0"/>
              <a:t>Відсутні нефункціональні складові вимоги або посилання на відповідні нефункціональні вимоги (наприклад: «паролі повинні зберігатися в зашифрованому вигляді»- який алгоритм шифрування?). </a:t>
            </a:r>
          </a:p>
          <a:p>
            <a:r>
              <a:rPr lang="uk-UA" dirty="0" smtClean="0"/>
              <a:t>Вказана лише частина деякого перерахування (наприклад: «експорт здійснюється в формати </a:t>
            </a:r>
            <a:r>
              <a:rPr lang="en-US" dirty="0" smtClean="0"/>
              <a:t>PDF, PNG </a:t>
            </a:r>
            <a:r>
              <a:rPr lang="uk-UA" dirty="0" smtClean="0"/>
              <a:t>і </a:t>
            </a:r>
            <a:r>
              <a:rPr lang="uk-UA" dirty="0" err="1" smtClean="0"/>
              <a:t>т.д</a:t>
            </a:r>
            <a:r>
              <a:rPr lang="uk-UA" dirty="0" smtClean="0"/>
              <a:t>. » - що ми повинні розуміти під "і </a:t>
            </a:r>
            <a:r>
              <a:rPr lang="uk-UA" dirty="0" err="1" smtClean="0"/>
              <a:t>т.д</a:t>
            </a:r>
            <a:r>
              <a:rPr lang="uk-UA" dirty="0" smtClean="0"/>
              <a:t>."?). </a:t>
            </a:r>
          </a:p>
          <a:p>
            <a:r>
              <a:rPr lang="uk-UA" dirty="0" smtClean="0"/>
              <a:t>Наведені посилання неоднозначні (наприклад: «див. Вище» замість «див. 123.45.</a:t>
            </a:r>
            <a:r>
              <a:rPr lang="en-US" dirty="0" smtClean="0"/>
              <a:t>b»).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36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dirty="0" err="1" smtClean="0"/>
              <a:t>Атомарність</a:t>
            </a:r>
            <a:r>
              <a:rPr lang="uk-UA" b="1" dirty="0" smtClean="0"/>
              <a:t>, одиничність (</a:t>
            </a:r>
            <a:r>
              <a:rPr lang="en-US" b="1" dirty="0" smtClean="0"/>
              <a:t>atomicity). </a:t>
            </a:r>
            <a:r>
              <a:rPr lang="uk-UA" dirty="0" smtClean="0"/>
              <a:t>Вимога є атомарною, якщо її не можна розбити на окремі вимоги без втрати завершеності і вона описує одну і тільки одну ситуацію. </a:t>
            </a:r>
          </a:p>
          <a:p>
            <a:pPr marL="0" indent="0">
              <a:buNone/>
            </a:pPr>
            <a:r>
              <a:rPr lang="uk-UA" dirty="0" smtClean="0"/>
              <a:t>Типові проблеми з </a:t>
            </a:r>
            <a:r>
              <a:rPr lang="uk-UA" dirty="0" err="1" smtClean="0"/>
              <a:t>атомарністю</a:t>
            </a:r>
            <a:r>
              <a:rPr lang="uk-UA" dirty="0" smtClean="0"/>
              <a:t>: </a:t>
            </a:r>
          </a:p>
          <a:p>
            <a:r>
              <a:rPr lang="uk-UA" dirty="0" smtClean="0"/>
              <a:t>В одній </a:t>
            </a:r>
            <a:r>
              <a:rPr lang="uk-UA" dirty="0" err="1" smtClean="0"/>
              <a:t>вимозі</a:t>
            </a:r>
            <a:r>
              <a:rPr lang="uk-UA" dirty="0" smtClean="0"/>
              <a:t>, фактично, міститься кілька незалежних (Наприклад: «кнопка" </a:t>
            </a:r>
            <a:r>
              <a:rPr lang="en-US" dirty="0" smtClean="0"/>
              <a:t>Restart "</a:t>
            </a:r>
            <a:r>
              <a:rPr lang="uk-UA" dirty="0" smtClean="0"/>
              <a:t>не повинна відображатися при зупиненому сервісі, вікно "</a:t>
            </a:r>
            <a:r>
              <a:rPr lang="en-US" dirty="0" smtClean="0"/>
              <a:t>Log" </a:t>
            </a:r>
            <a:r>
              <a:rPr lang="uk-UA" dirty="0" smtClean="0"/>
              <a:t>має вміщувати не менше 20-ти записів про останні діях користувача »- тут для чогось в одному реченні описані абсолютно різні елементи інтерфейсу в абсолютно різних контекстах). </a:t>
            </a:r>
          </a:p>
          <a:p>
            <a:r>
              <a:rPr lang="uk-UA" dirty="0" smtClean="0"/>
              <a:t>Вимога допускає різночитання в силу граматичних особливостей мови (наприклад: «якщо користувач підтверджує замовлення і редагує замовлення або відкладає замовлення, повинен видаватися запит на оплату »- тут описані три різні випадки, і цю вимогу варто розбити на три окремих щоб уникнути плутанини). Таке порушення </a:t>
            </a:r>
            <a:r>
              <a:rPr lang="uk-UA" dirty="0" err="1" smtClean="0"/>
              <a:t>атомарності</a:t>
            </a:r>
            <a:r>
              <a:rPr lang="uk-UA" dirty="0" smtClean="0"/>
              <a:t> часто тягне за собою виникнення суперечливості.</a:t>
            </a:r>
          </a:p>
          <a:p>
            <a:r>
              <a:rPr lang="uk-UA" dirty="0" smtClean="0"/>
              <a:t>В одній </a:t>
            </a:r>
            <a:r>
              <a:rPr lang="uk-UA" dirty="0" err="1" smtClean="0"/>
              <a:t>вимозі</a:t>
            </a:r>
            <a:r>
              <a:rPr lang="uk-UA" dirty="0" smtClean="0"/>
              <a:t> об'єднано опис декількох незалежних ситуацій (наприклад: «коли користувач входить в систему, йому повинно відображатися вітання; коли користувач увійшов в систему, має відображатися ім'я користувача; коли користувач виходить з системи, має відображатися прощання »- всі ці три ситуації заслуговують того, щоб бути описаними окремими і куди більш детальними вимогами).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41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Несуперечливість, послідовність (</a:t>
            </a:r>
            <a:r>
              <a:rPr lang="en-US" b="1" dirty="0" smtClean="0"/>
              <a:t>consistency). </a:t>
            </a:r>
            <a:r>
              <a:rPr lang="uk-UA" dirty="0" smtClean="0"/>
              <a:t>вимога не повинно містити внутрішніх протиріч і суперечностей іншим вимогам і документам. </a:t>
            </a:r>
          </a:p>
          <a:p>
            <a:pPr marL="0" indent="0">
              <a:buNone/>
            </a:pPr>
            <a:r>
              <a:rPr lang="uk-UA" dirty="0" smtClean="0"/>
              <a:t>Типові проблеми з несуперечливістю : </a:t>
            </a:r>
          </a:p>
          <a:p>
            <a:r>
              <a:rPr lang="uk-UA" dirty="0" smtClean="0"/>
              <a:t>Суперечності всередині однієї вимоги (наприклад: «після успішного входу в систему користувача, який не має права входити в систему ... » - тоді як він успішно увійшов до системи, якщо не мав такого права?) </a:t>
            </a:r>
          </a:p>
          <a:p>
            <a:r>
              <a:rPr lang="uk-UA" dirty="0" smtClean="0"/>
              <a:t>Протиріччя між двома і більше вимогами, між таблицею і текстом, малюнком і текстом, вимогою і прототипом і </a:t>
            </a:r>
            <a:r>
              <a:rPr lang="uk-UA" dirty="0" err="1" smtClean="0"/>
              <a:t>т.д</a:t>
            </a:r>
            <a:r>
              <a:rPr lang="uk-UA" dirty="0" smtClean="0"/>
              <a:t>. (Наприклад: «712.</a:t>
            </a:r>
            <a:r>
              <a:rPr lang="en-US" dirty="0" smtClean="0"/>
              <a:t>a</a:t>
            </a:r>
            <a:r>
              <a:rPr lang="uk-UA" dirty="0" smtClean="0"/>
              <a:t> Кнопка "</a:t>
            </a:r>
            <a:r>
              <a:rPr lang="en-US" dirty="0" smtClean="0"/>
              <a:t>Close" </a:t>
            </a:r>
            <a:r>
              <a:rPr lang="uk-UA" dirty="0" smtClean="0"/>
              <a:t>завжди повинна бути червоною » і « 36452.</a:t>
            </a:r>
            <a:r>
              <a:rPr lang="en-US" dirty="0" smtClean="0"/>
              <a:t>x </a:t>
            </a:r>
            <a:r>
              <a:rPr lang="uk-UA" dirty="0" smtClean="0"/>
              <a:t>Кнопка "</a:t>
            </a:r>
            <a:r>
              <a:rPr lang="en-US" dirty="0" smtClean="0"/>
              <a:t>Close" </a:t>
            </a:r>
            <a:r>
              <a:rPr lang="uk-UA" dirty="0" smtClean="0"/>
              <a:t>завжди повинна бути синьою »- так все ж червоною або синьою?) </a:t>
            </a:r>
          </a:p>
          <a:p>
            <a:r>
              <a:rPr lang="uk-UA" dirty="0" smtClean="0"/>
              <a:t>Використання невірної термінології або використання різних термінів для позначення одного і того ж об'єкта або явища (наприклад: «у разі, якщо розширення вікна становить менше 800</a:t>
            </a:r>
            <a:r>
              <a:rPr lang="en-US" dirty="0" smtClean="0"/>
              <a:t>x600 ... »- </a:t>
            </a:r>
            <a:r>
              <a:rPr lang="uk-UA" dirty="0" smtClean="0"/>
              <a:t>розширення є у екрану, у вікна є розмір).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86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113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600" dirty="0" smtClean="0"/>
              <a:t>Недвозначність (</a:t>
            </a:r>
            <a:r>
              <a:rPr lang="en-US" sz="1600" dirty="0" smtClean="0"/>
              <a:t>unambiguousness</a:t>
            </a:r>
            <a:r>
              <a:rPr lang="uk-UA" sz="1600" dirty="0" smtClean="0"/>
              <a:t> </a:t>
            </a:r>
            <a:r>
              <a:rPr lang="en-US" sz="1600" dirty="0" smtClean="0"/>
              <a:t>, Clearness). </a:t>
            </a:r>
            <a:r>
              <a:rPr lang="uk-UA" sz="1600" dirty="0" smtClean="0"/>
              <a:t>вимога має бути описано без використання жаргону, неочевидних абревіатур і розпливчастих формулювань, має допускати тільки однозначне об'єктивне розуміння і бути атомарним в плані неможливості різного трактування поєднання окремих фраз. Типові проблеми з недвозначністю:</a:t>
            </a:r>
          </a:p>
          <a:p>
            <a:r>
              <a:rPr lang="uk-UA" sz="1600" dirty="0" smtClean="0"/>
              <a:t>Використання термінів або фраз, що допускають суб'єктивне тлумачення (Наприклад: «додаток повинен підтримувати передачу великих обсягів даних »- наскільки« великих »?) Ось лише невеликий перелік слів і виразів, які можна вважати вірними ознаками двозначності: адекватно (</a:t>
            </a:r>
            <a:r>
              <a:rPr lang="en-US" sz="1600" dirty="0" smtClean="0"/>
              <a:t>adequate), </a:t>
            </a:r>
            <a:r>
              <a:rPr lang="uk-UA" sz="1600" dirty="0" smtClean="0"/>
              <a:t>бути здатним (</a:t>
            </a:r>
            <a:r>
              <a:rPr lang="en-US" sz="1600" dirty="0" smtClean="0"/>
              <a:t>be able to), </a:t>
            </a:r>
            <a:r>
              <a:rPr lang="uk-UA" sz="1600" dirty="0" smtClean="0"/>
              <a:t>легко (</a:t>
            </a:r>
            <a:r>
              <a:rPr lang="en-US" sz="1600" dirty="0" smtClean="0"/>
              <a:t>easy), </a:t>
            </a:r>
            <a:r>
              <a:rPr lang="uk-UA" sz="1600" dirty="0" smtClean="0"/>
              <a:t>забезпечувати (</a:t>
            </a:r>
            <a:r>
              <a:rPr lang="en-US" sz="1600" dirty="0" smtClean="0"/>
              <a:t>provide for), </a:t>
            </a:r>
            <a:r>
              <a:rPr lang="uk-UA" sz="1600" dirty="0" smtClean="0"/>
              <a:t>як мінімум (</a:t>
            </a:r>
            <a:r>
              <a:rPr lang="en-US" sz="1600" dirty="0" smtClean="0"/>
              <a:t>as a minimum), </a:t>
            </a:r>
            <a:r>
              <a:rPr lang="uk-UA" sz="1600" dirty="0" smtClean="0"/>
              <a:t>бути здатним (</a:t>
            </a:r>
            <a:r>
              <a:rPr lang="en-US" sz="1600" dirty="0" smtClean="0"/>
              <a:t>be capable</a:t>
            </a:r>
            <a:r>
              <a:rPr lang="uk-UA" sz="1600" dirty="0" smtClean="0"/>
              <a:t> </a:t>
            </a:r>
            <a:r>
              <a:rPr lang="en-US" sz="1600" dirty="0" smtClean="0"/>
              <a:t>of), </a:t>
            </a:r>
            <a:r>
              <a:rPr lang="uk-UA" sz="1600" dirty="0" smtClean="0"/>
              <a:t>ефективно (</a:t>
            </a:r>
            <a:r>
              <a:rPr lang="en-US" sz="1600" dirty="0" smtClean="0"/>
              <a:t>effectively), </a:t>
            </a:r>
            <a:r>
              <a:rPr lang="uk-UA" sz="1600" dirty="0" smtClean="0"/>
              <a:t>своєчасно (</a:t>
            </a:r>
            <a:r>
              <a:rPr lang="en-US" sz="1600" dirty="0" smtClean="0"/>
              <a:t>timely), </a:t>
            </a:r>
            <a:r>
              <a:rPr lang="uk-UA" sz="1600" dirty="0" smtClean="0"/>
              <a:t>може бути застосовано (</a:t>
            </a:r>
            <a:r>
              <a:rPr lang="en-US" sz="1600" dirty="0" smtClean="0"/>
              <a:t>as applicable), </a:t>
            </a:r>
            <a:r>
              <a:rPr lang="uk-UA" sz="1600" dirty="0" smtClean="0"/>
              <a:t>якщо можливо (</a:t>
            </a:r>
            <a:r>
              <a:rPr lang="en-US" sz="1600" dirty="0" smtClean="0"/>
              <a:t>if possible), </a:t>
            </a:r>
            <a:r>
              <a:rPr lang="uk-UA" sz="1600" dirty="0" smtClean="0"/>
              <a:t>буде визначено пізніше (</a:t>
            </a:r>
            <a:r>
              <a:rPr lang="en-US" sz="1600" dirty="0" smtClean="0"/>
              <a:t>to be determined,</a:t>
            </a:r>
            <a:r>
              <a:rPr lang="uk-UA" sz="1600" dirty="0" smtClean="0"/>
              <a:t> </a:t>
            </a:r>
            <a:r>
              <a:rPr lang="en-US" sz="1600" dirty="0" smtClean="0"/>
              <a:t>TBD), </a:t>
            </a:r>
            <a:r>
              <a:rPr lang="uk-UA" sz="1600" dirty="0" smtClean="0"/>
              <a:t>у міру необхідності (</a:t>
            </a:r>
            <a:r>
              <a:rPr lang="en-US" sz="1600" dirty="0" smtClean="0"/>
              <a:t>as appropriate), </a:t>
            </a:r>
            <a:r>
              <a:rPr lang="uk-UA" sz="1600" dirty="0" smtClean="0"/>
              <a:t>якщо це  доцільно (</a:t>
            </a:r>
            <a:r>
              <a:rPr lang="en-US" sz="1600" dirty="0" smtClean="0"/>
              <a:t>if</a:t>
            </a:r>
            <a:r>
              <a:rPr lang="uk-UA" sz="1600" dirty="0" smtClean="0"/>
              <a:t> </a:t>
            </a:r>
            <a:r>
              <a:rPr lang="en-US" sz="1600" dirty="0" smtClean="0"/>
              <a:t>practical), </a:t>
            </a:r>
            <a:r>
              <a:rPr lang="uk-UA" sz="1600" dirty="0" smtClean="0"/>
              <a:t>але не обмежуючись (</a:t>
            </a:r>
            <a:r>
              <a:rPr lang="en-US" sz="1600" dirty="0" smtClean="0"/>
              <a:t>but not limited to), </a:t>
            </a:r>
            <a:r>
              <a:rPr lang="uk-UA" sz="1600" dirty="0" smtClean="0"/>
              <a:t>бути здатне (</a:t>
            </a:r>
            <a:r>
              <a:rPr lang="en-US" sz="1600" dirty="0" smtClean="0"/>
              <a:t>capability of),</a:t>
            </a:r>
            <a:r>
              <a:rPr lang="uk-UA" sz="1600" dirty="0" smtClean="0"/>
              <a:t> мати можливість (</a:t>
            </a:r>
            <a:r>
              <a:rPr lang="en-US" sz="1600" dirty="0" smtClean="0"/>
              <a:t>capability to), </a:t>
            </a:r>
            <a:r>
              <a:rPr lang="uk-UA" sz="1600" dirty="0" smtClean="0"/>
              <a:t>нормально (</a:t>
            </a:r>
            <a:r>
              <a:rPr lang="en-US" sz="1600" dirty="0" smtClean="0"/>
              <a:t>normal), </a:t>
            </a:r>
            <a:r>
              <a:rPr lang="uk-UA" sz="1600" dirty="0" smtClean="0"/>
              <a:t>мінімізувати (</a:t>
            </a:r>
            <a:r>
              <a:rPr lang="en-US" sz="1600" dirty="0" smtClean="0"/>
              <a:t>Minimize), </a:t>
            </a:r>
            <a:r>
              <a:rPr lang="uk-UA" sz="1600" dirty="0" smtClean="0"/>
              <a:t>максимізувати (</a:t>
            </a:r>
            <a:r>
              <a:rPr lang="en-US" sz="1600" dirty="0" smtClean="0"/>
              <a:t>maximize), </a:t>
            </a:r>
            <a:r>
              <a:rPr lang="uk-UA" sz="1600" dirty="0" smtClean="0"/>
              <a:t>оптимізувати (</a:t>
            </a:r>
            <a:r>
              <a:rPr lang="en-US" sz="1600" dirty="0" smtClean="0"/>
              <a:t>optimize), </a:t>
            </a:r>
            <a:r>
              <a:rPr lang="uk-UA" sz="1600" dirty="0" smtClean="0"/>
              <a:t>швидко (</a:t>
            </a:r>
            <a:r>
              <a:rPr lang="en-US" sz="1600" dirty="0" smtClean="0"/>
              <a:t>Rapid), </a:t>
            </a:r>
            <a:r>
              <a:rPr lang="uk-UA" sz="1600" dirty="0" smtClean="0"/>
              <a:t>зручно (</a:t>
            </a:r>
            <a:r>
              <a:rPr lang="en-US" sz="1600" dirty="0" smtClean="0"/>
              <a:t>user-friendly), </a:t>
            </a:r>
            <a:r>
              <a:rPr lang="uk-UA" sz="1600" dirty="0" smtClean="0"/>
              <a:t>просто (</a:t>
            </a:r>
            <a:r>
              <a:rPr lang="en-US" sz="1600" dirty="0" smtClean="0"/>
              <a:t>simple), </a:t>
            </a:r>
            <a:r>
              <a:rPr lang="uk-UA" sz="1600" dirty="0" smtClean="0"/>
              <a:t>часто (</a:t>
            </a:r>
            <a:r>
              <a:rPr lang="en-US" sz="1600" dirty="0" smtClean="0"/>
              <a:t>often), </a:t>
            </a:r>
            <a:r>
              <a:rPr lang="uk-UA" sz="1600" dirty="0" smtClean="0"/>
              <a:t>зазвичай (</a:t>
            </a:r>
            <a:r>
              <a:rPr lang="en-US" sz="1600" dirty="0" smtClean="0"/>
              <a:t>usual),</a:t>
            </a:r>
            <a:r>
              <a:rPr lang="uk-UA" sz="1600" dirty="0" smtClean="0"/>
              <a:t> великий (</a:t>
            </a:r>
            <a:r>
              <a:rPr lang="en-US" sz="1600" dirty="0" smtClean="0"/>
              <a:t>large), </a:t>
            </a:r>
            <a:r>
              <a:rPr lang="uk-UA" sz="1600" dirty="0" smtClean="0"/>
              <a:t>гнучкий (</a:t>
            </a:r>
            <a:r>
              <a:rPr lang="en-US" sz="1600" dirty="0" smtClean="0"/>
              <a:t>flexible), </a:t>
            </a:r>
            <a:r>
              <a:rPr lang="uk-UA" sz="1600" dirty="0" smtClean="0"/>
              <a:t>стійкий (</a:t>
            </a:r>
            <a:r>
              <a:rPr lang="en-US" sz="1600" dirty="0" smtClean="0"/>
              <a:t>robust), </a:t>
            </a:r>
            <a:r>
              <a:rPr lang="uk-UA" sz="1600" dirty="0" smtClean="0"/>
              <a:t>за останнім словом техніки (</a:t>
            </a:r>
            <a:r>
              <a:rPr lang="en-US" sz="1600" dirty="0" smtClean="0"/>
              <a:t>state-of-the-art), </a:t>
            </a:r>
            <a:r>
              <a:rPr lang="uk-UA" sz="1600" dirty="0" smtClean="0"/>
              <a:t>покращений (</a:t>
            </a:r>
            <a:r>
              <a:rPr lang="en-US" sz="1600" dirty="0" smtClean="0"/>
              <a:t>improved), </a:t>
            </a:r>
            <a:r>
              <a:rPr lang="uk-UA" sz="1600" dirty="0" err="1" smtClean="0"/>
              <a:t>результативно</a:t>
            </a:r>
            <a:r>
              <a:rPr lang="uk-UA" sz="1600" dirty="0" smtClean="0"/>
              <a:t> (</a:t>
            </a:r>
            <a:r>
              <a:rPr lang="en-US" sz="1600" dirty="0" smtClean="0"/>
              <a:t>efficient).</a:t>
            </a:r>
            <a:r>
              <a:rPr lang="uk-UA" sz="1600" dirty="0" smtClean="0"/>
              <a:t> Ось перебільшений приклад вимоги, що звучить дуже красиво, але абсолютно нереалізованого і незрозумілого: «У разі необхідності оптимізації передачі великих файлів система повинна ефективно використовувати мінімум оперативної пам'яті, якщо це можливо ». </a:t>
            </a:r>
          </a:p>
          <a:p>
            <a:r>
              <a:rPr lang="uk-UA" sz="1600" dirty="0" smtClean="0"/>
              <a:t>Використання неочевидних або двозначних абревіатур без </a:t>
            </a:r>
            <a:r>
              <a:rPr lang="uk-UA" sz="1600" dirty="0" err="1" smtClean="0"/>
              <a:t>розшифровки</a:t>
            </a:r>
            <a:r>
              <a:rPr lang="uk-UA" sz="1600" dirty="0" smtClean="0"/>
              <a:t> (наприклад: «доступ до ФС здійснюється за допомогою системи прозорого шифрування »і« ФС надає можливість фіксувати повідомлення в їх поточному стані зі зберіганням історії всіх змін »- ФС тут позначає файлову систему? Точно? А не якийсь там «Фіксатор Сповіщень»?) </a:t>
            </a:r>
          </a:p>
          <a:p>
            <a:r>
              <a:rPr lang="uk-UA" sz="1600" dirty="0" smtClean="0"/>
              <a:t>Формулювання вимог з міркувань, що щось повинно бути всім очевидно (наприклад: «Система конвертує вхідний файл з формату </a:t>
            </a:r>
            <a:r>
              <a:rPr lang="en-US" sz="1600" dirty="0" smtClean="0"/>
              <a:t>PDF</a:t>
            </a:r>
            <a:r>
              <a:rPr lang="uk-UA" sz="1600" dirty="0" smtClean="0"/>
              <a:t> в вихідний файл формату </a:t>
            </a:r>
            <a:r>
              <a:rPr lang="en-US" sz="1600" dirty="0" smtClean="0"/>
              <a:t>PNG »- </a:t>
            </a:r>
            <a:r>
              <a:rPr lang="uk-UA" sz="1600" dirty="0" smtClean="0"/>
              <a:t>і при цьому автор вважає абсолютно очевидним, що імена файлів система отримує з командного рядка, а багатосторінковий </a:t>
            </a:r>
            <a:r>
              <a:rPr lang="en-US" sz="1600" dirty="0" smtClean="0"/>
              <a:t>PDF </a:t>
            </a:r>
            <a:r>
              <a:rPr lang="uk-UA" sz="1600" dirty="0" smtClean="0"/>
              <a:t>конвертується в кілька </a:t>
            </a:r>
            <a:r>
              <a:rPr lang="en-US" sz="1600" dirty="0" smtClean="0"/>
              <a:t>PNG-</a:t>
            </a:r>
            <a:r>
              <a:rPr lang="uk-UA" sz="1600" dirty="0" smtClean="0"/>
              <a:t>файлів, до імен яких додається «</a:t>
            </a:r>
            <a:r>
              <a:rPr lang="en-US" sz="1600" dirty="0" smtClean="0"/>
              <a:t>page-1», «page-2» </a:t>
            </a:r>
            <a:r>
              <a:rPr lang="uk-UA" sz="1600" dirty="0" smtClean="0"/>
              <a:t>і </a:t>
            </a:r>
            <a:r>
              <a:rPr lang="uk-UA" sz="1600" dirty="0" err="1" smtClean="0"/>
              <a:t>т.д</a:t>
            </a:r>
            <a:r>
              <a:rPr lang="uk-UA" sz="1600" dirty="0" smtClean="0"/>
              <a:t>.). Ця проблема перегукується з порушенням коректності.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4665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Здійснимість (</a:t>
            </a:r>
            <a:r>
              <a:rPr lang="en-US" b="1" dirty="0" smtClean="0"/>
              <a:t>feasibility). </a:t>
            </a:r>
            <a:r>
              <a:rPr lang="uk-UA" dirty="0" smtClean="0"/>
              <a:t>Вимога повинна бути мати технологічної здійсненною і реалізованою в рамках бюджету і термінів розробки проекту.</a:t>
            </a:r>
          </a:p>
          <a:p>
            <a:pPr marL="0" indent="0">
              <a:buNone/>
            </a:pPr>
            <a:r>
              <a:rPr lang="uk-UA" dirty="0" smtClean="0"/>
              <a:t>Типові проблеми з здійснимістю:</a:t>
            </a:r>
          </a:p>
          <a:p>
            <a:r>
              <a:rPr lang="uk-UA" dirty="0" smtClean="0"/>
              <a:t>Так звана «позолота» (</a:t>
            </a:r>
            <a:r>
              <a:rPr lang="en-US" dirty="0" smtClean="0"/>
              <a:t>gold plating) - </a:t>
            </a:r>
            <a:r>
              <a:rPr lang="uk-UA" dirty="0" smtClean="0"/>
              <a:t>вимоги, які вкрай довго і / або дорого реалізуються і при цьому практично не приносять користі для кінцевих користувачів (наприклад: «налаштування параметрів для підключення до бази даних повинне підтримувати розпізнавання символів з жестів, отриманих з пристроїв тривимірного введення»).</a:t>
            </a:r>
          </a:p>
          <a:p>
            <a:r>
              <a:rPr lang="uk-UA" dirty="0" smtClean="0"/>
              <a:t>Вимоги, що не можна технічно реалізувати на сучасному рівні розвитку технологій (наприклад: «аналіз договорів повинен виконуватися із застосуванням штучного інтелекту, який буде виносити однозначний коректний висновок про ступінь вигоди від укладення договору »).</a:t>
            </a:r>
          </a:p>
          <a:p>
            <a:r>
              <a:rPr lang="uk-UA" dirty="0" smtClean="0"/>
              <a:t>В принципі неможливі вимоги (наприклад: «система пошуку повинна заздалегідь передбачати всі можливі варіанти пошукових запитів і </a:t>
            </a:r>
            <a:r>
              <a:rPr lang="uk-UA" dirty="0" err="1" smtClean="0"/>
              <a:t>кешувати</a:t>
            </a:r>
            <a:r>
              <a:rPr lang="uk-UA" dirty="0" smtClean="0"/>
              <a:t> їх результати »).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2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Хто</a:t>
            </a:r>
            <a:r>
              <a:rPr lang="ru-RU" dirty="0" smtClean="0"/>
              <a:t> </a:t>
            </a:r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тестувальник</a:t>
            </a:r>
            <a:r>
              <a:rPr lang="ru-RU" dirty="0" smtClean="0"/>
              <a:t> і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робить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73907"/>
              </p:ext>
            </p:extLst>
          </p:nvPr>
        </p:nvGraphicFramePr>
        <p:xfrm>
          <a:off x="838200" y="1825625"/>
          <a:ext cx="10515600" cy="3694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553817">
                <a:tc>
                  <a:txBody>
                    <a:bodyPr/>
                    <a:lstStyle/>
                    <a:p>
                      <a:pPr algn="l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Невеликі фірми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Великі фірми</a:t>
                      </a:r>
                      <a:endParaRPr lang="uk-UA" dirty="0"/>
                    </a:p>
                  </a:txBody>
                  <a:tcPr anchor="ctr"/>
                </a:tc>
              </a:tr>
              <a:tr h="1775249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Низька кваліфікація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 smtClean="0"/>
                        <a:t>Підмайстер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часно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залишений</a:t>
                      </a:r>
                      <a:r>
                        <a:rPr lang="ru-RU" dirty="0" smtClean="0"/>
                        <a:t> сам-на-сам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ru-RU" dirty="0" err="1" smtClean="0"/>
                        <a:t>вирішенні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завдань</a:t>
                      </a:r>
                      <a:r>
                        <a:rPr lang="ru-RU" dirty="0" smtClean="0"/>
                        <a:t>.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 smtClean="0"/>
                        <a:t>Рядовий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учасник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проектів</a:t>
                      </a:r>
                      <a:r>
                        <a:rPr lang="ru-RU" dirty="0" smtClean="0"/>
                        <a:t>,</a:t>
                      </a:r>
                    </a:p>
                    <a:p>
                      <a:pPr algn="l"/>
                      <a:r>
                        <a:rPr lang="ru-RU" dirty="0" err="1" smtClean="0"/>
                        <a:t>одночасно</a:t>
                      </a:r>
                      <a:r>
                        <a:rPr lang="ru-RU" dirty="0" smtClean="0"/>
                        <a:t> проходить</a:t>
                      </a:r>
                    </a:p>
                    <a:p>
                      <a:pPr algn="l"/>
                      <a:r>
                        <a:rPr lang="ru-RU" dirty="0" err="1" smtClean="0"/>
                        <a:t>інтенсивне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підвищення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кваліфікації</a:t>
                      </a:r>
                      <a:r>
                        <a:rPr lang="ru-RU" dirty="0" smtClean="0"/>
                        <a:t>.</a:t>
                      </a:r>
                      <a:endParaRPr lang="uk-UA" dirty="0"/>
                    </a:p>
                  </a:txBody>
                  <a:tcPr anchor="ctr"/>
                </a:tc>
              </a:tr>
              <a:tr h="1365576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Висока кваліфікація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 smtClean="0"/>
                        <a:t>Майстер</a:t>
                      </a:r>
                      <a:r>
                        <a:rPr lang="ru-RU" dirty="0" smtClean="0"/>
                        <a:t> на </a:t>
                      </a:r>
                      <a:r>
                        <a:rPr lang="ru-RU" dirty="0" err="1" smtClean="0"/>
                        <a:t>всі</a:t>
                      </a:r>
                      <a:r>
                        <a:rPr lang="ru-RU" dirty="0" smtClean="0"/>
                        <a:t> руки з </a:t>
                      </a:r>
                      <a:r>
                        <a:rPr lang="ru-RU" dirty="0" err="1" smtClean="0"/>
                        <a:t>багатим</a:t>
                      </a:r>
                      <a:r>
                        <a:rPr lang="ru-RU" dirty="0" smtClean="0"/>
                        <a:t>,</a:t>
                      </a:r>
                    </a:p>
                    <a:p>
                      <a:pPr algn="l"/>
                      <a:r>
                        <a:rPr lang="ru-RU" dirty="0" smtClean="0"/>
                        <a:t>але не </a:t>
                      </a:r>
                      <a:r>
                        <a:rPr lang="ru-RU" dirty="0" err="1" smtClean="0"/>
                        <a:t>завжди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структурованим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досвідом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 smtClean="0"/>
                        <a:t>Експерт</a:t>
                      </a:r>
                      <a:r>
                        <a:rPr lang="ru-RU" dirty="0" smtClean="0"/>
                        <a:t> в </a:t>
                      </a:r>
                      <a:r>
                        <a:rPr lang="ru-RU" dirty="0" err="1" smtClean="0"/>
                        <a:t>одній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або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декількох</a:t>
                      </a:r>
                      <a:r>
                        <a:rPr lang="ru-RU" dirty="0" smtClean="0"/>
                        <a:t> областях, консультант, </a:t>
                      </a:r>
                      <a:r>
                        <a:rPr lang="ru-RU" dirty="0" err="1" smtClean="0"/>
                        <a:t>керівник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напрямку</a:t>
                      </a:r>
                      <a:r>
                        <a:rPr lang="ru-RU" dirty="0" smtClean="0"/>
                        <a:t>.</a:t>
                      </a:r>
                      <a:endParaRPr lang="uk-UA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Обов'язковість, потрібність (</a:t>
            </a:r>
            <a:r>
              <a:rPr lang="en-US" b="1" dirty="0" err="1" smtClean="0"/>
              <a:t>obligatoriness</a:t>
            </a:r>
            <a:r>
              <a:rPr lang="en-US" b="1" dirty="0" smtClean="0"/>
              <a:t>) </a:t>
            </a:r>
            <a:r>
              <a:rPr lang="uk-UA" b="1" dirty="0" smtClean="0"/>
              <a:t>і актуальність (</a:t>
            </a:r>
            <a:r>
              <a:rPr lang="en-US" b="1" dirty="0" smtClean="0"/>
              <a:t>up-to-date).</a:t>
            </a:r>
          </a:p>
          <a:p>
            <a:pPr marL="0" indent="0">
              <a:buNone/>
            </a:pPr>
            <a:r>
              <a:rPr lang="uk-UA" dirty="0" smtClean="0"/>
              <a:t>Якщо вимога не є обов'язковою до реалізації, воно повинно бути просто виключено з набору вимог. Якщо вимога потрібне, але «не дуже важливе», для вказівки цього факту використовується вказівка ​​пріоритету (див. «</a:t>
            </a:r>
            <a:r>
              <a:rPr lang="uk-UA" dirty="0" err="1" smtClean="0"/>
              <a:t>Проранжованість</a:t>
            </a:r>
            <a:r>
              <a:rPr lang="uk-UA" dirty="0" smtClean="0"/>
              <a:t> по ...»). Також виключені (або перероблені) повинні бути вимоги, що втратили актуальність.</a:t>
            </a:r>
          </a:p>
          <a:p>
            <a:pPr marL="0" indent="0">
              <a:buNone/>
            </a:pPr>
            <a:r>
              <a:rPr lang="uk-UA" dirty="0" smtClean="0"/>
              <a:t>Типові проблеми з обов'язковістю і актуальністю:</a:t>
            </a:r>
          </a:p>
          <a:p>
            <a:r>
              <a:rPr lang="uk-UA" dirty="0" smtClean="0"/>
              <a:t>Вимога була додана «про всяк випадок», хоча реальної потреби в ній немає і не буде</a:t>
            </a:r>
          </a:p>
          <a:p>
            <a:r>
              <a:rPr lang="uk-UA" dirty="0" err="1" smtClean="0"/>
              <a:t>Вимозі</a:t>
            </a:r>
            <a:r>
              <a:rPr lang="uk-UA" dirty="0" smtClean="0"/>
              <a:t> виставлені невірні значення пріоритету за критеріями важливості і / або терміновості.</a:t>
            </a:r>
          </a:p>
          <a:p>
            <a:r>
              <a:rPr lang="uk-UA" dirty="0" smtClean="0"/>
              <a:t>Вимога застаріла, але не була перероблена або видалена.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3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b="1" dirty="0" err="1" smtClean="0"/>
              <a:t>Відстежуваність</a:t>
            </a:r>
            <a:r>
              <a:rPr lang="uk-UA" b="1" dirty="0" smtClean="0"/>
              <a:t> (</a:t>
            </a:r>
            <a:r>
              <a:rPr lang="en-US" b="1" dirty="0" smtClean="0"/>
              <a:t>traceability).</a:t>
            </a:r>
            <a:r>
              <a:rPr lang="en-US" dirty="0" smtClean="0"/>
              <a:t> </a:t>
            </a:r>
            <a:r>
              <a:rPr lang="uk-UA" dirty="0" err="1" smtClean="0"/>
              <a:t>Відстежуваністьбуває</a:t>
            </a:r>
            <a:r>
              <a:rPr lang="uk-UA" dirty="0" smtClean="0"/>
              <a:t> вертикальною (</a:t>
            </a:r>
            <a:r>
              <a:rPr lang="en-US" dirty="0" smtClean="0"/>
              <a:t>vertical traceability) </a:t>
            </a:r>
            <a:r>
              <a:rPr lang="uk-UA" dirty="0" smtClean="0"/>
              <a:t>і горизонтальною (</a:t>
            </a:r>
            <a:r>
              <a:rPr lang="en-US" dirty="0" smtClean="0"/>
              <a:t>horizontal traceability). </a:t>
            </a:r>
            <a:r>
              <a:rPr lang="uk-UA" dirty="0" smtClean="0"/>
              <a:t>вертикальна дозволяє співвідносити між собою вимоги на різних рівнях вимог, горизонтальна дозволяє співвідносити вимога з тест-планом, тест-кейсами, архітектурними рішеннями і </a:t>
            </a:r>
            <a:r>
              <a:rPr lang="uk-UA" dirty="0" err="1" smtClean="0"/>
              <a:t>т.д</a:t>
            </a:r>
            <a:r>
              <a:rPr lang="uk-UA" dirty="0" smtClean="0"/>
              <a:t>. Для забезпечення </a:t>
            </a:r>
            <a:r>
              <a:rPr lang="uk-UA" dirty="0" err="1" smtClean="0"/>
              <a:t>відстежуваності</a:t>
            </a:r>
            <a:r>
              <a:rPr lang="uk-UA" dirty="0" smtClean="0"/>
              <a:t> часто використовуються спеціальні інструменти з управління вимогами (</a:t>
            </a:r>
            <a:r>
              <a:rPr lang="en-US" dirty="0" smtClean="0"/>
              <a:t>requirements management tool) </a:t>
            </a:r>
            <a:r>
              <a:rPr lang="uk-UA" dirty="0" smtClean="0"/>
              <a:t>і / або матриці </a:t>
            </a:r>
            <a:r>
              <a:rPr lang="uk-UA" dirty="0" err="1" smtClean="0"/>
              <a:t>простежуваності</a:t>
            </a:r>
            <a:r>
              <a:rPr lang="uk-UA" dirty="0" smtClean="0"/>
              <a:t> (</a:t>
            </a:r>
            <a:r>
              <a:rPr lang="en-US" dirty="0" smtClean="0"/>
              <a:t>traceability matrix.</a:t>
            </a:r>
          </a:p>
          <a:p>
            <a:pPr marL="0" indent="0">
              <a:buNone/>
            </a:pPr>
            <a:r>
              <a:rPr lang="uk-UA" dirty="0" smtClean="0"/>
              <a:t>Типові проблеми з </a:t>
            </a:r>
            <a:r>
              <a:rPr lang="uk-UA" dirty="0" err="1" smtClean="0"/>
              <a:t>відстежуваністю</a:t>
            </a:r>
            <a:r>
              <a:rPr lang="uk-UA" dirty="0" smtClean="0"/>
              <a:t>:</a:t>
            </a:r>
          </a:p>
          <a:p>
            <a:r>
              <a:rPr lang="uk-UA" dirty="0" smtClean="0"/>
              <a:t>Вимоги не пронумеровані, не структуровані, не мають змісту, не мають працюючих перехресних посилань.</a:t>
            </a:r>
          </a:p>
          <a:p>
            <a:r>
              <a:rPr lang="uk-UA" dirty="0" smtClean="0"/>
              <a:t>При розробці вимог не були використані інструменти і техніки управління вимогами.</a:t>
            </a:r>
          </a:p>
          <a:p>
            <a:r>
              <a:rPr lang="uk-UA" dirty="0" smtClean="0"/>
              <a:t>Набір вимог неповний, носить уривчастий характер з явними «пробілами».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05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err="1" smtClean="0"/>
              <a:t>Модифікованість</a:t>
            </a:r>
            <a:r>
              <a:rPr lang="uk-UA" dirty="0" smtClean="0"/>
              <a:t>(</a:t>
            </a:r>
            <a:r>
              <a:rPr lang="en-US" dirty="0" smtClean="0"/>
              <a:t>modifiability). </a:t>
            </a:r>
            <a:r>
              <a:rPr lang="uk-UA" dirty="0" smtClean="0"/>
              <a:t>Це властивість характеризує простоту внесення змін в окремі вимоги і в набір вимог. Можна говорити про наявність </a:t>
            </a:r>
            <a:r>
              <a:rPr lang="uk-UA" dirty="0" err="1" smtClean="0"/>
              <a:t>модифікованості</a:t>
            </a:r>
            <a:r>
              <a:rPr lang="uk-UA" dirty="0" smtClean="0"/>
              <a:t> в тому випадку, якщо при доопрацюванні вимог шукану інформацію легко знайти, а її зміна не призводить до порушення інших описаних в цьому переліку властивостей. </a:t>
            </a:r>
          </a:p>
          <a:p>
            <a:pPr marL="0" indent="0">
              <a:buNone/>
            </a:pPr>
            <a:r>
              <a:rPr lang="uk-UA" dirty="0" smtClean="0"/>
              <a:t>Типові проблеми з </a:t>
            </a:r>
            <a:r>
              <a:rPr lang="uk-UA" dirty="0" err="1" smtClean="0"/>
              <a:t>модифікованістю</a:t>
            </a:r>
            <a:r>
              <a:rPr lang="uk-UA" dirty="0" smtClean="0"/>
              <a:t>:</a:t>
            </a:r>
          </a:p>
          <a:p>
            <a:r>
              <a:rPr lang="uk-UA" dirty="0" smtClean="0"/>
              <a:t>Вимоги неатомарні  і </a:t>
            </a:r>
            <a:r>
              <a:rPr lang="uk-UA" dirty="0" err="1" smtClean="0"/>
              <a:t>невідстежувані</a:t>
            </a:r>
            <a:r>
              <a:rPr lang="uk-UA" dirty="0" smtClean="0"/>
              <a:t>, а тому їх зміна з високою ймовірністю породжує суперечливість.</a:t>
            </a:r>
          </a:p>
          <a:p>
            <a:r>
              <a:rPr lang="uk-UA" dirty="0" smtClean="0"/>
              <a:t>Вимоги спочатку суперечливі. У такій ситуації внесення змін (не пов'язаних з усуненням суперечливості) тільки погіршує ситуацію, збільшуючи суперечливість і знижуючи </a:t>
            </a:r>
            <a:r>
              <a:rPr lang="uk-UA" dirty="0" err="1" smtClean="0"/>
              <a:t>відстежуваність</a:t>
            </a:r>
            <a:r>
              <a:rPr lang="uk-UA" dirty="0" smtClean="0"/>
              <a:t>.</a:t>
            </a:r>
          </a:p>
          <a:p>
            <a:r>
              <a:rPr lang="uk-UA" dirty="0" smtClean="0"/>
              <a:t>Вимоги представлені в незручній для обробки формі (наприклад, не використані інструменти управління вимогами, і в підсумку команді доводиться працювати з десятками величезних текстових документів).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dirty="0" err="1" smtClean="0"/>
              <a:t>Проранжованість</a:t>
            </a:r>
            <a:r>
              <a:rPr lang="uk-UA" b="1" dirty="0" smtClean="0"/>
              <a:t> за такими характеристиками як важливість, стабільність, терміновість (</a:t>
            </a:r>
            <a:r>
              <a:rPr lang="en-US" b="1" dirty="0" smtClean="0"/>
              <a:t>ranked</a:t>
            </a:r>
            <a:r>
              <a:rPr lang="uk-UA" b="1" dirty="0" smtClean="0"/>
              <a:t> </a:t>
            </a:r>
            <a:r>
              <a:rPr lang="en-US" b="1" dirty="0" smtClean="0"/>
              <a:t>for importance, stability, priority).</a:t>
            </a:r>
            <a:r>
              <a:rPr lang="en-US" dirty="0" smtClean="0"/>
              <a:t> </a:t>
            </a:r>
            <a:r>
              <a:rPr lang="uk-UA" dirty="0" smtClean="0"/>
              <a:t>Важливість характеризує залежність успіху проекту від успіху реалізації вимоги. Стабільність характеризує ймовірність того, що в доступному для огляду майбутньому в вимога не буде </a:t>
            </a:r>
            <a:r>
              <a:rPr lang="uk-UA" dirty="0" err="1" smtClean="0"/>
              <a:t>внесено</a:t>
            </a:r>
            <a:r>
              <a:rPr lang="uk-UA" dirty="0" smtClean="0"/>
              <a:t> ніяких змін.  Терміновість визначає розподіл в часі зусиль проектної команди по реалізації того чи іншого вимоги.</a:t>
            </a:r>
          </a:p>
          <a:p>
            <a:pPr marL="0" indent="0">
              <a:buNone/>
            </a:pPr>
            <a:r>
              <a:rPr lang="uk-UA" dirty="0" smtClean="0"/>
              <a:t>Типові проблеми з </a:t>
            </a:r>
            <a:r>
              <a:rPr lang="uk-UA" dirty="0" err="1" smtClean="0"/>
              <a:t>проранжованістю</a:t>
            </a:r>
            <a:r>
              <a:rPr lang="uk-UA" dirty="0" smtClean="0"/>
              <a:t> складаються в її відсутності або неправильній реалізації і призводять до таких наслідків.</a:t>
            </a:r>
          </a:p>
          <a:p>
            <a:r>
              <a:rPr lang="uk-UA" dirty="0" smtClean="0"/>
              <a:t>Проблеми з </a:t>
            </a:r>
            <a:r>
              <a:rPr lang="uk-UA" dirty="0" err="1" smtClean="0"/>
              <a:t>проранжованістю</a:t>
            </a:r>
            <a:r>
              <a:rPr lang="uk-UA" dirty="0" smtClean="0"/>
              <a:t> за важливістю підвищують ризик невірного розподілу зусиль проектної команди, спрямування зусиль на другорядні завдання і кінцевого провалу проекту через нездатність продукту виконувати ключові завдання з дотриманням ключових умов.</a:t>
            </a:r>
          </a:p>
          <a:p>
            <a:r>
              <a:rPr lang="uk-UA" dirty="0" smtClean="0"/>
              <a:t>Проблеми з </a:t>
            </a:r>
            <a:r>
              <a:rPr lang="uk-UA" dirty="0" err="1" smtClean="0"/>
              <a:t>проранжованістю</a:t>
            </a:r>
            <a:r>
              <a:rPr lang="uk-UA" dirty="0" smtClean="0"/>
              <a:t> по стабільності підвищують ризик виконання безглуздої роботи по вдосконаленню, реалізації та тестування вимог, які в самий найближчий час можуть зазнати кардинальні зміни (аж до повної втрати актуальності).</a:t>
            </a:r>
          </a:p>
          <a:p>
            <a:r>
              <a:rPr lang="uk-UA" dirty="0" smtClean="0"/>
              <a:t>Проблеми з </a:t>
            </a:r>
            <a:r>
              <a:rPr lang="uk-UA" dirty="0" err="1" smtClean="0"/>
              <a:t>проранжованістю</a:t>
            </a:r>
            <a:r>
              <a:rPr lang="uk-UA" dirty="0" smtClean="0"/>
              <a:t> по терміновості підвищують ризик порушення бажаної замовником послідовності реалізації функціональності і введення цієї функціональності в експлуатацію.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2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вимог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Коректність (</a:t>
            </a:r>
            <a:r>
              <a:rPr lang="en-US" b="1" dirty="0" smtClean="0"/>
              <a:t>correctness) </a:t>
            </a:r>
            <a:r>
              <a:rPr lang="uk-UA" b="1" dirty="0" smtClean="0"/>
              <a:t>і </a:t>
            </a:r>
            <a:r>
              <a:rPr lang="uk-UA" b="1" dirty="0" err="1" smtClean="0"/>
              <a:t>перевірюваність</a:t>
            </a:r>
            <a:r>
              <a:rPr lang="uk-UA" b="1" dirty="0" smtClean="0"/>
              <a:t> (</a:t>
            </a:r>
            <a:r>
              <a:rPr lang="en-US" b="1" dirty="0" smtClean="0"/>
              <a:t>verifiability). </a:t>
            </a:r>
            <a:r>
              <a:rPr lang="uk-UA" dirty="0" smtClean="0"/>
              <a:t>фактично ці властивості випливають з дотримання всіх перерахованих вище (або можна сказати, що вони не виконуються, якщо порушено хоча б одне з перерахованих вище). На додаток можна відзначити, що </a:t>
            </a:r>
            <a:r>
              <a:rPr lang="uk-UA" dirty="0" err="1" smtClean="0"/>
              <a:t>перевірюваність</a:t>
            </a:r>
            <a:r>
              <a:rPr lang="uk-UA" dirty="0" smtClean="0"/>
              <a:t> має на увазі можливість створення об'єктивного тест-кейса (тест-кейсів),   що однозначно показують, що вимога реалізовано вірно і поведінка застосування відповідає </a:t>
            </a:r>
            <a:r>
              <a:rPr lang="uk-UA" dirty="0" err="1" smtClean="0"/>
              <a:t>вимозі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До типових проблем з коректністю також можна віднести:</a:t>
            </a:r>
          </a:p>
          <a:p>
            <a:r>
              <a:rPr lang="uk-UA" dirty="0" smtClean="0"/>
              <a:t>помилки (особливо небезпечні помилки в абревіатурах, що перетворюють одну абревіатуро в іншу; такі помилки вкрай складно помітити);</a:t>
            </a:r>
          </a:p>
          <a:p>
            <a:r>
              <a:rPr lang="uk-UA" dirty="0" smtClean="0"/>
              <a:t>наявність неаргументованих вимог до дизайну та архітектури;</a:t>
            </a:r>
          </a:p>
          <a:p>
            <a:r>
              <a:rPr lang="uk-UA" dirty="0" smtClean="0"/>
              <a:t>погане оформлення тексту і супутньої графічної інформації, граматичні, пунктуаційні та інші помилки в тексті;</a:t>
            </a:r>
          </a:p>
          <a:p>
            <a:r>
              <a:rPr lang="uk-UA" dirty="0" smtClean="0"/>
              <a:t>невірний рівень деталізації (наприклад, занадто глибока деталізація вимоги на рівні бізнес-вимог або недостатня деталізація на рівні вимог до продукту);</a:t>
            </a:r>
          </a:p>
          <a:p>
            <a:r>
              <a:rPr lang="uk-UA" dirty="0" smtClean="0"/>
              <a:t>вимоги до користувача, а не до додатка (наприклад: «користувач повинен бути в змозі відправити повідомлення »- на жаль, ми не можемо впливати на стан користувача).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59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Функціональне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ПЗ та </a:t>
            </a:r>
            <a:r>
              <a:rPr lang="ru-RU" dirty="0" err="1"/>
              <a:t>основи</a:t>
            </a:r>
            <a:r>
              <a:rPr lang="ru-RU" dirty="0"/>
              <a:t> тест-дизайну</a:t>
            </a:r>
            <a:endParaRPr lang="en-US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Розробка тестів та тестових сценаріїв</a:t>
            </a:r>
            <a:endParaRPr lang="en-US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</a:t>
            </a:r>
            <a:endParaRPr lang="en-US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Чек-</a:t>
            </a:r>
            <a:r>
              <a:rPr lang="uk-UA" b="1" dirty="0" err="1" smtClean="0"/>
              <a:t>ліст</a:t>
            </a:r>
            <a:r>
              <a:rPr lang="uk-UA" b="1" dirty="0" smtClean="0"/>
              <a:t> </a:t>
            </a:r>
            <a:r>
              <a:rPr lang="uk-UA" b="1" dirty="0"/>
              <a:t>(</a:t>
            </a:r>
            <a:r>
              <a:rPr lang="en-US" b="1" dirty="0"/>
              <a:t>checklist)</a:t>
            </a:r>
            <a:r>
              <a:rPr lang="en-US" dirty="0"/>
              <a:t> - </a:t>
            </a:r>
            <a:r>
              <a:rPr lang="uk-UA" dirty="0"/>
              <a:t>набір ідей [для написання тест-кейсів</a:t>
            </a:r>
            <a:r>
              <a:rPr lang="uk-UA" dirty="0" smtClean="0"/>
              <a:t>]. Це </a:t>
            </a:r>
            <a:r>
              <a:rPr lang="uk-UA" dirty="0"/>
              <a:t>документ, який описує, що має бути </a:t>
            </a:r>
            <a:r>
              <a:rPr lang="uk-UA" dirty="0" smtClean="0"/>
              <a:t>протестованим. </a:t>
            </a:r>
            <a:r>
              <a:rPr lang="uk-UA" dirty="0"/>
              <a:t>При </a:t>
            </a:r>
            <a:r>
              <a:rPr lang="uk-UA" dirty="0" smtClean="0"/>
              <a:t>цьому чек-</a:t>
            </a:r>
            <a:r>
              <a:rPr lang="uk-UA" dirty="0" err="1" smtClean="0"/>
              <a:t>ліст</a:t>
            </a:r>
            <a:r>
              <a:rPr lang="uk-UA" dirty="0" smtClean="0"/>
              <a:t> </a:t>
            </a:r>
            <a:r>
              <a:rPr lang="uk-UA" dirty="0"/>
              <a:t>може бути абсолютно різного рівня деталізації. деталізація </a:t>
            </a:r>
            <a:r>
              <a:rPr lang="uk-UA" dirty="0" smtClean="0"/>
              <a:t>буде залежати </a:t>
            </a:r>
            <a:r>
              <a:rPr lang="uk-UA" dirty="0"/>
              <a:t>від вимог до звітності, рівня знань продукту і складності продукту.</a:t>
            </a:r>
          </a:p>
          <a:p>
            <a:pPr marL="0" indent="0">
              <a:buNone/>
            </a:pPr>
            <a:r>
              <a:rPr lang="uk-UA" dirty="0" smtClean="0"/>
              <a:t>Чек-</a:t>
            </a:r>
            <a:r>
              <a:rPr lang="uk-UA" dirty="0" err="1" smtClean="0"/>
              <a:t>ліст</a:t>
            </a:r>
            <a:r>
              <a:rPr lang="uk-UA" dirty="0" smtClean="0"/>
              <a:t> </a:t>
            </a:r>
            <a:r>
              <a:rPr lang="uk-UA" dirty="0"/>
              <a:t>дозволяє не забути про важливі тести, фіксувати результати </a:t>
            </a:r>
            <a:r>
              <a:rPr lang="uk-UA" dirty="0" smtClean="0"/>
              <a:t>своєї роботи </a:t>
            </a:r>
            <a:r>
              <a:rPr lang="uk-UA" dirty="0"/>
              <a:t>і відслідковувати статистику про </a:t>
            </a:r>
            <a:r>
              <a:rPr lang="uk-UA" dirty="0" smtClean="0"/>
              <a:t>статус </a:t>
            </a:r>
            <a:r>
              <a:rPr lang="uk-UA" dirty="0"/>
              <a:t>програмного </a:t>
            </a:r>
            <a:r>
              <a:rPr lang="uk-UA" dirty="0" smtClean="0"/>
              <a:t>продукту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2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</a:t>
            </a:r>
            <a:endParaRPr lang="en-US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Тест-кейс </a:t>
            </a:r>
            <a:r>
              <a:rPr lang="uk-UA" b="1" dirty="0"/>
              <a:t>(</a:t>
            </a:r>
            <a:r>
              <a:rPr lang="en-US" b="1" dirty="0"/>
              <a:t>test case) </a:t>
            </a:r>
            <a:r>
              <a:rPr lang="en-US" dirty="0"/>
              <a:t>- </a:t>
            </a:r>
            <a:r>
              <a:rPr lang="uk-UA" dirty="0"/>
              <a:t>набір вхідних даних, умов виконання </a:t>
            </a:r>
            <a:r>
              <a:rPr lang="uk-UA" dirty="0" smtClean="0"/>
              <a:t>і очікуваних </a:t>
            </a:r>
            <a:r>
              <a:rPr lang="uk-UA" dirty="0"/>
              <a:t>результатів, розроблений з метою перевірки тієї чи іншої властивості </a:t>
            </a:r>
            <a:r>
              <a:rPr lang="uk-UA" dirty="0" smtClean="0"/>
              <a:t>або поведінки </a:t>
            </a:r>
            <a:r>
              <a:rPr lang="uk-UA" dirty="0"/>
              <a:t>програмного засобу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41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</a:t>
            </a:r>
            <a:endParaRPr lang="en-US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Набір </a:t>
            </a:r>
            <a:r>
              <a:rPr lang="uk-UA" b="1" dirty="0"/>
              <a:t>тест-кейсів (</a:t>
            </a:r>
            <a:r>
              <a:rPr lang="en-US" b="1" dirty="0"/>
              <a:t>test suite, test set)</a:t>
            </a:r>
            <a:r>
              <a:rPr lang="en-US" dirty="0"/>
              <a:t> - </a:t>
            </a:r>
            <a:r>
              <a:rPr lang="uk-UA" dirty="0"/>
              <a:t>сукупність тест-кейсів, </a:t>
            </a:r>
            <a:r>
              <a:rPr lang="uk-UA" dirty="0" smtClean="0"/>
              <a:t>для тестування компоненту </a:t>
            </a:r>
            <a:r>
              <a:rPr lang="uk-UA" dirty="0"/>
              <a:t>або системи, </a:t>
            </a:r>
            <a:r>
              <a:rPr lang="uk-UA" dirty="0" smtClean="0"/>
              <a:t>обрані </a:t>
            </a:r>
            <a:r>
              <a:rPr lang="uk-UA" dirty="0"/>
              <a:t>таким чином, що </a:t>
            </a:r>
            <a:r>
              <a:rPr lang="uk-UA" dirty="0" smtClean="0"/>
              <a:t>стан системи </a:t>
            </a:r>
            <a:r>
              <a:rPr lang="uk-UA" dirty="0"/>
              <a:t>при завершенні одного тесту найчастіше є </a:t>
            </a:r>
            <a:r>
              <a:rPr lang="uk-UA" dirty="0" smtClean="0"/>
              <a:t>станом (</a:t>
            </a:r>
            <a:r>
              <a:rPr lang="en-US" dirty="0" smtClean="0"/>
              <a:t>pre-condition</a:t>
            </a:r>
            <a:r>
              <a:rPr lang="uk-UA" dirty="0" smtClean="0"/>
              <a:t>) </a:t>
            </a:r>
            <a:r>
              <a:rPr lang="uk-UA" dirty="0"/>
              <a:t>для початку </a:t>
            </a:r>
            <a:r>
              <a:rPr lang="uk-UA" dirty="0" smtClean="0"/>
              <a:t>іншого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4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Технічні навики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0. Знання іноземної мови. </a:t>
            </a:r>
            <a:r>
              <a:rPr lang="en-US" dirty="0" smtClean="0"/>
              <a:t>English – must have!</a:t>
            </a:r>
          </a:p>
          <a:p>
            <a:pPr marL="514350" indent="-514350">
              <a:buAutoNum type="arabicPeriod"/>
            </a:pPr>
            <a:r>
              <a:rPr lang="uk-UA" dirty="0" smtClean="0"/>
              <a:t>Впевнений користувач ПК.</a:t>
            </a:r>
          </a:p>
          <a:p>
            <a:pPr marL="514350" indent="-514350">
              <a:buAutoNum type="arabicPeriod"/>
            </a:pPr>
            <a:r>
              <a:rPr lang="uk-UA" dirty="0" smtClean="0"/>
              <a:t>Програмування. (</a:t>
            </a:r>
            <a:r>
              <a:rPr lang="en-US" dirty="0" smtClean="0"/>
              <a:t>JS</a:t>
            </a:r>
            <a:r>
              <a:rPr lang="uk-UA" dirty="0" smtClean="0"/>
              <a:t>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uk-UA" dirty="0" smtClean="0"/>
              <a:t>Бази даних</a:t>
            </a:r>
          </a:p>
          <a:p>
            <a:pPr marL="514350" indent="-514350">
              <a:buAutoNum type="arabicPeriod"/>
            </a:pPr>
            <a:r>
              <a:rPr lang="uk-UA" dirty="0" smtClean="0"/>
              <a:t>Розуміння принципів роботи мереж та операційних систем</a:t>
            </a:r>
          </a:p>
          <a:p>
            <a:pPr marL="514350" indent="-514350">
              <a:buAutoNum type="arabicPeriod"/>
            </a:pPr>
            <a:r>
              <a:rPr lang="uk-UA" dirty="0" smtClean="0"/>
              <a:t>Розуміння принципів роботи веб-застосувань та мобільних застосувань</a:t>
            </a:r>
          </a:p>
        </p:txBody>
      </p:sp>
    </p:spTree>
    <p:extLst>
      <p:ext uri="{BB962C8B-B14F-4D97-AF65-F5344CB8AC3E}">
        <p14:creationId xmlns:p14="http://schemas.microsoft.com/office/powerpoint/2010/main" val="24665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Завдання </a:t>
            </a:r>
            <a:r>
              <a:rPr lang="uk-UA" sz="4000" dirty="0" err="1" smtClean="0"/>
              <a:t>Гленфорда</a:t>
            </a:r>
            <a:r>
              <a:rPr lang="uk-UA" sz="4000" dirty="0" smtClean="0"/>
              <a:t> </a:t>
            </a:r>
            <a:r>
              <a:rPr lang="uk-UA" sz="4000" dirty="0" err="1"/>
              <a:t>Майерса</a:t>
            </a:r>
            <a:r>
              <a:rPr lang="uk-UA" sz="4000" dirty="0"/>
              <a:t> про </a:t>
            </a:r>
            <a:r>
              <a:rPr lang="uk-UA" sz="4000" dirty="0" smtClean="0"/>
              <a:t>трикутник</a:t>
            </a:r>
            <a:endParaRPr lang="en-US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200" dirty="0" smtClean="0"/>
              <a:t>Програма </a:t>
            </a:r>
            <a:r>
              <a:rPr lang="uk-UA" sz="3200" dirty="0"/>
              <a:t>на </a:t>
            </a:r>
            <a:r>
              <a:rPr lang="en-US" sz="3200" dirty="0"/>
              <a:t>C (32-</a:t>
            </a:r>
            <a:r>
              <a:rPr lang="uk-UA" sz="3200" dirty="0"/>
              <a:t>бітний компілятор під </a:t>
            </a:r>
            <a:r>
              <a:rPr lang="en-US" sz="3200" dirty="0"/>
              <a:t>Win32) </a:t>
            </a:r>
            <a:r>
              <a:rPr lang="uk-UA" sz="3200" dirty="0" smtClean="0"/>
              <a:t>проводить читання з командного </a:t>
            </a:r>
            <a:r>
              <a:rPr lang="uk-UA" sz="3200" dirty="0"/>
              <a:t>рядка трьох цілих чисел, які інтерпретуються як довжини </a:t>
            </a:r>
            <a:r>
              <a:rPr lang="uk-UA" sz="3200" dirty="0" smtClean="0"/>
              <a:t>сторін трикутника</a:t>
            </a:r>
            <a:r>
              <a:rPr lang="uk-UA" sz="3200" dirty="0"/>
              <a:t>. Далі програма виводить в консоль повідомлення про те, чи </a:t>
            </a:r>
            <a:r>
              <a:rPr lang="uk-UA" sz="3200" dirty="0" smtClean="0"/>
              <a:t>є трикутник нерівностороннім, </a:t>
            </a:r>
            <a:r>
              <a:rPr lang="uk-UA" sz="3200" dirty="0"/>
              <a:t>рівнобедреним або рівностороннім.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734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Без </a:t>
            </a:r>
            <a:r>
              <a:rPr lang="uk-UA" dirty="0"/>
              <a:t>записаного чек-листа вже через кілька хвилин ідеї </a:t>
            </a:r>
            <a:r>
              <a:rPr lang="uk-UA" dirty="0" smtClean="0"/>
              <a:t>починають дублюватися</a:t>
            </a:r>
            <a:r>
              <a:rPr lang="uk-UA" dirty="0"/>
              <a:t>, губитися, спотворюватися і </a:t>
            </a:r>
            <a:r>
              <a:rPr lang="uk-UA" dirty="0" err="1" smtClean="0"/>
              <a:t>т.д</a:t>
            </a:r>
            <a:r>
              <a:rPr lang="uk-UA" dirty="0" smtClean="0"/>
              <a:t>. Починайте </a:t>
            </a:r>
            <a:r>
              <a:rPr lang="uk-UA" dirty="0"/>
              <a:t>з простих очевидних тест-кейсів, які перевіряють </a:t>
            </a:r>
            <a:r>
              <a:rPr lang="uk-UA" dirty="0" smtClean="0"/>
              <a:t>працездатність основних </a:t>
            </a:r>
            <a:r>
              <a:rPr lang="uk-UA" dirty="0"/>
              <a:t>функцій програми.</a:t>
            </a:r>
          </a:p>
          <a:p>
            <a:pPr marL="0" indent="0">
              <a:buNone/>
            </a:pPr>
            <a:r>
              <a:rPr lang="uk-UA" dirty="0"/>
              <a:t>Пам'ятайте про рекомендовану послідовності розробки та виконання </a:t>
            </a:r>
            <a:r>
              <a:rPr lang="uk-UA" dirty="0" smtClean="0"/>
              <a:t> тест кейсів</a:t>
            </a:r>
            <a:r>
              <a:rPr lang="uk-UA" dirty="0"/>
              <a:t>:</a:t>
            </a:r>
          </a:p>
          <a:p>
            <a:pPr marL="0" indent="0">
              <a:buNone/>
            </a:pPr>
            <a:r>
              <a:rPr lang="uk-UA" dirty="0"/>
              <a:t>● Прості позитивні.</a:t>
            </a:r>
          </a:p>
          <a:p>
            <a:pPr marL="0" indent="0">
              <a:buNone/>
            </a:pPr>
            <a:r>
              <a:rPr lang="uk-UA" dirty="0"/>
              <a:t>● Прості негативні.</a:t>
            </a:r>
          </a:p>
          <a:p>
            <a:pPr marL="0" indent="0">
              <a:buNone/>
            </a:pPr>
            <a:r>
              <a:rPr lang="uk-UA" dirty="0"/>
              <a:t>● Складні позитивні.</a:t>
            </a:r>
          </a:p>
          <a:p>
            <a:pPr marL="0" indent="0">
              <a:buNone/>
            </a:pPr>
            <a:r>
              <a:rPr lang="uk-UA" dirty="0"/>
              <a:t>● Складні негативні.</a:t>
            </a:r>
          </a:p>
          <a:p>
            <a:pPr marL="0" indent="0">
              <a:buNone/>
            </a:pPr>
            <a:r>
              <a:rPr lang="uk-UA" dirty="0"/>
              <a:t>Якщо залишається час, займайтеся дослідним тестуванням.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30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Стандартний вигляд тест кейсу</a:t>
            </a:r>
            <a:endParaRPr lang="en-US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64" t="12800" r="17606" b="9359"/>
          <a:stretch/>
        </p:blipFill>
        <p:spPr>
          <a:xfrm>
            <a:off x="2163650" y="1482212"/>
            <a:ext cx="7791720" cy="51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19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 кейс. Варіант 2</a:t>
            </a:r>
            <a:endParaRPr lang="en-US" dirty="0"/>
          </a:p>
        </p:txBody>
      </p:sp>
      <p:pic>
        <p:nvPicPr>
          <p:cNvPr id="2052" name="Picture 4" descr="Test Cas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82068"/>
            <a:ext cx="7924800" cy="50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19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Поля тест-кейсу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Ідентифікатор</a:t>
            </a:r>
            <a:endParaRPr lang="uk-UA" b="1" dirty="0"/>
          </a:p>
          <a:p>
            <a:pPr marL="0" indent="0">
              <a:buNone/>
            </a:pPr>
            <a:r>
              <a:rPr lang="uk-UA" dirty="0"/>
              <a:t>• Унікальний.</a:t>
            </a:r>
          </a:p>
          <a:p>
            <a:pPr marL="0" indent="0">
              <a:buNone/>
            </a:pPr>
            <a:r>
              <a:rPr lang="uk-UA" dirty="0"/>
              <a:t>• Осмислений (якщо дозволяє </a:t>
            </a:r>
            <a:r>
              <a:rPr lang="uk-UA" dirty="0" smtClean="0"/>
              <a:t>ПЗ).</a:t>
            </a:r>
            <a:endParaRPr lang="uk-UA" dirty="0"/>
          </a:p>
          <a:p>
            <a:pPr marL="0" indent="0">
              <a:buNone/>
            </a:pPr>
            <a:r>
              <a:rPr lang="uk-UA" b="1" dirty="0" smtClean="0"/>
              <a:t>Пріоритет</a:t>
            </a:r>
            <a:endParaRPr lang="uk-UA" b="1" dirty="0"/>
          </a:p>
          <a:p>
            <a:pPr marL="0" indent="0">
              <a:buNone/>
            </a:pPr>
            <a:r>
              <a:rPr lang="uk-UA" dirty="0"/>
              <a:t>• Показує важливість тест-кейса.</a:t>
            </a:r>
          </a:p>
          <a:p>
            <a:pPr marL="0" indent="0">
              <a:buNone/>
            </a:pPr>
            <a:r>
              <a:rPr lang="uk-UA" dirty="0"/>
              <a:t>• Може бути виражений буквами (</a:t>
            </a:r>
            <a:r>
              <a:rPr lang="en-US" dirty="0"/>
              <a:t>A, B, C, D, E), </a:t>
            </a:r>
            <a:r>
              <a:rPr lang="uk-UA" dirty="0"/>
              <a:t>цифрами (1, 2, 3, 4, 5), словами</a:t>
            </a:r>
          </a:p>
          <a:p>
            <a:pPr marL="0" indent="0">
              <a:buNone/>
            </a:pPr>
            <a:r>
              <a:rPr lang="uk-UA" dirty="0"/>
              <a:t>(«Вкрай високий», «високий», «середній», «низький», «вкрай низький») або іншим</a:t>
            </a:r>
          </a:p>
          <a:p>
            <a:pPr marL="0" indent="0">
              <a:buNone/>
            </a:pPr>
            <a:r>
              <a:rPr lang="uk-UA" dirty="0"/>
              <a:t>зручним способом.</a:t>
            </a:r>
          </a:p>
          <a:p>
            <a:pPr marL="0" indent="0">
              <a:buNone/>
            </a:pPr>
            <a:r>
              <a:rPr lang="uk-UA" dirty="0"/>
              <a:t>• Повинен корелювати з:</a:t>
            </a:r>
          </a:p>
          <a:p>
            <a:pPr lvl="1"/>
            <a:r>
              <a:rPr lang="en-US" dirty="0"/>
              <a:t>o </a:t>
            </a:r>
            <a:r>
              <a:rPr lang="uk-UA" dirty="0"/>
              <a:t>важливістю вимоги;</a:t>
            </a:r>
          </a:p>
          <a:p>
            <a:pPr lvl="1"/>
            <a:r>
              <a:rPr lang="en-US" dirty="0"/>
              <a:t>o </a:t>
            </a:r>
            <a:r>
              <a:rPr lang="uk-UA" dirty="0"/>
              <a:t>потенційної важливістю дефекту, на пошук якого спрямований </a:t>
            </a:r>
            <a:r>
              <a:rPr lang="uk-UA" dirty="0" smtClean="0"/>
              <a:t>тест кейс</a:t>
            </a:r>
            <a:r>
              <a:rPr lang="uk-U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8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 тест-кейсу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Модуль і </a:t>
            </a:r>
            <a:r>
              <a:rPr lang="uk-UA" b="1" dirty="0" err="1" smtClean="0"/>
              <a:t>підмодуль</a:t>
            </a:r>
            <a:r>
              <a:rPr lang="uk-UA" b="1" dirty="0" smtClean="0"/>
              <a:t> програми</a:t>
            </a:r>
            <a:endParaRPr lang="uk-UA" b="1" dirty="0"/>
          </a:p>
          <a:p>
            <a:pPr marL="0" indent="0">
              <a:buNone/>
            </a:pPr>
            <a:r>
              <a:rPr lang="uk-UA" dirty="0"/>
              <a:t>• Вказують на частини програми, до яких відноситься тест-кейс і </a:t>
            </a:r>
            <a:r>
              <a:rPr lang="uk-UA" dirty="0" smtClean="0"/>
              <a:t>дозволяють краще </a:t>
            </a:r>
            <a:r>
              <a:rPr lang="uk-UA" dirty="0"/>
              <a:t>зрозуміти його </a:t>
            </a:r>
            <a:r>
              <a:rPr lang="uk-UA" dirty="0" smtClean="0"/>
              <a:t>мету.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• Модуль і </a:t>
            </a:r>
            <a:r>
              <a:rPr lang="uk-UA" dirty="0" err="1" smtClean="0"/>
              <a:t>підмодуль</a:t>
            </a:r>
            <a:r>
              <a:rPr lang="uk-UA" dirty="0" smtClean="0"/>
              <a:t> програми </a:t>
            </a:r>
            <a:r>
              <a:rPr lang="uk-UA" dirty="0"/>
              <a:t>- це НЕ дії, це саме </a:t>
            </a:r>
            <a:r>
              <a:rPr lang="uk-UA" dirty="0" smtClean="0"/>
              <a:t>структурні частини</a:t>
            </a:r>
            <a:r>
              <a:rPr lang="uk-UA" dirty="0"/>
              <a:t>, «шматки» </a:t>
            </a:r>
            <a:r>
              <a:rPr lang="uk-UA" dirty="0" smtClean="0"/>
              <a:t>програми. </a:t>
            </a:r>
            <a:r>
              <a:rPr lang="uk-UA" dirty="0"/>
              <a:t>Порівняйте (на прикладі людини): «</a:t>
            </a:r>
            <a:r>
              <a:rPr lang="uk-UA" dirty="0" smtClean="0"/>
              <a:t>дихальна система</a:t>
            </a:r>
            <a:r>
              <a:rPr lang="uk-UA" dirty="0"/>
              <a:t>, легені </a:t>
            </a:r>
            <a:r>
              <a:rPr lang="uk-UA" dirty="0" smtClean="0"/>
              <a:t>» - </a:t>
            </a:r>
            <a:r>
              <a:rPr lang="uk-UA" dirty="0"/>
              <a:t>це модуль і </a:t>
            </a:r>
            <a:r>
              <a:rPr lang="uk-UA" dirty="0" err="1" smtClean="0"/>
              <a:t>підмодуль</a:t>
            </a:r>
            <a:r>
              <a:rPr lang="uk-UA" dirty="0"/>
              <a:t>, а« дихання »,« сопіння »,« чхання </a:t>
            </a:r>
            <a:r>
              <a:rPr lang="uk-UA" dirty="0" smtClean="0"/>
              <a:t>» - ні; </a:t>
            </a:r>
            <a:r>
              <a:rPr lang="uk-UA" dirty="0"/>
              <a:t>«Голова, мозок» - це модуль і </a:t>
            </a:r>
            <a:r>
              <a:rPr lang="uk-UA" dirty="0" err="1" smtClean="0"/>
              <a:t>підмодуль</a:t>
            </a:r>
            <a:r>
              <a:rPr lang="uk-UA" dirty="0"/>
              <a:t>, а «кивання», «думання» - </a:t>
            </a:r>
            <a:r>
              <a:rPr lang="uk-UA" dirty="0" smtClean="0"/>
              <a:t>ні.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01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 тест-кейсу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Назва (суть) тест-кейса</a:t>
            </a:r>
          </a:p>
          <a:p>
            <a:pPr marL="0" indent="0">
              <a:buNone/>
            </a:pPr>
            <a:r>
              <a:rPr lang="uk-UA" b="1" dirty="0"/>
              <a:t>• </a:t>
            </a:r>
            <a:r>
              <a:rPr lang="uk-UA" dirty="0" smtClean="0"/>
              <a:t>Покликана </a:t>
            </a:r>
            <a:r>
              <a:rPr lang="uk-UA" dirty="0"/>
              <a:t>спростити швидке розуміння основної ідеї тест-кейса </a:t>
            </a:r>
            <a:r>
              <a:rPr lang="uk-UA" dirty="0" smtClean="0"/>
              <a:t>без звернення </a:t>
            </a:r>
            <a:r>
              <a:rPr lang="uk-UA" dirty="0"/>
              <a:t>до його іншим атрибутам. Тобто </a:t>
            </a:r>
            <a:r>
              <a:rPr lang="uk-UA" dirty="0" smtClean="0"/>
              <a:t>повинна коротко </a:t>
            </a:r>
            <a:r>
              <a:rPr lang="uk-UA" dirty="0"/>
              <a:t>відображати цілі, </a:t>
            </a:r>
            <a:r>
              <a:rPr lang="uk-UA" dirty="0" smtClean="0"/>
              <a:t>що перевіряє </a:t>
            </a:r>
            <a:r>
              <a:rPr lang="uk-UA" dirty="0"/>
              <a:t>тест кейс.</a:t>
            </a:r>
          </a:p>
          <a:p>
            <a:pPr marL="0" indent="0">
              <a:buNone/>
            </a:pPr>
            <a:r>
              <a:rPr lang="uk-UA" dirty="0"/>
              <a:t>• Саме це поле є найбільш інформативним при перегляді </a:t>
            </a:r>
            <a:r>
              <a:rPr lang="uk-UA" dirty="0" smtClean="0"/>
              <a:t>списку тест-кейсів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uk-UA" dirty="0"/>
              <a:t>• Назва завжди має бути! У кожного тест-кейса! Ні за яких </a:t>
            </a:r>
            <a:r>
              <a:rPr lang="uk-UA" dirty="0" smtClean="0"/>
              <a:t>умов категорично </a:t>
            </a:r>
            <a:r>
              <a:rPr lang="uk-UA" dirty="0"/>
              <a:t>не допускається наявність тест-кейсів без назв!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9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 тест-кейсу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/>
              <a:t>Вихідні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b="1" dirty="0"/>
              <a:t>, </a:t>
            </a:r>
            <a:r>
              <a:rPr lang="ru-RU" b="1" dirty="0" err="1"/>
              <a:t>приготування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описати</a:t>
            </a:r>
            <a:r>
              <a:rPr lang="ru-RU" dirty="0"/>
              <a:t> все те, </a:t>
            </a:r>
            <a:r>
              <a:rPr lang="ru-RU" dirty="0" err="1"/>
              <a:t>що</a:t>
            </a:r>
            <a:r>
              <a:rPr lang="ru-RU" dirty="0"/>
              <a:t> повинно бути </a:t>
            </a:r>
            <a:r>
              <a:rPr lang="ru-RU" dirty="0" err="1"/>
              <a:t>підготовлено</a:t>
            </a:r>
            <a:r>
              <a:rPr lang="ru-RU" dirty="0"/>
              <a:t> до </a:t>
            </a:r>
            <a:r>
              <a:rPr lang="ru-RU" dirty="0" smtClean="0"/>
              <a:t>початку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/>
              <a:t>тест-кейса, </a:t>
            </a:r>
            <a:r>
              <a:rPr lang="ru-RU" dirty="0" err="1"/>
              <a:t>наприклад</a:t>
            </a:r>
            <a:r>
              <a:rPr lang="ru-RU" dirty="0"/>
              <a:t>, стан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стан </a:t>
            </a:r>
            <a:r>
              <a:rPr lang="ru-RU" dirty="0" err="1" smtClean="0"/>
              <a:t>файлової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і т.д. Як </a:t>
            </a:r>
            <a:r>
              <a:rPr lang="ru-RU" dirty="0" err="1"/>
              <a:t>варіант</a:t>
            </a:r>
            <a:r>
              <a:rPr lang="ru-RU" dirty="0"/>
              <a:t> </a:t>
            </a:r>
            <a:r>
              <a:rPr lang="ru-RU" dirty="0" err="1"/>
              <a:t>передумови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 smtClean="0"/>
              <a:t>виконання</a:t>
            </a:r>
            <a:r>
              <a:rPr lang="ru-RU" dirty="0" smtClean="0"/>
              <a:t> набору </a:t>
            </a:r>
            <a:r>
              <a:rPr lang="ru-RU" dirty="0" err="1"/>
              <a:t>або</a:t>
            </a:r>
            <a:r>
              <a:rPr lang="ru-RU" dirty="0"/>
              <a:t> одного тест-кейса,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в </a:t>
            </a:r>
            <a:r>
              <a:rPr lang="ru-RU" dirty="0" err="1" smtClean="0"/>
              <a:t>певний</a:t>
            </a:r>
            <a:r>
              <a:rPr lang="ru-RU" dirty="0" smtClean="0"/>
              <a:t> стан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говорити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про </a:t>
            </a:r>
            <a:r>
              <a:rPr lang="ru-RU" dirty="0" err="1"/>
              <a:t>підготовку</a:t>
            </a:r>
            <a:r>
              <a:rPr lang="ru-RU" dirty="0"/>
              <a:t> </a:t>
            </a:r>
            <a:r>
              <a:rPr lang="ru-RU" dirty="0" err="1"/>
              <a:t>навколишнього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, то все,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описується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полі</a:t>
            </a:r>
            <a:r>
              <a:rPr lang="ru-RU" dirty="0"/>
              <a:t>, </a:t>
            </a:r>
            <a:r>
              <a:rPr lang="ru-RU" dirty="0" err="1"/>
              <a:t>готується</a:t>
            </a:r>
            <a:r>
              <a:rPr lang="ru-RU" dirty="0"/>
              <a:t> БЕЗ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 smtClean="0"/>
              <a:t>тестованого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r>
              <a:rPr lang="ru-RU" dirty="0" smtClean="0"/>
              <a:t>. </a:t>
            </a:r>
            <a:r>
              <a:rPr lang="ru-RU" dirty="0" err="1"/>
              <a:t>Відповідно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тут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, не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 smtClean="0"/>
              <a:t>писати</a:t>
            </a:r>
            <a:r>
              <a:rPr lang="ru-RU" dirty="0" smtClean="0"/>
              <a:t> </a:t>
            </a:r>
            <a:r>
              <a:rPr lang="ru-RU" dirty="0" err="1" smtClean="0"/>
              <a:t>звіт</a:t>
            </a:r>
            <a:r>
              <a:rPr lang="ru-RU" dirty="0" smtClean="0"/>
              <a:t> </a:t>
            </a:r>
            <a:r>
              <a:rPr lang="ru-RU" dirty="0"/>
              <a:t>про дефект,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виявлений</a:t>
            </a:r>
            <a:r>
              <a:rPr lang="ru-RU" dirty="0"/>
              <a:t> 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проходження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smtClean="0"/>
              <a:t>тест кейса </a:t>
            </a:r>
            <a:r>
              <a:rPr lang="ru-RU" dirty="0"/>
              <a:t>(</a:t>
            </a:r>
            <a:r>
              <a:rPr lang="ru-RU" dirty="0" err="1"/>
              <a:t>якщо</a:t>
            </a:r>
            <a:r>
              <a:rPr lang="ru-RU" dirty="0"/>
              <a:t> причиною став стан БД, </a:t>
            </a:r>
            <a:r>
              <a:rPr lang="ru-RU" dirty="0" err="1"/>
              <a:t>теж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про дефект, але </a:t>
            </a:r>
            <a:r>
              <a:rPr lang="ru-RU" dirty="0" smtClean="0"/>
              <a:t>в БД</a:t>
            </a:r>
            <a:r>
              <a:rPr lang="ru-RU" dirty="0"/>
              <a:t>). </a:t>
            </a:r>
            <a:r>
              <a:rPr lang="ru-RU" dirty="0" err="1"/>
              <a:t>Аналогічно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умовою</a:t>
            </a:r>
            <a:r>
              <a:rPr lang="ru-RU" dirty="0"/>
              <a:t> </a:t>
            </a:r>
            <a:r>
              <a:rPr lang="ru-RU" dirty="0" err="1"/>
              <a:t>появи</a:t>
            </a:r>
            <a:r>
              <a:rPr lang="ru-RU" dirty="0"/>
              <a:t> дефекту є тест-кейс </a:t>
            </a:r>
            <a:r>
              <a:rPr lang="ru-RU" dirty="0" smtClean="0"/>
              <a:t>з </a:t>
            </a:r>
            <a:r>
              <a:rPr lang="ru-RU" dirty="0" err="1" smtClean="0"/>
              <a:t>передумови</a:t>
            </a:r>
            <a:r>
              <a:rPr lang="ru-RU" dirty="0" smtClean="0"/>
              <a:t> (</a:t>
            </a:r>
            <a:r>
              <a:rPr lang="en-US" dirty="0" smtClean="0"/>
              <a:t>pre-condition</a:t>
            </a:r>
            <a:r>
              <a:rPr lang="ru-RU" dirty="0" smtClean="0"/>
              <a:t>), </a:t>
            </a:r>
            <a:r>
              <a:rPr lang="ru-RU" dirty="0"/>
              <a:t>то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dirty="0" err="1"/>
              <a:t>звіт</a:t>
            </a:r>
            <a:r>
              <a:rPr lang="ru-RU" dirty="0"/>
              <a:t>, </a:t>
            </a:r>
            <a:r>
              <a:rPr lang="ru-RU" dirty="0" err="1"/>
              <a:t>саме</a:t>
            </a:r>
            <a:r>
              <a:rPr lang="ru-RU" dirty="0"/>
              <a:t> до того </a:t>
            </a:r>
            <a:r>
              <a:rPr lang="ru-RU" dirty="0" smtClean="0"/>
              <a:t>тест-</a:t>
            </a:r>
            <a:r>
              <a:rPr lang="uk-UA" dirty="0" smtClean="0"/>
              <a:t>кейсу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8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 тест-кейсу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Кроки тест-кейса і </a:t>
            </a:r>
            <a:r>
              <a:rPr lang="ru-RU" b="1" dirty="0" err="1"/>
              <a:t>очікувані</a:t>
            </a:r>
            <a:r>
              <a:rPr lang="ru-RU" b="1" dirty="0"/>
              <a:t> </a:t>
            </a:r>
            <a:r>
              <a:rPr lang="ru-RU" b="1" dirty="0" err="1"/>
              <a:t>результати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• Кроки тест-кейса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реалізувати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тест-кейса.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Очікувані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по кожному </a:t>
            </a:r>
            <a:r>
              <a:rPr lang="ru-RU" dirty="0" err="1" smtClean="0"/>
              <a:t>кроку</a:t>
            </a:r>
            <a:r>
              <a:rPr lang="ru-RU" dirty="0" smtClean="0"/>
              <a:t> </a:t>
            </a:r>
            <a:r>
              <a:rPr lang="ru-RU" dirty="0"/>
              <a:t>тест-кейса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 smtClean="0"/>
              <a:t>реакцію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описані</a:t>
            </a:r>
            <a:r>
              <a:rPr lang="ru-RU" dirty="0"/>
              <a:t> в </a:t>
            </a:r>
            <a:r>
              <a:rPr lang="ru-RU" dirty="0" err="1" smtClean="0"/>
              <a:t>полі</a:t>
            </a:r>
            <a:r>
              <a:rPr lang="ru-RU" dirty="0" smtClean="0"/>
              <a:t> </a:t>
            </a:r>
            <a:r>
              <a:rPr lang="ru-RU" dirty="0"/>
              <a:t>«кроки тест-кейса».</a:t>
            </a:r>
          </a:p>
          <a:p>
            <a:pPr marL="0" indent="0">
              <a:buNone/>
            </a:pPr>
            <a:r>
              <a:rPr lang="ru-RU" dirty="0"/>
              <a:t>• Номер </a:t>
            </a:r>
            <a:r>
              <a:rPr lang="ru-RU" dirty="0" err="1"/>
              <a:t>кроку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номеру результату.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4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 тест-кейсу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err="1"/>
              <a:t>Мова</a:t>
            </a:r>
            <a:r>
              <a:rPr lang="ru-RU" b="1" dirty="0"/>
              <a:t> </a:t>
            </a:r>
            <a:r>
              <a:rPr lang="ru-RU" b="1" dirty="0" err="1"/>
              <a:t>написання</a:t>
            </a:r>
            <a:r>
              <a:rPr lang="ru-RU" b="1" dirty="0"/>
              <a:t> тест-</a:t>
            </a:r>
            <a:r>
              <a:rPr lang="ru-RU" b="1" dirty="0" err="1"/>
              <a:t>кейсів</a:t>
            </a:r>
            <a:endParaRPr lang="ru-RU" b="1" dirty="0"/>
          </a:p>
          <a:p>
            <a:r>
              <a:rPr lang="ru-RU" dirty="0" err="1" smtClean="0"/>
              <a:t>Використовуйте</a:t>
            </a:r>
            <a:r>
              <a:rPr lang="ru-RU" dirty="0" smtClean="0"/>
              <a:t>  «</a:t>
            </a:r>
            <a:r>
              <a:rPr lang="en-US" dirty="0"/>
              <a:t>open», «paste», «click</a:t>
            </a:r>
            <a:r>
              <a:rPr lang="en-US" dirty="0" smtClean="0"/>
              <a:t>». </a:t>
            </a:r>
            <a:r>
              <a:rPr lang="ru-RU" dirty="0"/>
              <a:t>В </a:t>
            </a:r>
            <a:r>
              <a:rPr lang="ru-RU" dirty="0" err="1" smtClean="0"/>
              <a:t>українській</a:t>
            </a:r>
            <a:r>
              <a:rPr lang="ru-RU" dirty="0" smtClean="0"/>
              <a:t> </a:t>
            </a:r>
            <a:r>
              <a:rPr lang="ru-RU" dirty="0" err="1" smtClean="0"/>
              <a:t>мові</a:t>
            </a:r>
            <a:r>
              <a:rPr lang="ru-RU" dirty="0" smtClean="0"/>
              <a:t> </a:t>
            </a:r>
            <a:r>
              <a:rPr lang="ru-RU" dirty="0" err="1" smtClean="0"/>
              <a:t>використовуйте</a:t>
            </a:r>
            <a:r>
              <a:rPr lang="ru-RU" dirty="0" smtClean="0"/>
              <a:t> </a:t>
            </a:r>
            <a:r>
              <a:rPr lang="ru-RU" dirty="0" err="1"/>
              <a:t>безособову</a:t>
            </a:r>
            <a:r>
              <a:rPr lang="ru-RU" dirty="0"/>
              <a:t> форму </a:t>
            </a:r>
            <a:r>
              <a:rPr lang="ru-RU" dirty="0" err="1" smtClean="0"/>
              <a:t>дієслова</a:t>
            </a:r>
            <a:r>
              <a:rPr lang="ru-RU" dirty="0" smtClean="0"/>
              <a:t> (</a:t>
            </a:r>
            <a:r>
              <a:rPr lang="ru-RU" dirty="0" err="1" smtClean="0"/>
              <a:t>наприклад</a:t>
            </a:r>
            <a:r>
              <a:rPr lang="ru-RU" dirty="0"/>
              <a:t>, «</a:t>
            </a:r>
            <a:r>
              <a:rPr lang="ru-RU" dirty="0" err="1"/>
              <a:t>відкрити</a:t>
            </a:r>
            <a:r>
              <a:rPr lang="ru-RU" dirty="0"/>
              <a:t>» </a:t>
            </a:r>
            <a:r>
              <a:rPr lang="ru-RU" dirty="0" err="1"/>
              <a:t>замість</a:t>
            </a:r>
            <a:r>
              <a:rPr lang="ru-RU" dirty="0"/>
              <a:t> «</a:t>
            </a:r>
            <a:r>
              <a:rPr lang="ru-RU" dirty="0" err="1"/>
              <a:t>відкрийте</a:t>
            </a:r>
            <a:r>
              <a:rPr lang="ru-RU" dirty="0"/>
              <a:t>»).</a:t>
            </a:r>
          </a:p>
          <a:p>
            <a:r>
              <a:rPr lang="ru-RU" dirty="0" err="1" smtClean="0"/>
              <a:t>Описуйте</a:t>
            </a:r>
            <a:r>
              <a:rPr lang="ru-RU" dirty="0" smtClean="0"/>
              <a:t> </a:t>
            </a:r>
            <a:r>
              <a:rPr lang="ru-RU" dirty="0" err="1" smtClean="0"/>
              <a:t>поведінку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, яку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об'єктивно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: </a:t>
            </a:r>
            <a:r>
              <a:rPr lang="ru-RU" dirty="0"/>
              <a:t>«</a:t>
            </a:r>
            <a:r>
              <a:rPr lang="ru-RU" dirty="0" err="1"/>
              <a:t>з'являється</a:t>
            </a:r>
            <a:r>
              <a:rPr lang="ru-RU" dirty="0"/>
              <a:t> </a:t>
            </a:r>
            <a:r>
              <a:rPr lang="ru-RU" dirty="0" err="1"/>
              <a:t>вікно</a:t>
            </a:r>
            <a:r>
              <a:rPr lang="ru-RU" dirty="0"/>
              <a:t> </a:t>
            </a:r>
            <a:r>
              <a:rPr lang="ru-RU" dirty="0" smtClean="0"/>
              <a:t>...», «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закривається</a:t>
            </a:r>
            <a:r>
              <a:rPr lang="ru-RU" dirty="0"/>
              <a:t>».</a:t>
            </a:r>
          </a:p>
          <a:p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 err="1" smtClean="0"/>
              <a:t>технічний</a:t>
            </a:r>
            <a:r>
              <a:rPr lang="ru-RU" dirty="0" smtClean="0"/>
              <a:t> </a:t>
            </a:r>
            <a:r>
              <a:rPr lang="ru-RU" dirty="0"/>
              <a:t>стиль.</a:t>
            </a:r>
          </a:p>
          <a:p>
            <a:r>
              <a:rPr lang="ru-RU" dirty="0" smtClean="0"/>
              <a:t>ОБОВ'ЯЗКОВО </a:t>
            </a:r>
            <a:r>
              <a:rPr lang="ru-RU" dirty="0" err="1" smtClean="0"/>
              <a:t>вказуйте</a:t>
            </a:r>
            <a:r>
              <a:rPr lang="ru-RU" dirty="0" smtClean="0"/>
              <a:t> ТОЧНІ </a:t>
            </a:r>
            <a:r>
              <a:rPr lang="ru-RU" dirty="0" err="1" smtClean="0"/>
              <a:t>назви</a:t>
            </a:r>
            <a:r>
              <a:rPr lang="ru-RU" dirty="0" smtClean="0"/>
              <a:t>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r>
              <a:rPr lang="ru-RU" smtClean="0"/>
              <a:t>Не </a:t>
            </a:r>
            <a:r>
              <a:rPr lang="ru-RU" dirty="0" err="1"/>
              <a:t>пояснюйте</a:t>
            </a:r>
            <a:r>
              <a:rPr lang="ru-RU" dirty="0"/>
              <a:t> </a:t>
            </a:r>
            <a:r>
              <a:rPr lang="ru-RU" dirty="0" err="1"/>
              <a:t>базові</a:t>
            </a:r>
            <a:r>
              <a:rPr lang="ru-RU" dirty="0"/>
              <a:t> </a:t>
            </a:r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ОС.</a:t>
            </a:r>
          </a:p>
          <a:p>
            <a:r>
              <a:rPr lang="ru-RU" dirty="0" err="1" smtClean="0"/>
              <a:t>Стандарти</a:t>
            </a:r>
            <a:r>
              <a:rPr lang="ru-RU" dirty="0" smtClean="0"/>
              <a:t> </a:t>
            </a:r>
            <a:r>
              <a:rPr lang="ru-RU" dirty="0" err="1"/>
              <a:t>написання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важливі</a:t>
            </a:r>
            <a:r>
              <a:rPr lang="ru-RU" dirty="0"/>
              <a:t> в проектах,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/>
              <a:t>тестувальників</a:t>
            </a:r>
            <a:r>
              <a:rPr lang="ru-RU" dirty="0"/>
              <a:t>. Повинен бути </a:t>
            </a:r>
            <a:r>
              <a:rPr lang="en-US" dirty="0"/>
              <a:t>Single writing style, </a:t>
            </a:r>
            <a:r>
              <a:rPr lang="ru-RU" dirty="0" err="1"/>
              <a:t>іноді</a:t>
            </a:r>
            <a:r>
              <a:rPr lang="ru-RU" dirty="0"/>
              <a:t> аж до того </a:t>
            </a:r>
            <a:r>
              <a:rPr lang="ru-RU" dirty="0" err="1" smtClean="0"/>
              <a:t>що</a:t>
            </a:r>
            <a:r>
              <a:rPr lang="ru-RU" dirty="0" smtClean="0"/>
              <a:t> кнопки </a:t>
            </a:r>
            <a:r>
              <a:rPr lang="ru-RU" dirty="0" err="1"/>
              <a:t>пишуться</a:t>
            </a:r>
            <a:r>
              <a:rPr lang="ru-RU" dirty="0"/>
              <a:t> в </a:t>
            </a:r>
            <a:r>
              <a:rPr lang="ru-RU" dirty="0" err="1"/>
              <a:t>подвійних</a:t>
            </a:r>
            <a:r>
              <a:rPr lang="ru-RU" dirty="0"/>
              <a:t> лапках, </a:t>
            </a:r>
            <a:r>
              <a:rPr lang="ru-RU" dirty="0" err="1"/>
              <a:t>дропдауни</a:t>
            </a:r>
            <a:r>
              <a:rPr lang="ru-RU" dirty="0"/>
              <a:t> в </a:t>
            </a:r>
            <a:r>
              <a:rPr lang="ru-RU" dirty="0" err="1"/>
              <a:t>одинарних</a:t>
            </a:r>
            <a:r>
              <a:rPr lang="ru-RU" dirty="0"/>
              <a:t>, і </a:t>
            </a:r>
            <a:r>
              <a:rPr lang="ru-RU" dirty="0" err="1"/>
              <a:t>тд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Особистісні якості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1) підвищена відповідальність і старанність;</a:t>
            </a:r>
          </a:p>
          <a:p>
            <a:pPr marL="0" indent="0">
              <a:buNone/>
            </a:pPr>
            <a:r>
              <a:rPr lang="uk-UA" dirty="0" smtClean="0"/>
              <a:t>2) гарні комунікативні навички, здатність ясно, швидко, чітко висловлювати свої думки;</a:t>
            </a:r>
          </a:p>
          <a:p>
            <a:pPr marL="0" indent="0">
              <a:buNone/>
            </a:pPr>
            <a:r>
              <a:rPr lang="uk-UA" dirty="0" smtClean="0"/>
              <a:t>3) терпіння, посидючість, уважність до деталей, спостережливість;</a:t>
            </a:r>
          </a:p>
          <a:p>
            <a:pPr marL="0" indent="0">
              <a:buNone/>
            </a:pPr>
            <a:r>
              <a:rPr lang="uk-UA" dirty="0" smtClean="0"/>
              <a:t>4) хороше абстрактне і аналітичне мислення;</a:t>
            </a:r>
          </a:p>
          <a:p>
            <a:pPr marL="0" indent="0">
              <a:buNone/>
            </a:pPr>
            <a:r>
              <a:rPr lang="uk-UA" dirty="0" smtClean="0"/>
              <a:t>5) здатність ставити нестандартні експерименти, схильність до дослідницької діяльності.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74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тест-кейсів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 smtClean="0"/>
              <a:t>Баланс між специфічністю та узагальненням</a:t>
            </a:r>
          </a:p>
          <a:p>
            <a:pPr marL="0" indent="0">
              <a:buNone/>
            </a:pPr>
            <a:r>
              <a:rPr lang="uk-UA" i="1" dirty="0" smtClean="0"/>
              <a:t>У </a:t>
            </a:r>
            <a:r>
              <a:rPr lang="uk-UA" i="1" dirty="0"/>
              <a:t>разі зайвої специфічності:</a:t>
            </a:r>
          </a:p>
          <a:p>
            <a:pPr marL="0" indent="0">
              <a:buNone/>
            </a:pPr>
            <a:r>
              <a:rPr lang="uk-UA" dirty="0"/>
              <a:t>• при повторних </a:t>
            </a:r>
            <a:r>
              <a:rPr lang="uk-UA" dirty="0" err="1"/>
              <a:t>виконаннях</a:t>
            </a:r>
            <a:r>
              <a:rPr lang="uk-UA" dirty="0"/>
              <a:t> </a:t>
            </a:r>
            <a:r>
              <a:rPr lang="uk-UA" dirty="0" smtClean="0"/>
              <a:t>тест-кейсу </a:t>
            </a:r>
            <a:r>
              <a:rPr lang="uk-UA" dirty="0"/>
              <a:t>завжди будуть виконуватися строго одні </a:t>
            </a:r>
            <a:r>
              <a:rPr lang="uk-UA" dirty="0" smtClean="0"/>
              <a:t>й ті </a:t>
            </a:r>
            <a:r>
              <a:rPr lang="uk-UA" dirty="0"/>
              <a:t>ж дії, що знижує ймовірність виявити помилку;</a:t>
            </a:r>
          </a:p>
          <a:p>
            <a:pPr marL="0" indent="0">
              <a:buNone/>
            </a:pPr>
            <a:r>
              <a:rPr lang="uk-UA" dirty="0"/>
              <a:t>• зростає час створення і підтримки тест-кейса.</a:t>
            </a:r>
          </a:p>
          <a:p>
            <a:pPr marL="0" indent="0">
              <a:buNone/>
            </a:pPr>
            <a:r>
              <a:rPr lang="uk-UA" i="1" dirty="0"/>
              <a:t>У разі </a:t>
            </a:r>
            <a:r>
              <a:rPr lang="uk-UA" i="1" dirty="0" smtClean="0"/>
              <a:t>сильного узагальнення:</a:t>
            </a:r>
            <a:endParaRPr lang="uk-UA" i="1" dirty="0"/>
          </a:p>
          <a:p>
            <a:pPr marL="0" indent="0">
              <a:buNone/>
            </a:pPr>
            <a:r>
              <a:rPr lang="uk-UA" dirty="0"/>
              <a:t>• тест-кейс складний для початківців </a:t>
            </a:r>
            <a:r>
              <a:rPr lang="uk-UA" dirty="0" err="1"/>
              <a:t>тестувальників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• тест-кейс цілком може залишитися невиконаним по ряду об'єктивних </a:t>
            </a:r>
            <a:r>
              <a:rPr lang="uk-UA" dirty="0" smtClean="0"/>
              <a:t>і суб'єктивних </a:t>
            </a:r>
            <a:r>
              <a:rPr lang="uk-UA" dirty="0"/>
              <a:t>причин.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348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uk-UA" sz="2400" b="1" dirty="0" smtClean="0"/>
              <a:t>Додавання А і В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В поле А ввести коректне ціле число.</a:t>
            </a:r>
          </a:p>
          <a:p>
            <a:pPr marL="514350" indent="-514350">
              <a:buAutoNum type="arabicPeriod"/>
            </a:pPr>
            <a:r>
              <a:rPr lang="uk-UA" sz="2400" dirty="0"/>
              <a:t>В </a:t>
            </a:r>
            <a:r>
              <a:rPr lang="uk-UA" sz="2400" dirty="0" smtClean="0"/>
              <a:t>поле В </a:t>
            </a:r>
            <a:r>
              <a:rPr lang="uk-UA" sz="2400" dirty="0"/>
              <a:t>ввести коректне ціле число</a:t>
            </a:r>
            <a:r>
              <a:rPr lang="uk-UA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Натиснути кнопку «Додати»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Перевірити значення поля С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Повторити кроки 1-4 для значень: 0, </a:t>
            </a:r>
            <a:r>
              <a:rPr lang="en-US" sz="2400" dirty="0" smtClean="0"/>
              <a:t>max </a:t>
            </a:r>
            <a:r>
              <a:rPr lang="en-US" sz="2400" dirty="0" err="1" smtClean="0"/>
              <a:t>i</a:t>
            </a:r>
            <a:r>
              <a:rPr lang="en-US" sz="2400" dirty="0" smtClean="0"/>
              <a:t> min </a:t>
            </a:r>
            <a:r>
              <a:rPr lang="uk-UA" sz="2400" dirty="0" smtClean="0"/>
              <a:t>допустимих значень</a:t>
            </a:r>
          </a:p>
          <a:p>
            <a:pPr marL="514350" indent="-514350">
              <a:buAutoNum type="arabicPeriod"/>
            </a:pPr>
            <a:endParaRPr lang="uk-UA" sz="2400" dirty="0"/>
          </a:p>
          <a:p>
            <a:pPr marL="0" indent="0">
              <a:buNone/>
            </a:pPr>
            <a:r>
              <a:rPr lang="uk-UA" sz="2400" dirty="0" smtClean="0"/>
              <a:t>4. Значення поля С повинне дорівнювати сумі А і В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86420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Тут ми не </a:t>
            </a:r>
            <a:r>
              <a:rPr lang="ru-RU" dirty="0" err="1"/>
              <a:t>прив'язані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.</a:t>
            </a:r>
          </a:p>
          <a:p>
            <a:r>
              <a:rPr lang="ru-RU" dirty="0" smtClean="0"/>
              <a:t>Ми </a:t>
            </a:r>
            <a:r>
              <a:rPr lang="ru-RU" dirty="0" err="1"/>
              <a:t>знаємо</a:t>
            </a:r>
            <a:r>
              <a:rPr lang="ru-RU" dirty="0"/>
              <a:t>, як </a:t>
            </a:r>
            <a:r>
              <a:rPr lang="ru-RU" dirty="0" err="1"/>
              <a:t>перевірити</a:t>
            </a:r>
            <a:r>
              <a:rPr lang="ru-RU" dirty="0"/>
              <a:t> результат.</a:t>
            </a:r>
          </a:p>
          <a:p>
            <a:r>
              <a:rPr lang="ru-RU" dirty="0" smtClean="0"/>
              <a:t>Ми </a:t>
            </a:r>
            <a:r>
              <a:rPr lang="ru-RU" dirty="0" err="1"/>
              <a:t>скорочуємо</a:t>
            </a:r>
            <a:r>
              <a:rPr lang="ru-RU" dirty="0"/>
              <a:t> час </a:t>
            </a:r>
            <a:r>
              <a:rPr lang="ru-RU" dirty="0" err="1"/>
              <a:t>написання</a:t>
            </a:r>
            <a:r>
              <a:rPr lang="ru-RU" dirty="0"/>
              <a:t> і </a:t>
            </a:r>
            <a:r>
              <a:rPr lang="ru-RU" dirty="0" err="1"/>
              <a:t>підтримки</a:t>
            </a:r>
            <a:r>
              <a:rPr lang="ru-RU" dirty="0"/>
              <a:t> тест-кейса </a:t>
            </a:r>
            <a:r>
              <a:rPr lang="ru-RU" dirty="0" err="1"/>
              <a:t>посиланням</a:t>
            </a:r>
            <a:r>
              <a:rPr lang="ru-RU" dirty="0"/>
              <a:t> на кроки 1-4.</a:t>
            </a:r>
          </a:p>
          <a:p>
            <a:r>
              <a:rPr lang="ru-RU" dirty="0" smtClean="0"/>
              <a:t>Ми </a:t>
            </a:r>
            <a:r>
              <a:rPr lang="ru-RU" dirty="0" err="1"/>
              <a:t>перерахували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для </a:t>
            </a:r>
            <a:r>
              <a:rPr lang="ru-RU" dirty="0"/>
              <a:t>нас </a:t>
            </a:r>
            <a:r>
              <a:rPr lang="ru-RU" dirty="0" err="1"/>
              <a:t>особливий</a:t>
            </a:r>
            <a:r>
              <a:rPr lang="ru-RU" dirty="0"/>
              <a:t> </a:t>
            </a:r>
            <a:r>
              <a:rPr lang="ru-RU" dirty="0" err="1"/>
              <a:t>інтерес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2063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тест-кейсів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Баланс між простотою і складністю</a:t>
            </a:r>
          </a:p>
          <a:p>
            <a:pPr marL="0" indent="0">
              <a:buNone/>
            </a:pPr>
            <a:r>
              <a:rPr lang="uk-UA" b="1" dirty="0"/>
              <a:t>Простий</a:t>
            </a:r>
            <a:r>
              <a:rPr lang="uk-UA" dirty="0"/>
              <a:t> тест-кейс оперує одним об'єктом (або в ньому явно видно </a:t>
            </a:r>
            <a:r>
              <a:rPr lang="uk-UA" dirty="0" smtClean="0"/>
              <a:t>головний об'єкт</a:t>
            </a:r>
            <a:r>
              <a:rPr lang="uk-UA" dirty="0"/>
              <a:t>), а також містить невелику кількість тривіальних дій</a:t>
            </a:r>
          </a:p>
          <a:p>
            <a:pPr marL="0" indent="0">
              <a:buNone/>
            </a:pPr>
            <a:r>
              <a:rPr lang="uk-UA" b="1" dirty="0"/>
              <a:t>Складний</a:t>
            </a:r>
            <a:r>
              <a:rPr lang="uk-UA" dirty="0"/>
              <a:t> тест-кейс оперує кількома рівноправними об'єктами </a:t>
            </a:r>
            <a:r>
              <a:rPr lang="uk-UA" dirty="0" smtClean="0"/>
              <a:t>і містить </a:t>
            </a:r>
            <a:r>
              <a:rPr lang="uk-UA" dirty="0"/>
              <a:t>багато нетривіальних </a:t>
            </a:r>
            <a:r>
              <a:rPr lang="uk-UA" dirty="0" smtClean="0"/>
              <a:t>дій. Простота </a:t>
            </a:r>
            <a:r>
              <a:rPr lang="uk-UA" dirty="0"/>
              <a:t>і складність самі по собі нічим не погані. Проблеми починаються </a:t>
            </a:r>
            <a:r>
              <a:rPr lang="uk-UA" dirty="0" smtClean="0"/>
              <a:t>з зайвої простоти </a:t>
            </a:r>
            <a:r>
              <a:rPr lang="uk-UA" dirty="0"/>
              <a:t>і зайвої </a:t>
            </a:r>
            <a:r>
              <a:rPr lang="uk-UA" dirty="0" smtClean="0"/>
              <a:t>складності.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6930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/>
              <a:t>Переваги простих тест-кейсів:</a:t>
            </a:r>
          </a:p>
          <a:p>
            <a:pPr marL="0" indent="0">
              <a:buNone/>
            </a:pPr>
            <a:r>
              <a:rPr lang="uk-UA" dirty="0"/>
              <a:t>• Їх легко виконувати.</a:t>
            </a:r>
          </a:p>
          <a:p>
            <a:pPr marL="0" indent="0">
              <a:buNone/>
            </a:pPr>
            <a:r>
              <a:rPr lang="uk-UA" dirty="0"/>
              <a:t>• Вони зрозумілі новачкам.</a:t>
            </a:r>
          </a:p>
          <a:p>
            <a:pPr marL="0" indent="0">
              <a:buNone/>
            </a:pPr>
            <a:r>
              <a:rPr lang="uk-UA" dirty="0"/>
              <a:t>• Вони спрощують діагностику помилки.</a:t>
            </a:r>
          </a:p>
          <a:p>
            <a:pPr marL="0" indent="0">
              <a:buNone/>
            </a:pPr>
            <a:r>
              <a:rPr lang="uk-UA" dirty="0"/>
              <a:t>• Вони роблять наявність помилки </a:t>
            </a:r>
            <a:r>
              <a:rPr lang="uk-UA" dirty="0" smtClean="0"/>
              <a:t>очевидною.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Переваги </a:t>
            </a:r>
            <a:r>
              <a:rPr lang="uk-UA" dirty="0" smtClean="0"/>
              <a:t>складних </a:t>
            </a:r>
            <a:r>
              <a:rPr lang="uk-UA" dirty="0"/>
              <a:t>тест-кейсів:</a:t>
            </a:r>
          </a:p>
          <a:p>
            <a:pPr marL="0" indent="0">
              <a:buNone/>
            </a:pPr>
            <a:r>
              <a:rPr lang="uk-UA" dirty="0"/>
              <a:t>• Більше шансів щось зламати.</a:t>
            </a:r>
          </a:p>
          <a:p>
            <a:pPr marL="0" indent="0">
              <a:buNone/>
            </a:pPr>
            <a:r>
              <a:rPr lang="uk-UA" dirty="0"/>
              <a:t>• Користувачі, як правило, використовують складні сценарії.</a:t>
            </a:r>
          </a:p>
          <a:p>
            <a:pPr marL="0" indent="0">
              <a:buNone/>
            </a:pPr>
            <a:r>
              <a:rPr lang="uk-UA" dirty="0"/>
              <a:t>• Програмісти самі </a:t>
            </a:r>
            <a:r>
              <a:rPr lang="uk-UA" dirty="0" err="1"/>
              <a:t>рідко</a:t>
            </a:r>
            <a:r>
              <a:rPr lang="uk-UA" dirty="0"/>
              <a:t> перевіряють такі варіанти.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Слід </a:t>
            </a:r>
            <a:r>
              <a:rPr lang="uk-UA" dirty="0"/>
              <a:t>поступово підвищувати складність тест-кейсів.</a:t>
            </a:r>
          </a:p>
        </p:txBody>
      </p:sp>
    </p:spTree>
    <p:extLst>
      <p:ext uri="{BB962C8B-B14F-4D97-AF65-F5344CB8AC3E}">
        <p14:creationId xmlns:p14="http://schemas.microsoft.com/office/powerpoint/2010/main" val="42363410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якісних тест-кейсів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Незалежність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обґрунтована</a:t>
            </a:r>
            <a:r>
              <a:rPr lang="ru-RU" b="1" dirty="0"/>
              <a:t> </a:t>
            </a:r>
            <a:r>
              <a:rPr lang="ru-RU" b="1" dirty="0" err="1"/>
              <a:t>зв'язаність</a:t>
            </a:r>
            <a:endParaRPr lang="ru-RU" b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err="1" smtClean="0"/>
              <a:t>Незалежні</a:t>
            </a:r>
            <a:r>
              <a:rPr lang="ru-RU" dirty="0" smtClean="0"/>
              <a:t> </a:t>
            </a:r>
            <a:r>
              <a:rPr lang="ru-RU" dirty="0"/>
              <a:t>тест-</a:t>
            </a:r>
            <a:r>
              <a:rPr lang="ru-RU" dirty="0" err="1"/>
              <a:t>кейси</a:t>
            </a:r>
            <a:r>
              <a:rPr lang="ru-RU" dirty="0"/>
              <a:t> не </a:t>
            </a:r>
            <a:r>
              <a:rPr lang="ru-RU" dirty="0" err="1"/>
              <a:t>посилаються</a:t>
            </a:r>
            <a:r>
              <a:rPr lang="ru-RU" dirty="0"/>
              <a:t> на </a:t>
            </a:r>
            <a:r>
              <a:rPr lang="ru-RU" dirty="0" err="1"/>
              <a:t>жодні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 err="1"/>
              <a:t>Пов'язані</a:t>
            </a:r>
            <a:r>
              <a:rPr lang="ru-RU" dirty="0"/>
              <a:t> тест-</a:t>
            </a:r>
            <a:r>
              <a:rPr lang="ru-RU" dirty="0" err="1"/>
              <a:t>кейси</a:t>
            </a:r>
            <a:r>
              <a:rPr lang="ru-RU" dirty="0"/>
              <a:t> явно </a:t>
            </a:r>
            <a:r>
              <a:rPr lang="ru-RU" dirty="0" err="1"/>
              <a:t>або</a:t>
            </a:r>
            <a:r>
              <a:rPr lang="ru-RU" dirty="0"/>
              <a:t> неявно (в рамках набору) </a:t>
            </a:r>
            <a:r>
              <a:rPr lang="ru-RU" dirty="0" smtClean="0"/>
              <a:t> </a:t>
            </a:r>
            <a:r>
              <a:rPr lang="ru-RU" dirty="0" err="1" smtClean="0"/>
              <a:t>посилаються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інші</a:t>
            </a:r>
            <a:r>
              <a:rPr lang="ru-RU" dirty="0" smtClean="0"/>
              <a:t> (Як </a:t>
            </a:r>
            <a:r>
              <a:rPr lang="ru-RU" dirty="0"/>
              <a:t>правило, на </a:t>
            </a:r>
            <a:r>
              <a:rPr lang="ru-RU" dirty="0" err="1"/>
              <a:t>попередній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455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/>
              <a:t>Переваги незалежних тест-кейсів:</a:t>
            </a:r>
          </a:p>
          <a:p>
            <a:pPr marL="0" indent="0">
              <a:buNone/>
            </a:pPr>
            <a:r>
              <a:rPr lang="uk-UA" dirty="0"/>
              <a:t>• Легко і просто виконувати.</a:t>
            </a:r>
          </a:p>
          <a:p>
            <a:pPr marL="0" indent="0">
              <a:buNone/>
            </a:pPr>
            <a:r>
              <a:rPr lang="uk-UA" dirty="0"/>
              <a:t>• Можуть працювати навіть після збою програми на інших тест-кейсах.</a:t>
            </a:r>
          </a:p>
          <a:p>
            <a:pPr marL="0" indent="0">
              <a:buNone/>
            </a:pPr>
            <a:r>
              <a:rPr lang="uk-UA" dirty="0"/>
              <a:t>• Можна групувати будь-яким чином і виконувати в будь-якому порядку.</a:t>
            </a:r>
          </a:p>
          <a:p>
            <a:pPr marL="0" indent="0">
              <a:buNone/>
            </a:pPr>
            <a:r>
              <a:rPr lang="uk-UA" dirty="0"/>
              <a:t>Переваги пов'язаних тест-кейсів і наборів тест-кейсів:</a:t>
            </a:r>
          </a:p>
          <a:p>
            <a:pPr marL="0" indent="0">
              <a:buNone/>
            </a:pPr>
            <a:r>
              <a:rPr lang="uk-UA" dirty="0"/>
              <a:t>• Імітують роботу реальних користувачів.</a:t>
            </a:r>
          </a:p>
          <a:p>
            <a:pPr marL="0" indent="0">
              <a:buNone/>
            </a:pPr>
            <a:r>
              <a:rPr lang="uk-UA" dirty="0"/>
              <a:t>• Наступний в наборі тест-кейс використовує дані і стан </a:t>
            </a:r>
            <a:r>
              <a:rPr lang="uk-UA" dirty="0" smtClean="0"/>
              <a:t>додатку, підготовлені </a:t>
            </a:r>
            <a:r>
              <a:rPr lang="uk-UA" dirty="0"/>
              <a:t>попереднім. Тобто кожен наступний рівень пов'язаних </a:t>
            </a:r>
            <a:r>
              <a:rPr lang="uk-UA" dirty="0" smtClean="0"/>
              <a:t>тест кейсів </a:t>
            </a:r>
            <a:r>
              <a:rPr lang="uk-UA" dirty="0"/>
              <a:t>копає глибше (логічний зв'язок з рівнями тестування).</a:t>
            </a:r>
          </a:p>
        </p:txBody>
      </p:sp>
    </p:spTree>
    <p:extLst>
      <p:ext uri="{BB962C8B-B14F-4D97-AF65-F5344CB8AC3E}">
        <p14:creationId xmlns:p14="http://schemas.microsoft.com/office/powerpoint/2010/main" val="1843139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/>
              <a:t>Хороший тест-кейс:</a:t>
            </a:r>
          </a:p>
          <a:p>
            <a:pPr marL="0" indent="0">
              <a:buNone/>
            </a:pPr>
            <a:r>
              <a:rPr lang="uk-UA" dirty="0"/>
              <a:t>• Володіє високою ймовірністю виявлення помилки.</a:t>
            </a:r>
          </a:p>
          <a:p>
            <a:pPr marL="0" indent="0">
              <a:buNone/>
            </a:pPr>
            <a:r>
              <a:rPr lang="uk-UA" dirty="0"/>
              <a:t>• Послідовний у досягненні мети.</a:t>
            </a:r>
          </a:p>
          <a:p>
            <a:pPr marL="0" indent="0">
              <a:buNone/>
            </a:pPr>
            <a:r>
              <a:rPr lang="uk-UA" dirty="0"/>
              <a:t>• Не містить зайвих (безглуздих) дій.</a:t>
            </a:r>
          </a:p>
          <a:p>
            <a:pPr marL="0" indent="0">
              <a:buNone/>
            </a:pPr>
            <a:r>
              <a:rPr lang="uk-UA" dirty="0"/>
              <a:t>• </a:t>
            </a:r>
            <a:r>
              <a:rPr lang="uk-UA" dirty="0" smtClean="0"/>
              <a:t>Не </a:t>
            </a:r>
            <a:r>
              <a:rPr lang="uk-UA" dirty="0"/>
              <a:t>є </a:t>
            </a:r>
            <a:r>
              <a:rPr lang="uk-UA" dirty="0" smtClean="0"/>
              <a:t>надмірним </a:t>
            </a:r>
            <a:r>
              <a:rPr lang="uk-UA" dirty="0"/>
              <a:t>по відношенню до інших тест-кейсів.</a:t>
            </a:r>
          </a:p>
          <a:p>
            <a:pPr marL="0" indent="0">
              <a:buNone/>
            </a:pPr>
            <a:r>
              <a:rPr lang="uk-UA" dirty="0"/>
              <a:t>• Робить виявлену помилку очевидною.</a:t>
            </a:r>
          </a:p>
          <a:p>
            <a:pPr marL="0" indent="0">
              <a:buNone/>
            </a:pPr>
            <a:r>
              <a:rPr lang="uk-UA" dirty="0"/>
              <a:t>• Виконує якісь цікаві дії (особливо розглядаючи </a:t>
            </a:r>
            <a:r>
              <a:rPr lang="uk-UA" dirty="0" smtClean="0"/>
              <a:t>негативні кейси</a:t>
            </a:r>
            <a:r>
              <a:rPr lang="uk-UA" dirty="0"/>
              <a:t>, але це не може бути застосовано до димового тестування).</a:t>
            </a:r>
          </a:p>
          <a:p>
            <a:pPr marL="0" indent="0">
              <a:buNone/>
            </a:pPr>
            <a:r>
              <a:rPr lang="uk-UA" dirty="0"/>
              <a:t>• Зрозумілий </a:t>
            </a:r>
            <a:r>
              <a:rPr lang="uk-UA" dirty="0" smtClean="0"/>
              <a:t>людині, що вперше прийшла </a:t>
            </a:r>
            <a:r>
              <a:rPr lang="uk-UA" dirty="0"/>
              <a:t>на </a:t>
            </a:r>
            <a:r>
              <a:rPr lang="uk-UA" dirty="0" smtClean="0"/>
              <a:t>проект.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9357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Як </a:t>
            </a:r>
            <a:r>
              <a:rPr lang="ru-RU" dirty="0" err="1"/>
              <a:t>відправити</a:t>
            </a:r>
            <a:r>
              <a:rPr lang="ru-RU" dirty="0"/>
              <a:t> на сервер (за протоколом HTTP) файл з </a:t>
            </a:r>
            <a:r>
              <a:rPr lang="ru-RU" dirty="0" err="1" smtClean="0"/>
              <a:t>іменем</a:t>
            </a:r>
            <a:r>
              <a:rPr lang="ru-RU" dirty="0" smtClean="0"/>
              <a:t>         «% </a:t>
            </a:r>
            <a:r>
              <a:rPr lang="ru-RU" dirty="0"/>
              <a:t>^ ## 76 / // \ ^^ </a:t>
            </a:r>
            <a:r>
              <a:rPr lang="ru-RU" dirty="0" smtClean="0"/>
              <a:t>[]: .</a:t>
            </a:r>
            <a:r>
              <a:rPr lang="ru-RU" dirty="0" err="1"/>
              <a:t>jpg</a:t>
            </a:r>
            <a:r>
              <a:rPr lang="ru-RU" dirty="0"/>
              <a:t> »?</a:t>
            </a:r>
          </a:p>
          <a:p>
            <a:pPr marL="0" indent="0">
              <a:buNone/>
            </a:pPr>
            <a:r>
              <a:rPr lang="ru-RU" dirty="0" err="1"/>
              <a:t>Цей</a:t>
            </a:r>
            <a:r>
              <a:rPr lang="ru-RU" dirty="0"/>
              <a:t> файл ТОЧНО не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жодній</a:t>
            </a:r>
            <a:r>
              <a:rPr lang="ru-RU" dirty="0" smtClean="0"/>
              <a:t> </a:t>
            </a:r>
            <a:r>
              <a:rPr lang="ru-RU" dirty="0" err="1" smtClean="0"/>
              <a:t>файловій</a:t>
            </a:r>
            <a:r>
              <a:rPr lang="ru-RU" dirty="0" smtClean="0"/>
              <a:t> </a:t>
            </a:r>
            <a:r>
              <a:rPr lang="ru-RU" dirty="0" err="1" smtClean="0"/>
              <a:t>системі</a:t>
            </a:r>
            <a:r>
              <a:rPr lang="ru-RU" dirty="0" smtClean="0"/>
              <a:t>. </a:t>
            </a:r>
            <a:r>
              <a:rPr lang="ru-RU" dirty="0"/>
              <a:t>але </a:t>
            </a:r>
            <a:r>
              <a:rPr lang="ru-RU" dirty="0" err="1" smtClean="0"/>
              <a:t>відправити</a:t>
            </a:r>
            <a:r>
              <a:rPr lang="ru-RU" dirty="0" smtClean="0"/>
              <a:t> файл </a:t>
            </a:r>
            <a:r>
              <a:rPr lang="ru-RU" dirty="0"/>
              <a:t>з таким </a:t>
            </a:r>
            <a:r>
              <a:rPr lang="ru-RU" dirty="0" err="1" smtClean="0"/>
              <a:t>іменем</a:t>
            </a:r>
            <a:r>
              <a:rPr lang="ru-RU" dirty="0" smtClean="0"/>
              <a:t> </a:t>
            </a:r>
            <a:r>
              <a:rPr lang="ru-RU" dirty="0" err="1"/>
              <a:t>можна</a:t>
            </a:r>
            <a:r>
              <a:rPr lang="ru-RU" dirty="0"/>
              <a:t>. Як?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9790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Процес розробки </a:t>
            </a:r>
            <a:r>
              <a:rPr lang="uk-UA" dirty="0" smtClean="0"/>
              <a:t>тестів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1</a:t>
            </a:r>
            <a:r>
              <a:rPr lang="uk-UA" dirty="0"/>
              <a:t>. Починайте якомога раніше, ще до виходу першого </a:t>
            </a:r>
            <a:r>
              <a:rPr lang="uk-UA" dirty="0" err="1" smtClean="0"/>
              <a:t>білду</a:t>
            </a:r>
            <a:r>
              <a:rPr lang="uk-UA" dirty="0" smtClean="0"/>
              <a:t>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2. Розбивайте додаток на окремі частини / модулі.</a:t>
            </a:r>
          </a:p>
          <a:p>
            <a:pPr marL="0" indent="0">
              <a:buNone/>
            </a:pPr>
            <a:r>
              <a:rPr lang="uk-UA" dirty="0"/>
              <a:t>3. Для кожної області / модуля пишіть чек-лист.</a:t>
            </a:r>
          </a:p>
          <a:p>
            <a:pPr marL="0" indent="0">
              <a:buNone/>
            </a:pPr>
            <a:r>
              <a:rPr lang="uk-UA" dirty="0"/>
              <a:t>4. Пишіть питання, уточнюйте деталі, </a:t>
            </a:r>
            <a:r>
              <a:rPr lang="uk-UA" dirty="0" err="1"/>
              <a:t>додавайте</a:t>
            </a:r>
            <a:r>
              <a:rPr lang="uk-UA" dirty="0"/>
              <a:t> «косметику», використовуйте </a:t>
            </a:r>
            <a:r>
              <a:rPr lang="en-US" dirty="0" smtClean="0"/>
              <a:t>copy-</a:t>
            </a:r>
            <a:r>
              <a:rPr lang="uk-UA" dirty="0" smtClean="0"/>
              <a:t> </a:t>
            </a:r>
            <a:r>
              <a:rPr lang="en-US" dirty="0" smtClean="0"/>
              <a:t>paste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uk-UA" dirty="0"/>
              <a:t>Отримайте рецензію колег-</a:t>
            </a:r>
            <a:r>
              <a:rPr lang="uk-UA" dirty="0" err="1"/>
              <a:t>тестувальників</a:t>
            </a:r>
            <a:r>
              <a:rPr lang="uk-UA" dirty="0"/>
              <a:t>, розробників, замовників.</a:t>
            </a:r>
          </a:p>
          <a:p>
            <a:pPr marL="0" indent="0">
              <a:buNone/>
            </a:pPr>
            <a:r>
              <a:rPr lang="uk-UA" dirty="0"/>
              <a:t>6. Обновляйте тест-кейси, як тільки виявили помилку або </a:t>
            </a:r>
            <a:r>
              <a:rPr lang="uk-UA" dirty="0" smtClean="0"/>
              <a:t>змінилася функціональність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75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Навички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Професійні - це ключові навички, що відрізняють </a:t>
            </a:r>
            <a:r>
              <a:rPr lang="uk-UA" dirty="0" err="1" smtClean="0"/>
              <a:t>тестувальника</a:t>
            </a:r>
            <a:r>
              <a:rPr lang="uk-UA" dirty="0" smtClean="0"/>
              <a:t> від інших </a:t>
            </a:r>
            <a:r>
              <a:rPr lang="en-US" dirty="0" smtClean="0"/>
              <a:t>IT-</a:t>
            </a:r>
            <a:r>
              <a:rPr lang="uk-UA" dirty="0" smtClean="0"/>
              <a:t>фахівців.</a:t>
            </a:r>
          </a:p>
          <a:p>
            <a:r>
              <a:rPr lang="uk-UA" dirty="0" smtClean="0"/>
              <a:t>Технічні - це загальні навички в області </a:t>
            </a:r>
            <a:r>
              <a:rPr lang="en-US" dirty="0" smtClean="0"/>
              <a:t>IT, </a:t>
            </a:r>
            <a:r>
              <a:rPr lang="uk-UA" dirty="0" smtClean="0"/>
              <a:t>якими проте повинен володіти і </a:t>
            </a:r>
            <a:r>
              <a:rPr lang="uk-UA" dirty="0" err="1" smtClean="0"/>
              <a:t>тестувальник</a:t>
            </a:r>
            <a:r>
              <a:rPr lang="uk-UA" dirty="0" smtClean="0"/>
              <a:t>.</a:t>
            </a:r>
          </a:p>
          <a:p>
            <a:r>
              <a:rPr lang="uk-UA" dirty="0" smtClean="0"/>
              <a:t>Особистісні - «</a:t>
            </a:r>
            <a:r>
              <a:rPr lang="en-US" dirty="0" smtClean="0"/>
              <a:t>soft skills»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Набори тест-кейсів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Набір тест-кейсів </a:t>
            </a:r>
            <a:r>
              <a:rPr lang="uk-UA" dirty="0"/>
              <a:t>(</a:t>
            </a:r>
            <a:r>
              <a:rPr lang="en-US" dirty="0"/>
              <a:t>test case suite, test suite, test set) - </a:t>
            </a:r>
            <a:r>
              <a:rPr lang="uk-UA" dirty="0"/>
              <a:t>сукупність </a:t>
            </a:r>
            <a:r>
              <a:rPr lang="uk-UA" dirty="0" smtClean="0"/>
              <a:t>тест-кейсів, обраних </a:t>
            </a:r>
            <a:r>
              <a:rPr lang="uk-UA" dirty="0"/>
              <a:t>з деякою загальною метою або </a:t>
            </a:r>
            <a:r>
              <a:rPr lang="uk-UA" dirty="0" smtClean="0"/>
              <a:t>за деякою </a:t>
            </a:r>
            <a:r>
              <a:rPr lang="uk-UA" dirty="0"/>
              <a:t>спільною ознакою.</a:t>
            </a:r>
          </a:p>
          <a:p>
            <a:pPr marL="0" indent="0">
              <a:buNone/>
            </a:pPr>
            <a:r>
              <a:rPr lang="uk-UA" dirty="0"/>
              <a:t>Іноді в такий сукупності результати завершення одного </a:t>
            </a:r>
            <a:r>
              <a:rPr lang="uk-UA" dirty="0" smtClean="0"/>
              <a:t>тест-кейса стають </a:t>
            </a:r>
            <a:r>
              <a:rPr lang="uk-UA" dirty="0"/>
              <a:t>вхідним станом </a:t>
            </a:r>
            <a:r>
              <a:rPr lang="uk-UA" dirty="0" smtClean="0"/>
              <a:t>додатку </a:t>
            </a:r>
            <a:r>
              <a:rPr lang="uk-UA" dirty="0"/>
              <a:t>для наступного тест-кейса.</a:t>
            </a:r>
          </a:p>
        </p:txBody>
      </p:sp>
    </p:spTree>
    <p:extLst>
      <p:ext uri="{BB962C8B-B14F-4D97-AF65-F5344CB8AC3E}">
        <p14:creationId xmlns:p14="http://schemas.microsoft.com/office/powerpoint/2010/main" val="2052429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b="1" dirty="0"/>
              <a:t>Вільні набори </a:t>
            </a:r>
            <a:r>
              <a:rPr lang="uk-UA" dirty="0"/>
              <a:t>- порядок виконання тест-кейсів не важливий.</a:t>
            </a:r>
          </a:p>
          <a:p>
            <a:pPr marL="0" indent="0">
              <a:buNone/>
            </a:pPr>
            <a:r>
              <a:rPr lang="uk-UA" b="1" dirty="0"/>
              <a:t>Послідовні набори </a:t>
            </a:r>
            <a:r>
              <a:rPr lang="uk-UA" dirty="0"/>
              <a:t>- порядок виконання тест-кейсів важливий.</a:t>
            </a:r>
          </a:p>
          <a:p>
            <a:pPr marL="0" indent="0">
              <a:buNone/>
            </a:pPr>
            <a:r>
              <a:rPr lang="uk-UA" b="1" dirty="0"/>
              <a:t>Переваги вільних наборів:</a:t>
            </a:r>
          </a:p>
          <a:p>
            <a:pPr marL="0" indent="0">
              <a:buNone/>
            </a:pPr>
            <a:r>
              <a:rPr lang="uk-UA" dirty="0"/>
              <a:t>• Тест-кейси можна виконувати в будь-якому зручному порядку, а також створювати</a:t>
            </a:r>
          </a:p>
          <a:p>
            <a:pPr marL="0" indent="0">
              <a:buNone/>
            </a:pPr>
            <a:r>
              <a:rPr lang="uk-UA" dirty="0"/>
              <a:t>«Набори всередині наборів».</a:t>
            </a:r>
          </a:p>
          <a:p>
            <a:pPr marL="0" indent="0">
              <a:buNone/>
            </a:pPr>
            <a:r>
              <a:rPr lang="uk-UA" dirty="0"/>
              <a:t>• Якщо якийсь тест-кейс завершився помилкою, це не вплине на </a:t>
            </a:r>
            <a:r>
              <a:rPr lang="uk-UA" dirty="0" smtClean="0"/>
              <a:t>можливість виконання </a:t>
            </a:r>
            <a:r>
              <a:rPr lang="uk-UA" dirty="0"/>
              <a:t>інших тест-кейсів.</a:t>
            </a:r>
          </a:p>
          <a:p>
            <a:pPr marL="0" indent="0">
              <a:buNone/>
            </a:pPr>
            <a:r>
              <a:rPr lang="uk-UA" b="1" dirty="0"/>
              <a:t>Переваги послідовних наборів:</a:t>
            </a:r>
          </a:p>
          <a:p>
            <a:pPr marL="0" indent="0">
              <a:buNone/>
            </a:pPr>
            <a:r>
              <a:rPr lang="uk-UA" dirty="0"/>
              <a:t>• Кожен наступний в наборі тест-кейс в якості вхідного </a:t>
            </a:r>
            <a:r>
              <a:rPr lang="uk-UA" dirty="0" smtClean="0"/>
              <a:t>стану додатку </a:t>
            </a:r>
            <a:r>
              <a:rPr lang="uk-UA" dirty="0"/>
              <a:t>отримує результат роботи попереднього </a:t>
            </a:r>
            <a:r>
              <a:rPr lang="uk-UA" dirty="0" smtClean="0"/>
              <a:t>тест-кейсу, </a:t>
            </a:r>
            <a:r>
              <a:rPr lang="uk-UA" dirty="0"/>
              <a:t>що </a:t>
            </a:r>
            <a:r>
              <a:rPr lang="uk-UA" dirty="0" smtClean="0"/>
              <a:t>дозволяє сильно </a:t>
            </a:r>
            <a:r>
              <a:rPr lang="uk-UA" dirty="0"/>
              <a:t>скоротити кількість кроків в окремих тест-кейсах.</a:t>
            </a:r>
          </a:p>
          <a:p>
            <a:pPr marL="0" indent="0">
              <a:buNone/>
            </a:pPr>
            <a:r>
              <a:rPr lang="uk-UA" dirty="0"/>
              <a:t>• Довгі послідовності дій куди краще імітують роботу </a:t>
            </a:r>
            <a:r>
              <a:rPr lang="uk-UA" dirty="0" smtClean="0"/>
              <a:t>реальних користувачів</a:t>
            </a:r>
            <a:r>
              <a:rPr lang="uk-UA" dirty="0"/>
              <a:t>, ніж окремі «точкові» впливу на додаток.</a:t>
            </a:r>
          </a:p>
        </p:txBody>
      </p:sp>
    </p:spTree>
    <p:extLst>
      <p:ext uri="{BB962C8B-B14F-4D97-AF65-F5344CB8AC3E}">
        <p14:creationId xmlns:p14="http://schemas.microsoft.com/office/powerpoint/2010/main" val="42803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Види і напрями тестування</a:t>
            </a:r>
            <a:endParaRPr lang="en-US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Спрощена класифікація </a:t>
            </a:r>
            <a:r>
              <a:rPr lang="uk-UA" dirty="0" smtClean="0"/>
              <a:t>тестування</a:t>
            </a:r>
            <a:endParaRPr lang="en-US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Тестування </a:t>
            </a:r>
            <a:r>
              <a:rPr lang="uk-UA" dirty="0"/>
              <a:t>можна класифікувати по дуже великій кількості ознак, і практично в кожній серйозній книзі про тестування автор </a:t>
            </a:r>
            <a:r>
              <a:rPr lang="uk-UA" dirty="0" smtClean="0"/>
              <a:t>показує свій </a:t>
            </a:r>
            <a:r>
              <a:rPr lang="uk-UA" dirty="0"/>
              <a:t>(безумовно має право на існування) погляд на це питання.</a:t>
            </a:r>
          </a:p>
          <a:p>
            <a:pPr marL="0" indent="0">
              <a:buNone/>
            </a:pPr>
            <a:r>
              <a:rPr lang="uk-UA" dirty="0"/>
              <a:t>Відповідний матеріал досить об'ємний і складний, а глибоке розуміння кожного пункту в класифікації вимагає певного </a:t>
            </a:r>
            <a:r>
              <a:rPr lang="uk-UA" dirty="0" smtClean="0"/>
              <a:t>досвіду.</a:t>
            </a:r>
          </a:p>
        </p:txBody>
      </p:sp>
    </p:spTree>
    <p:extLst>
      <p:ext uri="{BB962C8B-B14F-4D97-AF65-F5344CB8AC3E}">
        <p14:creationId xmlns:p14="http://schemas.microsoft.com/office/powerpoint/2010/main" val="1252532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 запуском коду на виконання: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Статичне </a:t>
            </a:r>
            <a:r>
              <a:rPr lang="uk-UA" dirty="0"/>
              <a:t>тестування - без запуску.</a:t>
            </a:r>
          </a:p>
          <a:p>
            <a:r>
              <a:rPr lang="uk-UA" dirty="0" smtClean="0"/>
              <a:t>Динамічне </a:t>
            </a:r>
            <a:r>
              <a:rPr lang="uk-UA" dirty="0"/>
              <a:t>тестування - з запуском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0694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 доступом до коду та архітектури програми</a:t>
            </a:r>
            <a:r>
              <a:rPr lang="uk-UA" dirty="0" smtClean="0"/>
              <a:t>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Метод </a:t>
            </a:r>
            <a:r>
              <a:rPr lang="uk-UA" dirty="0"/>
              <a:t>білого ящика - доступ до коду </a:t>
            </a:r>
            <a:r>
              <a:rPr lang="uk-UA" dirty="0" smtClean="0"/>
              <a:t>є.</a:t>
            </a:r>
          </a:p>
          <a:p>
            <a:r>
              <a:rPr lang="uk-UA" dirty="0" smtClean="0"/>
              <a:t>Метод </a:t>
            </a:r>
            <a:r>
              <a:rPr lang="uk-UA" dirty="0"/>
              <a:t>чорного ящика - доступу до коду немає.</a:t>
            </a:r>
          </a:p>
          <a:p>
            <a:r>
              <a:rPr lang="uk-UA" dirty="0" smtClean="0"/>
              <a:t>Метод </a:t>
            </a:r>
            <a:r>
              <a:rPr lang="uk-UA" dirty="0"/>
              <a:t>сірого ящика - до частини коду доступ є, до частини - немає.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18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 </a:t>
            </a:r>
            <a:r>
              <a:rPr lang="uk-UA" dirty="0"/>
              <a:t>ступенем автоматизації</a:t>
            </a:r>
            <a:r>
              <a:rPr lang="uk-UA" dirty="0" smtClean="0"/>
              <a:t>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Ручне </a:t>
            </a:r>
            <a:r>
              <a:rPr lang="uk-UA" dirty="0"/>
              <a:t>тестування - тест-кейси виконує людина.</a:t>
            </a:r>
          </a:p>
          <a:p>
            <a:r>
              <a:rPr lang="uk-UA" dirty="0" smtClean="0"/>
              <a:t>Автоматизоване </a:t>
            </a:r>
            <a:r>
              <a:rPr lang="uk-UA" dirty="0"/>
              <a:t>тестування - тест-кейси частково або повністю виконує </a:t>
            </a:r>
            <a:r>
              <a:rPr lang="uk-UA" dirty="0" smtClean="0"/>
              <a:t>спеціальний інструментальний </a:t>
            </a:r>
            <a:r>
              <a:rPr lang="uk-UA" dirty="0"/>
              <a:t>засіб.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846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 рівнем деталізації </a:t>
            </a:r>
            <a:r>
              <a:rPr lang="uk-UA" dirty="0" smtClean="0"/>
              <a:t>додатку </a:t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uk-UA" dirty="0"/>
              <a:t>за рівнем тестування</a:t>
            </a:r>
            <a:r>
              <a:rPr lang="uk-UA" dirty="0" smtClean="0"/>
              <a:t>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Модульне </a:t>
            </a:r>
            <a:r>
              <a:rPr lang="uk-UA" dirty="0"/>
              <a:t>(компонентне) тестування - перевіряються </a:t>
            </a:r>
            <a:r>
              <a:rPr lang="uk-UA" dirty="0" smtClean="0"/>
              <a:t>окремі невеликі </a:t>
            </a:r>
            <a:r>
              <a:rPr lang="uk-UA" dirty="0"/>
              <a:t>частини програми.</a:t>
            </a:r>
          </a:p>
          <a:p>
            <a:r>
              <a:rPr lang="uk-UA" dirty="0" smtClean="0"/>
              <a:t>Інтеграційне </a:t>
            </a:r>
            <a:r>
              <a:rPr lang="uk-UA" dirty="0"/>
              <a:t>тестування - перевіряється взаємодія </a:t>
            </a:r>
            <a:r>
              <a:rPr lang="uk-UA" dirty="0" smtClean="0"/>
              <a:t>між декількома </a:t>
            </a:r>
            <a:r>
              <a:rPr lang="uk-UA" dirty="0"/>
              <a:t>частинами програми.</a:t>
            </a:r>
          </a:p>
          <a:p>
            <a:r>
              <a:rPr lang="uk-UA" dirty="0" smtClean="0"/>
              <a:t>Системне </a:t>
            </a:r>
            <a:r>
              <a:rPr lang="uk-UA" dirty="0"/>
              <a:t>тестування - додаток перевіряється як єдине ціле.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23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 (зменшенням) ступенем важливості </a:t>
            </a:r>
            <a:r>
              <a:rPr lang="uk-UA" dirty="0" err="1"/>
              <a:t>тестованих</a:t>
            </a:r>
            <a:r>
              <a:rPr lang="uk-UA" dirty="0"/>
              <a:t> функцій (за рівнем функціонального тестування</a:t>
            </a:r>
            <a:r>
              <a:rPr lang="uk-UA" dirty="0" smtClean="0"/>
              <a:t>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Димове тестування </a:t>
            </a:r>
            <a:r>
              <a:rPr lang="uk-UA" dirty="0"/>
              <a:t>- перевірка найважливішою, самої </a:t>
            </a:r>
            <a:r>
              <a:rPr lang="uk-UA" dirty="0" smtClean="0"/>
              <a:t>ключової функціональності</a:t>
            </a:r>
            <a:r>
              <a:rPr lang="uk-UA" dirty="0"/>
              <a:t>, непрацездатність якої робить безглуздою саму ідею використання програми.</a:t>
            </a:r>
            <a:endParaRPr lang="en-US" dirty="0"/>
          </a:p>
          <a:p>
            <a:r>
              <a:rPr lang="uk-UA" dirty="0"/>
              <a:t>Тестування критичного шляху - перевірка функціональності, використовуваної типовими користувачами в типовій повсякденній діяльності.</a:t>
            </a:r>
          </a:p>
          <a:p>
            <a:r>
              <a:rPr lang="uk-UA" dirty="0" smtClean="0"/>
              <a:t>Розширене </a:t>
            </a:r>
            <a:r>
              <a:rPr lang="uk-UA" dirty="0"/>
              <a:t>тестування - перевірка всієї (</a:t>
            </a:r>
            <a:r>
              <a:rPr lang="uk-UA" dirty="0" smtClean="0"/>
              <a:t>решти) </a:t>
            </a:r>
            <a:r>
              <a:rPr lang="uk-UA" dirty="0"/>
              <a:t>функціональності, заявленої в вимогах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19106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 принципами роботи з додатком: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Позитивне </a:t>
            </a:r>
            <a:r>
              <a:rPr lang="uk-UA" dirty="0"/>
              <a:t>тестування - всі дії з додатком виконуються строго по інструкції без жодних неприпустимих дій, некоректних даних і </a:t>
            </a:r>
            <a:r>
              <a:rPr lang="uk-UA" dirty="0" err="1"/>
              <a:t>т.д</a:t>
            </a:r>
            <a:r>
              <a:rPr lang="uk-UA" dirty="0"/>
              <a:t>. Можна образно сказати, що додаток досліджується в «тепличних умовах».</a:t>
            </a:r>
          </a:p>
          <a:p>
            <a:r>
              <a:rPr lang="uk-UA" dirty="0" smtClean="0"/>
              <a:t>Негативне </a:t>
            </a:r>
            <a:r>
              <a:rPr lang="uk-UA" dirty="0"/>
              <a:t>тестування - в роботі з додатком </a:t>
            </a:r>
            <a:r>
              <a:rPr lang="uk-UA" dirty="0" smtClean="0"/>
              <a:t>виконуються (Некоректні</a:t>
            </a:r>
            <a:r>
              <a:rPr lang="uk-UA" dirty="0"/>
              <a:t>) операції та використовуються дані, </a:t>
            </a:r>
            <a:r>
              <a:rPr lang="uk-UA" dirty="0" smtClean="0"/>
              <a:t>що потенційно </a:t>
            </a:r>
            <a:r>
              <a:rPr lang="uk-UA" dirty="0"/>
              <a:t>призводять до помилок (класика жанру </a:t>
            </a:r>
            <a:r>
              <a:rPr lang="uk-UA" dirty="0" smtClean="0"/>
              <a:t>– ділення на </a:t>
            </a:r>
            <a:r>
              <a:rPr lang="uk-UA" dirty="0"/>
              <a:t>нуль).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Професійні навички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Процеси</a:t>
            </a:r>
            <a:r>
              <a:rPr lang="ru-RU" b="1" dirty="0" smtClean="0"/>
              <a:t> </a:t>
            </a:r>
            <a:r>
              <a:rPr lang="ru-RU" b="1" dirty="0" err="1" smtClean="0"/>
              <a:t>тестування</a:t>
            </a:r>
            <a:r>
              <a:rPr lang="ru-RU" b="1" dirty="0" smtClean="0"/>
              <a:t> і </a:t>
            </a:r>
            <a:r>
              <a:rPr lang="ru-RU" b="1" dirty="0" err="1" smtClean="0"/>
              <a:t>розробки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програмного</a:t>
            </a:r>
            <a:r>
              <a:rPr lang="ru-RU" b="1" dirty="0" smtClean="0"/>
              <a:t> </a:t>
            </a:r>
            <a:r>
              <a:rPr lang="ru-RU" b="1" dirty="0" err="1" smtClean="0"/>
              <a:t>забезпечення</a:t>
            </a:r>
            <a:endParaRPr lang="ru-RU" b="1" dirty="0" smtClean="0"/>
          </a:p>
          <a:p>
            <a:pPr marL="0" indent="0">
              <a:buNone/>
            </a:pPr>
            <a:r>
              <a:rPr lang="uk-UA" i="1" dirty="0" smtClean="0"/>
              <a:t>Процес тестування ПЗ </a:t>
            </a:r>
            <a:r>
              <a:rPr lang="uk-UA" dirty="0" smtClean="0"/>
              <a:t>- глибоке розуміння стадій процесу тестування, їх взаємозв'язку і взаємовпливу, вміння планувати власну роботу в рамках отриманого завдання в залежності від стадії тестування</a:t>
            </a:r>
          </a:p>
          <a:p>
            <a:pPr marL="0" indent="0">
              <a:buNone/>
            </a:pPr>
            <a:r>
              <a:rPr lang="uk-UA" i="1" dirty="0" smtClean="0"/>
              <a:t>Процес розробки ПЗ </a:t>
            </a:r>
            <a:r>
              <a:rPr lang="uk-UA" dirty="0" smtClean="0"/>
              <a:t>- загальне розуміння моделей розробки ПО, </a:t>
            </a:r>
            <a:r>
              <a:rPr lang="uk-UA" dirty="0" err="1" smtClean="0"/>
              <a:t>їхзв'язку</a:t>
            </a:r>
            <a:r>
              <a:rPr lang="uk-UA" dirty="0" smtClean="0"/>
              <a:t> з тестуванням, вміння розставляти пріоритети в своїй роботі в залежності від стадії розвитку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22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Увага</a:t>
            </a:r>
            <a:r>
              <a:rPr lang="ru-RU" dirty="0"/>
              <a:t>! </a:t>
            </a:r>
            <a:r>
              <a:rPr lang="ru-RU" dirty="0" err="1"/>
              <a:t>Дуже</a:t>
            </a:r>
            <a:r>
              <a:rPr lang="ru-RU" dirty="0"/>
              <a:t> часта </a:t>
            </a:r>
            <a:r>
              <a:rPr lang="ru-RU" dirty="0" err="1"/>
              <a:t>помилка</a:t>
            </a:r>
            <a:r>
              <a:rPr lang="ru-RU" dirty="0"/>
              <a:t>! </a:t>
            </a:r>
            <a:r>
              <a:rPr lang="ru-RU" dirty="0" err="1"/>
              <a:t>Негативні</a:t>
            </a:r>
            <a:r>
              <a:rPr lang="ru-RU" dirty="0"/>
              <a:t> тести НЕ </a:t>
            </a:r>
            <a:r>
              <a:rPr lang="ru-RU" dirty="0" err="1"/>
              <a:t>припускають</a:t>
            </a:r>
            <a:r>
              <a:rPr lang="ru-RU" dirty="0"/>
              <a:t> </a:t>
            </a:r>
            <a:r>
              <a:rPr lang="ru-RU" dirty="0" err="1"/>
              <a:t>виникнення</a:t>
            </a:r>
            <a:r>
              <a:rPr lang="ru-RU" dirty="0"/>
              <a:t> в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. </a:t>
            </a:r>
            <a:r>
              <a:rPr lang="ru-RU" dirty="0" err="1"/>
              <a:t>навпаки</a:t>
            </a:r>
            <a:r>
              <a:rPr lang="ru-RU" dirty="0"/>
              <a:t> </a:t>
            </a:r>
            <a:r>
              <a:rPr lang="ru-RU" dirty="0" smtClean="0"/>
              <a:t>- вони </a:t>
            </a:r>
            <a:r>
              <a:rPr lang="ru-RU" dirty="0" err="1"/>
              <a:t>припускають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додаток</a:t>
            </a:r>
            <a:r>
              <a:rPr lang="ru-RU" dirty="0" smtClean="0"/>
              <a:t> </a:t>
            </a:r>
            <a:r>
              <a:rPr lang="ru-RU" dirty="0" err="1" smtClean="0"/>
              <a:t>вірно</a:t>
            </a:r>
            <a:r>
              <a:rPr lang="ru-RU" dirty="0" smtClean="0"/>
              <a:t> </a:t>
            </a:r>
            <a:r>
              <a:rPr lang="ru-RU" dirty="0" err="1" smtClean="0"/>
              <a:t>працює</a:t>
            </a:r>
            <a:r>
              <a:rPr lang="ru-RU" dirty="0" smtClean="0"/>
              <a:t> і </a:t>
            </a:r>
            <a:r>
              <a:rPr lang="ru-RU" dirty="0" err="1" smtClean="0"/>
              <a:t>навіть</a:t>
            </a:r>
            <a:r>
              <a:rPr lang="ru-RU" dirty="0" smtClean="0"/>
              <a:t> в </a:t>
            </a:r>
            <a:r>
              <a:rPr lang="ru-RU" dirty="0" err="1"/>
              <a:t>критичній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 </a:t>
            </a:r>
            <a:r>
              <a:rPr lang="ru-RU" dirty="0" err="1"/>
              <a:t>поведе</a:t>
            </a:r>
            <a:r>
              <a:rPr lang="ru-RU" dirty="0"/>
              <a:t> себе </a:t>
            </a:r>
            <a:r>
              <a:rPr lang="ru-RU" dirty="0" err="1"/>
              <a:t>правильним</a:t>
            </a:r>
            <a:r>
              <a:rPr lang="ru-RU" dirty="0"/>
              <a:t> чином (</a:t>
            </a:r>
            <a:r>
              <a:rPr lang="ru-RU" dirty="0" smtClean="0"/>
              <a:t>в </a:t>
            </a:r>
            <a:r>
              <a:rPr lang="ru-RU" dirty="0" err="1" smtClean="0"/>
              <a:t>прикладі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dirty="0" err="1" smtClean="0"/>
              <a:t>діленням</a:t>
            </a:r>
            <a:r>
              <a:rPr lang="ru-RU" dirty="0" smtClean="0"/>
              <a:t> на </a:t>
            </a:r>
            <a:r>
              <a:rPr lang="ru-RU" dirty="0"/>
              <a:t>нуль,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відобразить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«</a:t>
            </a:r>
            <a:r>
              <a:rPr lang="ru-RU" dirty="0" err="1"/>
              <a:t>Ділити</a:t>
            </a:r>
            <a:r>
              <a:rPr lang="ru-RU" dirty="0"/>
              <a:t> на нуль заборонено»).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67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Якщо вас цікавить якась «еталонна класифікація», то ... її не існує. Можна сказати, що в </a:t>
            </a:r>
            <a:r>
              <a:rPr lang="uk-UA" dirty="0" smtClean="0"/>
              <a:t>матеріалах </a:t>
            </a:r>
            <a:r>
              <a:rPr lang="en-US" dirty="0"/>
              <a:t>ISTQB </a:t>
            </a:r>
            <a:r>
              <a:rPr lang="uk-UA" dirty="0"/>
              <a:t>наведено </a:t>
            </a:r>
            <a:r>
              <a:rPr lang="uk-UA" dirty="0" smtClean="0"/>
              <a:t>найбільш узагальнений </a:t>
            </a:r>
            <a:r>
              <a:rPr lang="uk-UA" dirty="0"/>
              <a:t>і загальноприйнятий погляд на це питання, але і там немає </a:t>
            </a:r>
            <a:r>
              <a:rPr lang="uk-UA" dirty="0" smtClean="0"/>
              <a:t>єдиної схеми</a:t>
            </a:r>
            <a:r>
              <a:rPr lang="uk-UA" dirty="0"/>
              <a:t>, яка об'єднувала б усі варіанти класифікації.</a:t>
            </a:r>
          </a:p>
          <a:p>
            <a:pPr marL="0" indent="0">
              <a:buNone/>
            </a:pPr>
            <a:r>
              <a:rPr lang="uk-UA" dirty="0"/>
              <a:t>Так що, якщо вас просять розповісти про класифікацію тестування, </a:t>
            </a:r>
            <a:r>
              <a:rPr lang="uk-UA" dirty="0" smtClean="0"/>
              <a:t>варто уточнити</a:t>
            </a:r>
            <a:r>
              <a:rPr lang="uk-UA" dirty="0"/>
              <a:t>, згідно з яким автору або джерела запитувач </a:t>
            </a:r>
            <a:r>
              <a:rPr lang="uk-UA" dirty="0" smtClean="0"/>
              <a:t>очікує почути </a:t>
            </a:r>
            <a:r>
              <a:rPr lang="uk-UA" dirty="0"/>
              <a:t>вашу відповідь.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458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запуском коду на виконання: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 smtClean="0"/>
              <a:t>Далеко </a:t>
            </a:r>
            <a:r>
              <a:rPr lang="uk-UA" dirty="0"/>
              <a:t>не всяке тестування передбачає взаємодію з працюючим додатком. Тому в рамках даної класифікації виділяють:</a:t>
            </a:r>
          </a:p>
          <a:p>
            <a:pPr marL="0" indent="0">
              <a:buNone/>
            </a:pPr>
            <a:r>
              <a:rPr lang="uk-UA" b="1" dirty="0" err="1" smtClean="0"/>
              <a:t>Статичн</a:t>
            </a:r>
            <a:r>
              <a:rPr lang="ru-RU" b="1" dirty="0"/>
              <a:t>е</a:t>
            </a:r>
            <a:r>
              <a:rPr lang="uk-UA" b="1" dirty="0" smtClean="0"/>
              <a:t> </a:t>
            </a:r>
            <a:r>
              <a:rPr lang="uk-UA" b="1" dirty="0"/>
              <a:t>тестування </a:t>
            </a:r>
            <a:r>
              <a:rPr lang="uk-UA" dirty="0"/>
              <a:t>(</a:t>
            </a:r>
            <a:r>
              <a:rPr lang="en-US" dirty="0"/>
              <a:t>static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тестування без </a:t>
            </a:r>
            <a:r>
              <a:rPr lang="uk-UA" dirty="0" smtClean="0"/>
              <a:t>запуску коду </a:t>
            </a:r>
            <a:r>
              <a:rPr lang="uk-UA" dirty="0"/>
              <a:t>на виконання. В рамках цього підходу тестування можуть потрапити під вплив:</a:t>
            </a:r>
          </a:p>
          <a:p>
            <a:r>
              <a:rPr lang="uk-UA" dirty="0" smtClean="0"/>
              <a:t>Документи </a:t>
            </a:r>
            <a:r>
              <a:rPr lang="uk-UA" dirty="0"/>
              <a:t>(вимоги, тест-кейси, опису архітектури додатку, схеми баз даних і </a:t>
            </a:r>
            <a:r>
              <a:rPr lang="uk-UA" dirty="0" err="1"/>
              <a:t>т.д</a:t>
            </a:r>
            <a:r>
              <a:rPr lang="uk-UA" dirty="0"/>
              <a:t>.).</a:t>
            </a:r>
          </a:p>
          <a:p>
            <a:r>
              <a:rPr lang="uk-UA" dirty="0" smtClean="0"/>
              <a:t>Графічні </a:t>
            </a:r>
            <a:r>
              <a:rPr lang="uk-UA" dirty="0"/>
              <a:t>прототипи (наприклад, ескізи призначеного для користувача інтерфейсу).</a:t>
            </a:r>
          </a:p>
          <a:p>
            <a:r>
              <a:rPr lang="uk-UA" dirty="0" smtClean="0"/>
              <a:t>Код додатку </a:t>
            </a:r>
            <a:r>
              <a:rPr lang="uk-UA" dirty="0"/>
              <a:t>(що часто виконується самими програмістами </a:t>
            </a:r>
            <a:r>
              <a:rPr lang="uk-UA" dirty="0" smtClean="0"/>
              <a:t>в рамках </a:t>
            </a:r>
            <a:r>
              <a:rPr lang="uk-UA" dirty="0"/>
              <a:t>аудиту коду (</a:t>
            </a:r>
            <a:r>
              <a:rPr lang="en-US" dirty="0"/>
              <a:t>code </a:t>
            </a:r>
            <a:r>
              <a:rPr lang="en-US" dirty="0" smtClean="0"/>
              <a:t>review), </a:t>
            </a:r>
            <a:r>
              <a:rPr lang="uk-UA" dirty="0"/>
              <a:t>що є специфічною варіацією взаємного перегляду </a:t>
            </a:r>
            <a:r>
              <a:rPr lang="uk-UA" dirty="0" smtClean="0"/>
              <a:t>в </a:t>
            </a:r>
            <a:r>
              <a:rPr lang="uk-UA" dirty="0"/>
              <a:t>застосуванні до вихідного коду). </a:t>
            </a:r>
            <a:r>
              <a:rPr lang="uk-UA" dirty="0" smtClean="0"/>
              <a:t>Код додатку </a:t>
            </a:r>
            <a:r>
              <a:rPr lang="uk-UA" dirty="0"/>
              <a:t>також можна перевіряти з використанням технік тестування на основі структур </a:t>
            </a:r>
            <a:r>
              <a:rPr lang="uk-UA" dirty="0" smtClean="0"/>
              <a:t>коду.</a:t>
            </a:r>
            <a:endParaRPr lang="uk-UA" dirty="0"/>
          </a:p>
          <a:p>
            <a:r>
              <a:rPr lang="uk-UA" dirty="0" smtClean="0"/>
              <a:t>Параметри (налаштування) </a:t>
            </a:r>
            <a:r>
              <a:rPr lang="uk-UA" dirty="0"/>
              <a:t>середовища виконання програми.</a:t>
            </a:r>
          </a:p>
          <a:p>
            <a:r>
              <a:rPr lang="uk-UA" dirty="0" smtClean="0"/>
              <a:t>Підготовлені </a:t>
            </a:r>
            <a:r>
              <a:rPr lang="uk-UA" dirty="0"/>
              <a:t>тестові дані.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213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запуском коду на виконання: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Динамічне тестування </a:t>
            </a:r>
            <a:r>
              <a:rPr lang="uk-UA" dirty="0"/>
              <a:t>(</a:t>
            </a:r>
            <a:r>
              <a:rPr lang="en-US" dirty="0"/>
              <a:t>dynamic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тестування з </a:t>
            </a:r>
            <a:r>
              <a:rPr lang="uk-UA" dirty="0" smtClean="0"/>
              <a:t>запуском коду </a:t>
            </a:r>
            <a:r>
              <a:rPr lang="uk-UA" dirty="0"/>
              <a:t>на виконання. Запускатися на виконання може як код </a:t>
            </a:r>
            <a:r>
              <a:rPr lang="uk-UA" dirty="0" smtClean="0"/>
              <a:t>всієї </a:t>
            </a:r>
            <a:r>
              <a:rPr lang="uk-UA" dirty="0"/>
              <a:t>програми цілком (системне </a:t>
            </a:r>
            <a:r>
              <a:rPr lang="uk-UA" dirty="0" smtClean="0"/>
              <a:t>тестування), так </a:t>
            </a:r>
            <a:r>
              <a:rPr lang="uk-UA" dirty="0"/>
              <a:t>і код декількох взаємопов'язаних частин (інтеграційне </a:t>
            </a:r>
            <a:r>
              <a:rPr lang="uk-UA" dirty="0" smtClean="0"/>
              <a:t>тестування), окремих </a:t>
            </a:r>
            <a:r>
              <a:rPr lang="uk-UA" dirty="0"/>
              <a:t>частин (модульне або компонентне </a:t>
            </a:r>
            <a:r>
              <a:rPr lang="uk-UA" dirty="0" smtClean="0"/>
              <a:t>тестування) і </a:t>
            </a:r>
            <a:r>
              <a:rPr lang="uk-UA" dirty="0"/>
              <a:t>навіть окремі ділянки коду. Основна ідея цього виду тестування полягає в тому, що перевіряється </a:t>
            </a:r>
            <a:r>
              <a:rPr lang="uk-UA" dirty="0" smtClean="0"/>
              <a:t>реальна </a:t>
            </a:r>
            <a:r>
              <a:rPr lang="uk-UA" dirty="0"/>
              <a:t>поведінку (частини) </a:t>
            </a:r>
            <a:r>
              <a:rPr lang="uk-UA" dirty="0" smtClean="0"/>
              <a:t>додатку.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95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доступом до коду та архітектури програми: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/>
              <a:t>Метод білого ящика </a:t>
            </a:r>
            <a:r>
              <a:rPr lang="uk-UA" dirty="0"/>
              <a:t>(</a:t>
            </a:r>
            <a:r>
              <a:rPr lang="en-US" dirty="0"/>
              <a:t>white box </a:t>
            </a:r>
            <a:r>
              <a:rPr lang="en-US" dirty="0" smtClean="0"/>
              <a:t>testing, </a:t>
            </a:r>
            <a:r>
              <a:rPr lang="en-US" dirty="0"/>
              <a:t>Open box testing, clear box </a:t>
            </a:r>
            <a:r>
              <a:rPr lang="en-US" dirty="0" err="1" smtClean="0"/>
              <a:t>testing,glass</a:t>
            </a:r>
            <a:r>
              <a:rPr lang="en-US" dirty="0" smtClean="0"/>
              <a:t> </a:t>
            </a:r>
            <a:r>
              <a:rPr lang="en-US" dirty="0"/>
              <a:t>box testing) - </a:t>
            </a:r>
            <a:r>
              <a:rPr lang="uk-UA" dirty="0"/>
              <a:t>у </a:t>
            </a:r>
            <a:r>
              <a:rPr lang="uk-UA" dirty="0" err="1"/>
              <a:t>тестувальника</a:t>
            </a:r>
            <a:r>
              <a:rPr lang="uk-UA" dirty="0"/>
              <a:t> є доступ до внутрішньої структурі та </a:t>
            </a:r>
            <a:r>
              <a:rPr lang="uk-UA" dirty="0" smtClean="0"/>
              <a:t>коду додатку, </a:t>
            </a:r>
            <a:r>
              <a:rPr lang="uk-UA" dirty="0"/>
              <a:t>а також є достатньо знань для розуміння побаченого. Виділяють навіть </a:t>
            </a:r>
            <a:r>
              <a:rPr lang="uk-UA" dirty="0" smtClean="0"/>
              <a:t>супутню до </a:t>
            </a:r>
            <a:r>
              <a:rPr lang="uk-UA" dirty="0"/>
              <a:t>тестування </a:t>
            </a:r>
            <a:r>
              <a:rPr lang="uk-UA" dirty="0" smtClean="0"/>
              <a:t>за методом </a:t>
            </a:r>
            <a:r>
              <a:rPr lang="uk-UA" dirty="0"/>
              <a:t>білого ящика глобальну техніку - тестування на основі дизайну (</a:t>
            </a:r>
            <a:r>
              <a:rPr lang="en-US" dirty="0"/>
              <a:t>design-based </a:t>
            </a:r>
            <a:r>
              <a:rPr lang="en-US" dirty="0" smtClean="0"/>
              <a:t>testing).</a:t>
            </a:r>
            <a:endParaRPr lang="en-US" dirty="0"/>
          </a:p>
          <a:p>
            <a:pPr marL="0" indent="0">
              <a:buNone/>
            </a:pPr>
            <a:r>
              <a:rPr lang="uk-UA" dirty="0" smtClean="0"/>
              <a:t> </a:t>
            </a:r>
            <a:r>
              <a:rPr lang="uk-UA" dirty="0"/>
              <a:t>Деякі автори </a:t>
            </a:r>
            <a:r>
              <a:rPr lang="uk-UA" dirty="0" smtClean="0"/>
              <a:t>схильні жорстко </a:t>
            </a:r>
            <a:r>
              <a:rPr lang="uk-UA" dirty="0"/>
              <a:t>пов'язувати цей метод зі статичним тестуванням, але ніщо не заважає </a:t>
            </a:r>
            <a:r>
              <a:rPr lang="uk-UA" dirty="0" err="1" smtClean="0"/>
              <a:t>тестувальнику</a:t>
            </a:r>
            <a:r>
              <a:rPr lang="uk-UA" dirty="0" smtClean="0"/>
              <a:t> </a:t>
            </a:r>
            <a:r>
              <a:rPr lang="uk-UA" dirty="0"/>
              <a:t>запустити код на виконання і при цьому </a:t>
            </a:r>
            <a:r>
              <a:rPr lang="uk-UA" dirty="0" smtClean="0"/>
              <a:t>періодично звертатися </a:t>
            </a:r>
            <a:r>
              <a:rPr lang="uk-UA" dirty="0"/>
              <a:t>до самого коду (а модульне </a:t>
            </a:r>
            <a:r>
              <a:rPr lang="uk-UA" dirty="0" smtClean="0"/>
              <a:t>тестування </a:t>
            </a:r>
            <a:r>
              <a:rPr lang="uk-UA" dirty="0"/>
              <a:t>і зовсім передбачає запуск коду на виконання і при цьому роботу саме з кодом, а не </a:t>
            </a:r>
            <a:r>
              <a:rPr lang="uk-UA" dirty="0" smtClean="0"/>
              <a:t>з «</a:t>
            </a:r>
            <a:r>
              <a:rPr lang="uk-UA" dirty="0"/>
              <a:t>Додатком повністю»).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43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доступом до коду та архітектури програми: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/>
              <a:t>Метод чорного ящика </a:t>
            </a:r>
            <a:r>
              <a:rPr lang="uk-UA" dirty="0"/>
              <a:t>(</a:t>
            </a:r>
            <a:r>
              <a:rPr lang="en-US" dirty="0"/>
              <a:t>black box </a:t>
            </a:r>
            <a:r>
              <a:rPr lang="en-US" dirty="0" smtClean="0"/>
              <a:t>testing, </a:t>
            </a:r>
            <a:r>
              <a:rPr lang="en-US" dirty="0"/>
              <a:t>Closed box testing, </a:t>
            </a:r>
            <a:r>
              <a:rPr lang="en-US" dirty="0" smtClean="0"/>
              <a:t>specification</a:t>
            </a:r>
            <a:r>
              <a:rPr lang="uk-UA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testing) - </a:t>
            </a:r>
            <a:r>
              <a:rPr lang="uk-UA" dirty="0"/>
              <a:t>у </a:t>
            </a:r>
            <a:r>
              <a:rPr lang="uk-UA" dirty="0" err="1"/>
              <a:t>тестувальника</a:t>
            </a:r>
            <a:r>
              <a:rPr lang="uk-UA" dirty="0"/>
              <a:t> або немає доступу до внутрішньої </a:t>
            </a:r>
            <a:r>
              <a:rPr lang="uk-UA" dirty="0" smtClean="0"/>
              <a:t>структури та коду </a:t>
            </a:r>
            <a:r>
              <a:rPr lang="uk-UA" dirty="0"/>
              <a:t>програми, або недостатньо знань для їх розуміння, або він свідомо не звертається до них у процесі тестування. При цьому абсолютна більшість перерахованих на </a:t>
            </a:r>
            <a:r>
              <a:rPr lang="uk-UA" dirty="0" smtClean="0"/>
              <a:t>схемах видів </a:t>
            </a:r>
            <a:r>
              <a:rPr lang="uk-UA" dirty="0"/>
              <a:t>тестування працюють за методом чорного ящика, ідею якого в </a:t>
            </a:r>
            <a:r>
              <a:rPr lang="uk-UA" dirty="0" smtClean="0"/>
              <a:t>альтернативному визначенні </a:t>
            </a:r>
            <a:r>
              <a:rPr lang="uk-UA" dirty="0"/>
              <a:t>можна сформулювати так: </a:t>
            </a:r>
            <a:r>
              <a:rPr lang="uk-UA" dirty="0" err="1"/>
              <a:t>тестувальник</a:t>
            </a:r>
            <a:r>
              <a:rPr lang="uk-UA" dirty="0"/>
              <a:t> </a:t>
            </a:r>
            <a:r>
              <a:rPr lang="uk-UA" dirty="0" smtClean="0"/>
              <a:t>вплива</a:t>
            </a:r>
            <a:r>
              <a:rPr lang="uk-UA" dirty="0"/>
              <a:t>є</a:t>
            </a:r>
            <a:r>
              <a:rPr lang="uk-UA" dirty="0" smtClean="0"/>
              <a:t> </a:t>
            </a:r>
            <a:r>
              <a:rPr lang="uk-UA" dirty="0"/>
              <a:t>на додаток </a:t>
            </a:r>
            <a:r>
              <a:rPr lang="uk-UA" dirty="0" smtClean="0"/>
              <a:t>(</a:t>
            </a:r>
            <a:r>
              <a:rPr lang="uk-UA" dirty="0"/>
              <a:t>і перевіряє реакцію) тим же способом, яким при реальній експлуатації </a:t>
            </a:r>
            <a:r>
              <a:rPr lang="uk-UA" dirty="0" smtClean="0"/>
              <a:t>додатку </a:t>
            </a:r>
            <a:r>
              <a:rPr lang="uk-UA" dirty="0"/>
              <a:t>на нього впливали б </a:t>
            </a:r>
            <a:r>
              <a:rPr lang="uk-UA" dirty="0" smtClean="0"/>
              <a:t>користувачі або </a:t>
            </a:r>
            <a:r>
              <a:rPr lang="uk-UA" dirty="0"/>
              <a:t>інші додатки. В рамках тестування за методом чорного ящика основною інформацією для створення тест-кейсів виступає </a:t>
            </a:r>
            <a:r>
              <a:rPr lang="uk-UA" dirty="0" smtClean="0"/>
              <a:t>документація (</a:t>
            </a:r>
            <a:r>
              <a:rPr lang="uk-UA" dirty="0"/>
              <a:t>Особливо - вимоги (</a:t>
            </a:r>
            <a:r>
              <a:rPr lang="en-US" dirty="0"/>
              <a:t>requirements-based </a:t>
            </a:r>
            <a:r>
              <a:rPr lang="en-US" dirty="0" smtClean="0"/>
              <a:t>testing)) </a:t>
            </a:r>
            <a:r>
              <a:rPr lang="uk-UA" dirty="0"/>
              <a:t>і загальний </a:t>
            </a:r>
            <a:r>
              <a:rPr lang="uk-UA" dirty="0" smtClean="0"/>
              <a:t>здоровий глузд </a:t>
            </a:r>
            <a:r>
              <a:rPr lang="uk-UA" dirty="0"/>
              <a:t>(для випадків, коли поведінка </a:t>
            </a:r>
            <a:r>
              <a:rPr lang="uk-UA" dirty="0" smtClean="0"/>
              <a:t>додатку </a:t>
            </a:r>
            <a:r>
              <a:rPr lang="uk-UA" dirty="0"/>
              <a:t>в деякій ситуації </a:t>
            </a:r>
            <a:r>
              <a:rPr lang="uk-UA" dirty="0" smtClean="0"/>
              <a:t>не регламентована </a:t>
            </a:r>
            <a:r>
              <a:rPr lang="uk-UA" dirty="0"/>
              <a:t>явно; іноді це називають «тестуванням на основі неявних вимог», але канонічного визначення у цього підходу немає).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940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доступом до коду та архітектури програми: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Метод сірого ящика </a:t>
            </a:r>
            <a:r>
              <a:rPr lang="uk-UA" dirty="0"/>
              <a:t>(</a:t>
            </a:r>
            <a:r>
              <a:rPr lang="en-US" dirty="0"/>
              <a:t>gray box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комбінація методів </a:t>
            </a:r>
            <a:r>
              <a:rPr lang="uk-UA" dirty="0" smtClean="0"/>
              <a:t>білого ящика </a:t>
            </a:r>
            <a:r>
              <a:rPr lang="uk-UA" dirty="0"/>
              <a:t>і чорного ящика, яка полягає в тому, що до частини коду і архітектури </a:t>
            </a:r>
            <a:r>
              <a:rPr lang="uk-UA" dirty="0" smtClean="0"/>
              <a:t>у </a:t>
            </a:r>
            <a:r>
              <a:rPr lang="uk-UA" dirty="0" err="1" smtClean="0"/>
              <a:t>тестувальника</a:t>
            </a:r>
            <a:r>
              <a:rPr lang="uk-UA" dirty="0" smtClean="0"/>
              <a:t> </a:t>
            </a:r>
            <a:r>
              <a:rPr lang="uk-UA" dirty="0"/>
              <a:t>доступ є, а до частини - немає. </a:t>
            </a:r>
            <a:r>
              <a:rPr lang="uk-UA" dirty="0" smtClean="0"/>
              <a:t>Це вкрай </a:t>
            </a:r>
            <a:r>
              <a:rPr lang="uk-UA" dirty="0"/>
              <a:t>рідкісний випадок: зазвичай говорять про методи білого </a:t>
            </a:r>
            <a:r>
              <a:rPr lang="uk-UA" dirty="0" smtClean="0"/>
              <a:t>або чорного </a:t>
            </a:r>
            <a:r>
              <a:rPr lang="uk-UA" dirty="0"/>
              <a:t>ящика в застосуванні до тих чи інших </a:t>
            </a:r>
            <a:r>
              <a:rPr lang="uk-UA" dirty="0" smtClean="0"/>
              <a:t>частин додатку, </a:t>
            </a:r>
            <a:r>
              <a:rPr lang="uk-UA" dirty="0"/>
              <a:t>при </a:t>
            </a:r>
            <a:r>
              <a:rPr lang="uk-UA" dirty="0" smtClean="0"/>
              <a:t>цьому розуміючи</a:t>
            </a:r>
            <a:r>
              <a:rPr lang="uk-UA" dirty="0"/>
              <a:t>, що «додаток повністю» тестується за методом сірого ящика.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20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ступенем автоматизації: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Ручне тестування </a:t>
            </a:r>
            <a:r>
              <a:rPr lang="uk-UA" dirty="0"/>
              <a:t>(</a:t>
            </a:r>
            <a:r>
              <a:rPr lang="en-US" dirty="0"/>
              <a:t>manual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тестування, в якому </a:t>
            </a:r>
            <a:r>
              <a:rPr lang="uk-UA" dirty="0" smtClean="0"/>
              <a:t>тест кейси </a:t>
            </a:r>
            <a:r>
              <a:rPr lang="uk-UA" dirty="0"/>
              <a:t>виконуються людиною вручну без використання засобів </a:t>
            </a:r>
            <a:r>
              <a:rPr lang="uk-UA" dirty="0" smtClean="0"/>
              <a:t>автоматизації</a:t>
            </a:r>
            <a:r>
              <a:rPr lang="uk-UA" dirty="0"/>
              <a:t>. Незважаючи на те що це звучить дуже просто, від </a:t>
            </a:r>
            <a:r>
              <a:rPr lang="uk-UA" dirty="0" err="1"/>
              <a:t>тестувальника</a:t>
            </a:r>
            <a:r>
              <a:rPr lang="uk-UA" dirty="0"/>
              <a:t> в </a:t>
            </a:r>
            <a:r>
              <a:rPr lang="uk-UA" dirty="0" smtClean="0"/>
              <a:t>ті чи </a:t>
            </a:r>
            <a:r>
              <a:rPr lang="uk-UA" dirty="0"/>
              <a:t>інші моменти часу потрібні такі якості, як </a:t>
            </a:r>
            <a:r>
              <a:rPr lang="uk-UA" dirty="0" smtClean="0"/>
              <a:t>терплячість, спостережливість</a:t>
            </a:r>
            <a:r>
              <a:rPr lang="uk-UA" dirty="0"/>
              <a:t>, креативність, вміння ставити нестандартні експерименти, а також уміння бачити і розуміти, що відбувається «всередині системи</a:t>
            </a:r>
            <a:r>
              <a:rPr lang="uk-UA" dirty="0" smtClean="0"/>
              <a:t>», тобто </a:t>
            </a:r>
            <a:r>
              <a:rPr lang="uk-UA" dirty="0"/>
              <a:t>як зовнішні впливи на додаток трансформуються в його внутрішні процеси.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449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ступенем автоматизації: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Автоматизоване тестування (</a:t>
            </a:r>
            <a:r>
              <a:rPr lang="en-US" dirty="0"/>
              <a:t>automated testing, test </a:t>
            </a:r>
            <a:r>
              <a:rPr lang="en-US" dirty="0" smtClean="0"/>
              <a:t>automation) -</a:t>
            </a:r>
            <a:r>
              <a:rPr lang="uk-UA" dirty="0" smtClean="0"/>
              <a:t> набір </a:t>
            </a:r>
            <a:r>
              <a:rPr lang="uk-UA" dirty="0"/>
              <a:t>технік, підходів і інструментальних засобів, що дозволяє виключити </a:t>
            </a:r>
            <a:r>
              <a:rPr lang="uk-UA" dirty="0" smtClean="0"/>
              <a:t>людину </a:t>
            </a:r>
            <a:r>
              <a:rPr lang="uk-UA" dirty="0"/>
              <a:t>з виконання деяких завдань в процесі тестування.</a:t>
            </a:r>
          </a:p>
          <a:p>
            <a:pPr marL="0" indent="0">
              <a:buNone/>
            </a:pPr>
            <a:r>
              <a:rPr lang="uk-UA" dirty="0"/>
              <a:t>Тест-кейси частково або повністю виконує </a:t>
            </a:r>
            <a:r>
              <a:rPr lang="uk-UA" dirty="0" smtClean="0"/>
              <a:t>спеціальний </a:t>
            </a:r>
            <a:r>
              <a:rPr lang="uk-UA" dirty="0"/>
              <a:t>інструментальне засіб, однак розробка тест-кейсів, підготовка даних, оцінка результатів виконання, написання звітів про виявлені дефекти </a:t>
            </a:r>
            <a:r>
              <a:rPr lang="uk-UA" dirty="0" smtClean="0"/>
              <a:t>– все це </a:t>
            </a:r>
            <a:r>
              <a:rPr lang="uk-UA" dirty="0"/>
              <a:t>і багато іншого, як і раніше робить людина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78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рівнем деталізації додатку </a:t>
            </a:r>
            <a:br>
              <a:rPr lang="uk-UA" dirty="0"/>
            </a:br>
            <a:r>
              <a:rPr lang="uk-UA" dirty="0"/>
              <a:t>(за рівнем тестування):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Модульне (компонентне) тестування </a:t>
            </a:r>
            <a:r>
              <a:rPr lang="uk-UA" dirty="0"/>
              <a:t>(</a:t>
            </a:r>
            <a:r>
              <a:rPr lang="en-US" dirty="0"/>
              <a:t>unit testing, module testing, component </a:t>
            </a:r>
            <a:r>
              <a:rPr lang="en-US" dirty="0" smtClean="0"/>
              <a:t>testing) </a:t>
            </a:r>
            <a:r>
              <a:rPr lang="uk-UA" dirty="0" smtClean="0"/>
              <a:t>направлене </a:t>
            </a:r>
            <a:r>
              <a:rPr lang="uk-UA" dirty="0"/>
              <a:t>на перевірку окремих невеликих частин програми, які (як правило) можна досліджувати ізольовано від </a:t>
            </a:r>
            <a:r>
              <a:rPr lang="uk-UA" dirty="0" smtClean="0"/>
              <a:t>інших подібних </a:t>
            </a:r>
            <a:r>
              <a:rPr lang="uk-UA" dirty="0"/>
              <a:t>частин. При виконанні даного тестування можуть </a:t>
            </a:r>
            <a:r>
              <a:rPr lang="uk-UA" dirty="0" smtClean="0"/>
              <a:t>перевірятися окремі </a:t>
            </a:r>
            <a:r>
              <a:rPr lang="uk-UA" dirty="0"/>
              <a:t>функції або методи класів, самі класи, взаємодія класів, невеликі бібліотеки, окремі частини програми. Ч</a:t>
            </a:r>
            <a:r>
              <a:rPr lang="uk-UA" dirty="0" smtClean="0"/>
              <a:t>асто даний вид </a:t>
            </a:r>
            <a:r>
              <a:rPr lang="uk-UA" dirty="0"/>
              <a:t>тестування реалізується з використанням спеціальних технологій </a:t>
            </a:r>
            <a:r>
              <a:rPr lang="uk-UA" dirty="0" smtClean="0"/>
              <a:t>і інструментальних </a:t>
            </a:r>
            <a:r>
              <a:rPr lang="uk-UA" dirty="0"/>
              <a:t>засобів автоматизації </a:t>
            </a:r>
            <a:r>
              <a:rPr lang="uk-UA" dirty="0" smtClean="0"/>
              <a:t>тестування що значно спрощують </a:t>
            </a:r>
            <a:r>
              <a:rPr lang="uk-UA" dirty="0"/>
              <a:t>і прискорюють розробку відповідних тест-кейсів.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9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Професійні навички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Робота з документацією</a:t>
            </a:r>
          </a:p>
          <a:p>
            <a:pPr marL="0" indent="0">
              <a:buNone/>
            </a:pPr>
            <a:r>
              <a:rPr lang="ru-RU" dirty="0" err="1" smtClean="0"/>
              <a:t>Аналіз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r>
              <a:rPr lang="ru-RU" dirty="0" smtClean="0"/>
              <a:t> -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визначати</a:t>
            </a:r>
            <a:r>
              <a:rPr lang="ru-RU" dirty="0" smtClean="0"/>
              <a:t> </a:t>
            </a:r>
            <a:r>
              <a:rPr lang="ru-RU" dirty="0" err="1" smtClean="0"/>
              <a:t>взаємозв'язки</a:t>
            </a:r>
            <a:r>
              <a:rPr lang="ru-RU" dirty="0" smtClean="0"/>
              <a:t> і </a:t>
            </a:r>
            <a:r>
              <a:rPr lang="ru-RU" dirty="0" err="1" smtClean="0"/>
              <a:t>взаємозалежність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рівнями</a:t>
            </a:r>
            <a:r>
              <a:rPr lang="ru-RU" dirty="0" smtClean="0"/>
              <a:t> і формами </a:t>
            </a:r>
            <a:r>
              <a:rPr lang="ru-RU" dirty="0" err="1" smtClean="0"/>
              <a:t>представлення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формулювати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 з метою </a:t>
            </a:r>
            <a:r>
              <a:rPr lang="ru-RU" dirty="0" err="1" smtClean="0"/>
              <a:t>уточнення</a:t>
            </a:r>
            <a:r>
              <a:rPr lang="ru-RU" dirty="0" smtClean="0"/>
              <a:t> </a:t>
            </a:r>
            <a:r>
              <a:rPr lang="ru-RU" dirty="0" err="1" smtClean="0"/>
              <a:t>незрозумілих</a:t>
            </a:r>
            <a:r>
              <a:rPr lang="ru-RU" dirty="0" smtClean="0"/>
              <a:t> </a:t>
            </a:r>
            <a:r>
              <a:rPr lang="ru-RU" dirty="0" err="1" smtClean="0"/>
              <a:t>моментів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Тестування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r>
              <a:rPr lang="ru-RU" dirty="0" smtClean="0"/>
              <a:t> - </a:t>
            </a:r>
            <a:r>
              <a:rPr lang="ru-RU" dirty="0" err="1" smtClean="0"/>
              <a:t>знання</a:t>
            </a:r>
            <a:r>
              <a:rPr lang="ru-RU" dirty="0" smtClean="0"/>
              <a:t> </a:t>
            </a:r>
            <a:r>
              <a:rPr lang="ru-RU" dirty="0" err="1" smtClean="0"/>
              <a:t>властивостей</a:t>
            </a:r>
            <a:r>
              <a:rPr lang="ru-RU" dirty="0" smtClean="0"/>
              <a:t> хороших </a:t>
            </a:r>
            <a:r>
              <a:rPr lang="ru-RU" dirty="0" err="1" smtClean="0"/>
              <a:t>вимог</a:t>
            </a:r>
            <a:r>
              <a:rPr lang="ru-RU" dirty="0" smtClean="0"/>
              <a:t> і </a:t>
            </a:r>
            <a:r>
              <a:rPr lang="ru-RU" dirty="0" err="1" smtClean="0"/>
              <a:t>наборів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аналізувати</a:t>
            </a:r>
            <a:r>
              <a:rPr lang="ru-RU" dirty="0" smtClean="0"/>
              <a:t> </a:t>
            </a:r>
            <a:r>
              <a:rPr lang="ru-RU" dirty="0" err="1" smtClean="0"/>
              <a:t>вимоги</a:t>
            </a:r>
            <a:r>
              <a:rPr lang="ru-RU" dirty="0" smtClean="0"/>
              <a:t> з метою </a:t>
            </a:r>
            <a:r>
              <a:rPr lang="ru-RU" dirty="0" err="1" smtClean="0"/>
              <a:t>виявлення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недоліків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усувати</a:t>
            </a:r>
            <a:r>
              <a:rPr lang="ru-RU" dirty="0" smtClean="0"/>
              <a:t> </a:t>
            </a:r>
            <a:r>
              <a:rPr lang="ru-RU" dirty="0" err="1" smtClean="0"/>
              <a:t>недоліки</a:t>
            </a:r>
            <a:r>
              <a:rPr lang="ru-RU" dirty="0" smtClean="0"/>
              <a:t> у </a:t>
            </a:r>
            <a:r>
              <a:rPr lang="ru-RU" dirty="0" err="1" smtClean="0"/>
              <a:t>вимогах</a:t>
            </a:r>
            <a:r>
              <a:rPr lang="ru-RU" dirty="0" smtClean="0"/>
              <a:t>, </a:t>
            </a:r>
            <a:r>
              <a:rPr lang="ru-RU" dirty="0" err="1" smtClean="0"/>
              <a:t>вміння</a:t>
            </a:r>
            <a:r>
              <a:rPr lang="ru-RU" dirty="0" smtClean="0"/>
              <a:t> </a:t>
            </a:r>
            <a:r>
              <a:rPr lang="ru-RU" dirty="0" err="1" smtClean="0"/>
              <a:t>застосовувати</a:t>
            </a:r>
            <a:r>
              <a:rPr lang="ru-RU" dirty="0" smtClean="0"/>
              <a:t> </a:t>
            </a:r>
            <a:r>
              <a:rPr lang="ru-RU" dirty="0" err="1" smtClean="0"/>
              <a:t>техніки</a:t>
            </a:r>
            <a:r>
              <a:rPr lang="ru-RU" dirty="0" smtClean="0"/>
              <a:t> </a:t>
            </a:r>
            <a:r>
              <a:rPr lang="ru-RU" dirty="0" err="1" smtClean="0"/>
              <a:t>підвищення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Керування</a:t>
            </a:r>
            <a:r>
              <a:rPr lang="ru-RU" dirty="0" smtClean="0"/>
              <a:t> </a:t>
            </a:r>
            <a:r>
              <a:rPr lang="ru-RU" dirty="0" err="1" smtClean="0"/>
              <a:t>вимогами</a:t>
            </a:r>
            <a:r>
              <a:rPr lang="ru-RU" dirty="0" smtClean="0"/>
              <a:t> - </a:t>
            </a:r>
            <a:r>
              <a:rPr lang="ru-RU" dirty="0" err="1" smtClean="0"/>
              <a:t>загальне</a:t>
            </a:r>
            <a:r>
              <a:rPr lang="ru-RU" dirty="0" smtClean="0"/>
              <a:t> </a:t>
            </a:r>
            <a:r>
              <a:rPr lang="ru-RU" dirty="0" err="1" smtClean="0"/>
              <a:t>розуміння</a:t>
            </a:r>
            <a:r>
              <a:rPr lang="ru-RU" dirty="0" smtClean="0"/>
              <a:t> </a:t>
            </a:r>
            <a:r>
              <a:rPr lang="ru-RU" dirty="0" err="1" smtClean="0"/>
              <a:t>процесів</a:t>
            </a:r>
            <a:r>
              <a:rPr lang="ru-RU" dirty="0" smtClean="0"/>
              <a:t> </a:t>
            </a:r>
            <a:r>
              <a:rPr lang="ru-RU" dirty="0" err="1" smtClean="0"/>
              <a:t>виявлення</a:t>
            </a:r>
            <a:r>
              <a:rPr lang="ru-RU" dirty="0" smtClean="0"/>
              <a:t>, </a:t>
            </a:r>
            <a:r>
              <a:rPr lang="ru-RU" dirty="0" err="1" smtClean="0"/>
              <a:t>документування</a:t>
            </a:r>
            <a:r>
              <a:rPr lang="ru-RU" dirty="0" smtClean="0"/>
              <a:t>, </a:t>
            </a:r>
            <a:r>
              <a:rPr lang="ru-RU" dirty="0" err="1" smtClean="0"/>
              <a:t>аналізу</a:t>
            </a:r>
            <a:r>
              <a:rPr lang="ru-RU" dirty="0" smtClean="0"/>
              <a:t> та </a:t>
            </a:r>
            <a:r>
              <a:rPr lang="ru-RU" dirty="0" err="1" smtClean="0"/>
              <a:t>модифікації</a:t>
            </a:r>
            <a:r>
              <a:rPr lang="ru-RU" dirty="0" smtClean="0"/>
              <a:t> </a:t>
            </a:r>
            <a:r>
              <a:rPr lang="ru-RU" dirty="0" err="1" smtClean="0"/>
              <a:t>вимог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70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рівнем деталізації додатку </a:t>
            </a:r>
            <a:br>
              <a:rPr lang="uk-UA" dirty="0"/>
            </a:br>
            <a:r>
              <a:rPr lang="uk-UA" dirty="0"/>
              <a:t>(за рівнем тестування):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Інтеграційне тестування </a:t>
            </a:r>
            <a:r>
              <a:rPr lang="uk-UA" dirty="0"/>
              <a:t>(</a:t>
            </a:r>
            <a:r>
              <a:rPr lang="en-US" dirty="0"/>
              <a:t>integration </a:t>
            </a:r>
            <a:r>
              <a:rPr lang="en-US" dirty="0" smtClean="0"/>
              <a:t>testing</a:t>
            </a:r>
            <a:r>
              <a:rPr lang="uk-UA" dirty="0" smtClean="0"/>
              <a:t> </a:t>
            </a:r>
            <a:r>
              <a:rPr lang="en-US" dirty="0" smtClean="0"/>
              <a:t>, </a:t>
            </a:r>
            <a:r>
              <a:rPr lang="en-US" dirty="0"/>
              <a:t>Component </a:t>
            </a:r>
            <a:r>
              <a:rPr lang="en-US" dirty="0" smtClean="0"/>
              <a:t>integration</a:t>
            </a:r>
            <a:r>
              <a:rPr lang="uk-UA" dirty="0" smtClean="0"/>
              <a:t> </a:t>
            </a:r>
            <a:r>
              <a:rPr lang="en-US" dirty="0" smtClean="0"/>
              <a:t>testing, </a:t>
            </a:r>
            <a:r>
              <a:rPr lang="en-US" dirty="0"/>
              <a:t>Pairwise integration </a:t>
            </a:r>
            <a:r>
              <a:rPr lang="en-US" dirty="0" smtClean="0"/>
              <a:t>testing, </a:t>
            </a:r>
            <a:r>
              <a:rPr lang="en-US" dirty="0"/>
              <a:t>System integration </a:t>
            </a:r>
            <a:r>
              <a:rPr lang="en-US" dirty="0" smtClean="0"/>
              <a:t>testing, incremental</a:t>
            </a:r>
            <a:r>
              <a:rPr lang="uk-UA" dirty="0" smtClean="0"/>
              <a:t> </a:t>
            </a:r>
            <a:r>
              <a:rPr lang="en-US" dirty="0" smtClean="0"/>
              <a:t>testing, </a:t>
            </a:r>
            <a:r>
              <a:rPr lang="en-US" dirty="0"/>
              <a:t>Interface </a:t>
            </a:r>
            <a:r>
              <a:rPr lang="en-US" dirty="0" smtClean="0"/>
              <a:t>testing, </a:t>
            </a:r>
            <a:r>
              <a:rPr lang="en-US" dirty="0"/>
              <a:t>Thread </a:t>
            </a:r>
            <a:r>
              <a:rPr lang="en-US" dirty="0" smtClean="0"/>
              <a:t>testing) </a:t>
            </a:r>
            <a:r>
              <a:rPr lang="uk-UA" dirty="0"/>
              <a:t>направлено на перевірку взаємодії між декількома частинами </a:t>
            </a:r>
            <a:r>
              <a:rPr lang="uk-UA" dirty="0" smtClean="0"/>
              <a:t>додатку </a:t>
            </a:r>
            <a:r>
              <a:rPr lang="uk-UA" dirty="0"/>
              <a:t>(кожна з яких, </a:t>
            </a:r>
            <a:r>
              <a:rPr lang="uk-UA" dirty="0" smtClean="0"/>
              <a:t>в свою </a:t>
            </a:r>
            <a:r>
              <a:rPr lang="uk-UA" dirty="0"/>
              <a:t>чергу, перевірена окремо на стадії модульного тестування). </a:t>
            </a:r>
            <a:r>
              <a:rPr lang="uk-UA" dirty="0" smtClean="0"/>
              <a:t>Нажаль</a:t>
            </a:r>
            <a:r>
              <a:rPr lang="uk-UA" dirty="0"/>
              <a:t>, навіть якщо ми працюємо з дуже якісними окремими компонентами, «на стику» їх взаємодії часто виникають проблеми.</a:t>
            </a:r>
          </a:p>
          <a:p>
            <a:pPr marL="0" indent="0">
              <a:buNone/>
            </a:pPr>
            <a:r>
              <a:rPr lang="uk-UA" dirty="0"/>
              <a:t>Саме ці проблеми і виявляє інтеграційне </a:t>
            </a:r>
            <a:r>
              <a:rPr lang="uk-UA" dirty="0" smtClean="0"/>
              <a:t>тестування.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01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рівнем деталізації додатку </a:t>
            </a:r>
            <a:br>
              <a:rPr lang="uk-UA" dirty="0"/>
            </a:br>
            <a:r>
              <a:rPr lang="uk-UA" dirty="0"/>
              <a:t>(за рівнем тестування):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Системне тестування </a:t>
            </a:r>
            <a:r>
              <a:rPr lang="uk-UA" dirty="0"/>
              <a:t>(</a:t>
            </a:r>
            <a:r>
              <a:rPr lang="en-US" dirty="0"/>
              <a:t>system </a:t>
            </a:r>
            <a:r>
              <a:rPr lang="en-US" dirty="0" smtClean="0"/>
              <a:t>testing) </a:t>
            </a:r>
            <a:r>
              <a:rPr lang="uk-UA" dirty="0"/>
              <a:t>направлено на перевірку </a:t>
            </a:r>
            <a:r>
              <a:rPr lang="uk-UA" dirty="0" smtClean="0"/>
              <a:t>всього додатку </a:t>
            </a:r>
            <a:r>
              <a:rPr lang="uk-UA" dirty="0"/>
              <a:t>як єдиного цілого, складеного з частин, перевірених на </a:t>
            </a:r>
            <a:r>
              <a:rPr lang="uk-UA" dirty="0" smtClean="0"/>
              <a:t>двох попередніх </a:t>
            </a:r>
            <a:r>
              <a:rPr lang="uk-UA" dirty="0"/>
              <a:t>стадіях. Тут не тільки виявляються дефекти «на </a:t>
            </a:r>
            <a:r>
              <a:rPr lang="uk-UA" dirty="0" smtClean="0"/>
              <a:t>стиках» компонентів</a:t>
            </a:r>
            <a:r>
              <a:rPr lang="uk-UA" dirty="0"/>
              <a:t>, але і з'являється можливість повноцінно </a:t>
            </a:r>
            <a:r>
              <a:rPr lang="uk-UA" dirty="0" smtClean="0"/>
              <a:t>взаємодіяти з </a:t>
            </a:r>
            <a:r>
              <a:rPr lang="uk-UA" dirty="0"/>
              <a:t>додатком з точки зору кінцевого користувача, застосовуючи </a:t>
            </a:r>
            <a:r>
              <a:rPr lang="uk-UA" dirty="0" smtClean="0"/>
              <a:t>безліч інших </a:t>
            </a:r>
            <a:r>
              <a:rPr lang="uk-UA" dirty="0"/>
              <a:t>видів тестування, перерахованих в цьому розділі.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736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 (зменшенням) ступенем важливості </a:t>
            </a:r>
            <a:r>
              <a:rPr lang="uk-UA" dirty="0" err="1"/>
              <a:t>тестованих</a:t>
            </a:r>
            <a:r>
              <a:rPr lang="uk-UA" dirty="0"/>
              <a:t> функцій (за рівнем функціонального тестування</a:t>
            </a:r>
            <a:r>
              <a:rPr lang="uk-UA" dirty="0" smtClean="0"/>
              <a:t>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Димове тестування </a:t>
            </a:r>
            <a:r>
              <a:rPr lang="uk-UA" dirty="0"/>
              <a:t>- перевірка найважливішою, самої </a:t>
            </a:r>
            <a:r>
              <a:rPr lang="uk-UA" dirty="0" smtClean="0"/>
              <a:t>ключової функціональності</a:t>
            </a:r>
            <a:r>
              <a:rPr lang="uk-UA" dirty="0"/>
              <a:t>, непрацездатність якої робить безглуздою саму ідею використання програми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Димове </a:t>
            </a:r>
            <a:r>
              <a:rPr lang="uk-UA" dirty="0"/>
              <a:t>тестування проводиться після виходу нового </a:t>
            </a:r>
            <a:r>
              <a:rPr lang="uk-UA" dirty="0" err="1" smtClean="0"/>
              <a:t>білду</a:t>
            </a:r>
            <a:r>
              <a:rPr lang="uk-UA" dirty="0" smtClean="0"/>
              <a:t>, </a:t>
            </a:r>
            <a:r>
              <a:rPr lang="uk-UA" dirty="0"/>
              <a:t>щоб визначити загальний рівень якості додатку і прийняти рішення про (не) доцільність виконання тестування критичного шляху і </a:t>
            </a:r>
            <a:r>
              <a:rPr lang="uk-UA" dirty="0" smtClean="0"/>
              <a:t>розширеного тестування</a:t>
            </a:r>
            <a:r>
              <a:rPr lang="uk-UA" dirty="0"/>
              <a:t>. Оскільки тест-кейсів на рівні димового тестування відносно небагато, а самі вони досить прості, але при цьому дуже </a:t>
            </a:r>
            <a:r>
              <a:rPr lang="uk-UA" dirty="0" smtClean="0"/>
              <a:t>часто повторюються</a:t>
            </a:r>
            <a:r>
              <a:rPr lang="uk-UA" dirty="0"/>
              <a:t>, вони є хорошими кандидатами на автоматизацію. </a:t>
            </a:r>
            <a:r>
              <a:rPr lang="uk-UA" dirty="0" smtClean="0"/>
              <a:t>В зв'язку </a:t>
            </a:r>
            <a:r>
              <a:rPr lang="uk-UA" dirty="0"/>
              <a:t>з високою важливістю тест-кейсів на даному рівні порогове значення метрики їх проходження часто виставляється рівним 100% або </a:t>
            </a:r>
            <a:r>
              <a:rPr lang="uk-UA" dirty="0" smtClean="0"/>
              <a:t>близьким до </a:t>
            </a:r>
            <a:r>
              <a:rPr lang="uk-UA" dirty="0"/>
              <a:t>100%.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98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 (зменшенням) ступенем важливості </a:t>
            </a:r>
            <a:r>
              <a:rPr lang="uk-UA" dirty="0" err="1"/>
              <a:t>тестованих</a:t>
            </a:r>
            <a:r>
              <a:rPr lang="uk-UA" dirty="0"/>
              <a:t> функцій (за рівнем функціонального тестування</a:t>
            </a:r>
            <a:r>
              <a:rPr lang="uk-UA" dirty="0" smtClean="0"/>
              <a:t>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/>
              <a:t>Тестування критичного шляху </a:t>
            </a:r>
            <a:r>
              <a:rPr lang="uk-UA" dirty="0"/>
              <a:t>(</a:t>
            </a:r>
            <a:r>
              <a:rPr lang="en-US" dirty="0"/>
              <a:t>critical </a:t>
            </a:r>
            <a:r>
              <a:rPr lang="en-US" dirty="0" smtClean="0"/>
              <a:t>path </a:t>
            </a:r>
            <a:r>
              <a:rPr lang="en-US" dirty="0"/>
              <a:t>test) </a:t>
            </a:r>
            <a:r>
              <a:rPr lang="uk-UA" dirty="0" smtClean="0"/>
              <a:t>направлене </a:t>
            </a:r>
            <a:r>
              <a:rPr lang="uk-UA" dirty="0"/>
              <a:t>на дослідження функціональності, використовуваної типовими користувачами в типовій повсякденній діяльності. 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Існує безліч користувачів</a:t>
            </a:r>
            <a:r>
              <a:rPr lang="uk-UA" dirty="0"/>
              <a:t>, які найчастіше використовують </a:t>
            </a:r>
            <a:r>
              <a:rPr lang="uk-UA" dirty="0" smtClean="0"/>
              <a:t>деяку підмножину функцій програм</a:t>
            </a:r>
            <a:r>
              <a:rPr lang="en-US" dirty="0" smtClean="0"/>
              <a:t>. </a:t>
            </a:r>
            <a:r>
              <a:rPr lang="uk-UA" dirty="0"/>
              <a:t>Саме ці </a:t>
            </a:r>
            <a:r>
              <a:rPr lang="uk-UA" dirty="0" smtClean="0"/>
              <a:t>функції і </a:t>
            </a:r>
            <a:r>
              <a:rPr lang="uk-UA" dirty="0"/>
              <a:t>потрібно перевірити, як тільки ми переконалися, що додаток «в </a:t>
            </a:r>
            <a:r>
              <a:rPr lang="uk-UA" dirty="0" smtClean="0"/>
              <a:t>принципі працює </a:t>
            </a:r>
            <a:r>
              <a:rPr lang="uk-UA" dirty="0"/>
              <a:t>»(</a:t>
            </a:r>
            <a:r>
              <a:rPr lang="uk-UA" dirty="0" smtClean="0"/>
              <a:t>димовий </a:t>
            </a:r>
            <a:r>
              <a:rPr lang="uk-UA" dirty="0"/>
              <a:t>тест пройшов успішно). Якщо з якихось причин програма не виконує ці функції або виконує їх некоректно, </a:t>
            </a:r>
            <a:r>
              <a:rPr lang="uk-UA" dirty="0" smtClean="0"/>
              <a:t>дуже багато </a:t>
            </a:r>
            <a:r>
              <a:rPr lang="uk-UA" dirty="0"/>
              <a:t>користувачів не зможуть досягти безлічі своїх цілей. </a:t>
            </a:r>
            <a:r>
              <a:rPr lang="uk-UA" dirty="0" smtClean="0"/>
              <a:t>Граничне значення </a:t>
            </a:r>
            <a:r>
              <a:rPr lang="uk-UA" dirty="0"/>
              <a:t>метрики успішного проходження «тесту критичного шляху» вже трохи нижче, ніж в димовому тестуванні, але все одно досить </a:t>
            </a:r>
            <a:r>
              <a:rPr lang="uk-UA" dirty="0" smtClean="0"/>
              <a:t>високе (</a:t>
            </a:r>
            <a:r>
              <a:rPr lang="uk-UA" dirty="0"/>
              <a:t>Як правило, близько 70-80-90% - в залежності від суті проекту).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915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 (зменшенням) ступенем важливості </a:t>
            </a:r>
            <a:r>
              <a:rPr lang="uk-UA" dirty="0" err="1"/>
              <a:t>тестованих</a:t>
            </a:r>
            <a:r>
              <a:rPr lang="uk-UA" dirty="0"/>
              <a:t> функцій (за рівнем функціонального тестування</a:t>
            </a:r>
            <a:r>
              <a:rPr lang="uk-UA" dirty="0" smtClean="0"/>
              <a:t>):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b="1" dirty="0"/>
              <a:t>Розширене тестування </a:t>
            </a:r>
            <a:r>
              <a:rPr lang="uk-UA" dirty="0"/>
              <a:t>(</a:t>
            </a:r>
            <a:r>
              <a:rPr lang="en-US" dirty="0"/>
              <a:t>extended </a:t>
            </a:r>
            <a:r>
              <a:rPr lang="en-US" dirty="0" smtClean="0"/>
              <a:t>test) </a:t>
            </a:r>
            <a:r>
              <a:rPr lang="uk-UA" dirty="0" smtClean="0"/>
              <a:t>направлене </a:t>
            </a:r>
            <a:r>
              <a:rPr lang="uk-UA" dirty="0"/>
              <a:t>на </a:t>
            </a:r>
            <a:r>
              <a:rPr lang="uk-UA" dirty="0" smtClean="0"/>
              <a:t>дослідження </a:t>
            </a:r>
            <a:r>
              <a:rPr lang="uk-UA" dirty="0" err="1" smtClean="0"/>
              <a:t>всієй</a:t>
            </a:r>
            <a:r>
              <a:rPr lang="uk-UA" dirty="0" smtClean="0"/>
              <a:t> </a:t>
            </a:r>
            <a:r>
              <a:rPr lang="uk-UA" dirty="0"/>
              <a:t>заявленої в вимогах функціональності - навіть тієї, </a:t>
            </a:r>
            <a:r>
              <a:rPr lang="uk-UA" dirty="0" smtClean="0"/>
              <a:t>яка низько </a:t>
            </a:r>
            <a:r>
              <a:rPr lang="uk-UA" dirty="0" err="1" smtClean="0"/>
              <a:t>проранжована</a:t>
            </a:r>
            <a:r>
              <a:rPr lang="uk-UA" dirty="0" smtClean="0"/>
              <a:t> </a:t>
            </a:r>
            <a:r>
              <a:rPr lang="uk-UA" dirty="0"/>
              <a:t>за ступенем важливості. При цьому тут також враховується, яка функціональність є більш важливою, а яка - менш важливою. Але при наявності достатньої кількості часу і інших ресурсів </a:t>
            </a:r>
            <a:r>
              <a:rPr lang="uk-UA" dirty="0" smtClean="0"/>
              <a:t>тест-кейси </a:t>
            </a:r>
            <a:r>
              <a:rPr lang="uk-UA" dirty="0"/>
              <a:t>цього рівня можуть торкнутися навіть </a:t>
            </a:r>
            <a:r>
              <a:rPr lang="uk-UA" dirty="0" smtClean="0"/>
              <a:t>найбільш фонових вимог.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Ще одним напрямком дослідження в рамках даного тестування є нетипові, малоймовірні, екзотичні випадки і сценарії використання функцій і властивостей </a:t>
            </a:r>
            <a:r>
              <a:rPr lang="uk-UA" dirty="0" smtClean="0"/>
              <a:t>додатку, розглянутих на попередніх рівнях</a:t>
            </a:r>
            <a:r>
              <a:rPr lang="uk-UA" dirty="0"/>
              <a:t>. Граничне значення метрики успішного проходження розширеного тестування істотно нижче, ніж в тестуванні критичного </a:t>
            </a:r>
            <a:r>
              <a:rPr lang="uk-UA" dirty="0" smtClean="0"/>
              <a:t>шляху (</a:t>
            </a:r>
            <a:r>
              <a:rPr lang="uk-UA" dirty="0"/>
              <a:t>Іноді можна побачити навіть значення в діапазоні 30-50%, тому що переважна більшість знайдених тут дефектів не становить загрози </a:t>
            </a:r>
            <a:r>
              <a:rPr lang="uk-UA" dirty="0" smtClean="0"/>
              <a:t>для успішного </a:t>
            </a:r>
            <a:r>
              <a:rPr lang="uk-UA" dirty="0"/>
              <a:t>використання програми більшістю користувачів).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37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принципами роботи з додатком: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/>
              <a:t>Позитивне тестування </a:t>
            </a:r>
            <a:r>
              <a:rPr lang="uk-UA" dirty="0"/>
              <a:t>(</a:t>
            </a:r>
            <a:r>
              <a:rPr lang="en-US" dirty="0"/>
              <a:t>positive </a:t>
            </a:r>
            <a:r>
              <a:rPr lang="en-US" dirty="0" smtClean="0"/>
              <a:t>testing) </a:t>
            </a:r>
            <a:r>
              <a:rPr lang="uk-UA" dirty="0" smtClean="0"/>
              <a:t>направлене </a:t>
            </a:r>
            <a:r>
              <a:rPr lang="uk-UA" dirty="0"/>
              <a:t>на </a:t>
            </a:r>
            <a:r>
              <a:rPr lang="uk-UA" dirty="0" smtClean="0"/>
              <a:t>дослідження додатку </a:t>
            </a:r>
            <a:r>
              <a:rPr lang="uk-UA" dirty="0"/>
              <a:t>в ситуації, коли всі дії виконуються строго по інструкції без </a:t>
            </a:r>
            <a:r>
              <a:rPr lang="uk-UA" dirty="0" smtClean="0"/>
              <a:t>жодних помилок</a:t>
            </a:r>
            <a:r>
              <a:rPr lang="uk-UA" dirty="0"/>
              <a:t>, відхилень, введення невірних даних </a:t>
            </a:r>
            <a:r>
              <a:rPr lang="uk-UA" dirty="0" smtClean="0"/>
              <a:t>і </a:t>
            </a:r>
            <a:r>
              <a:rPr lang="uk-UA" dirty="0" err="1" smtClean="0"/>
              <a:t>т.д</a:t>
            </a:r>
            <a:r>
              <a:rPr lang="uk-UA" dirty="0"/>
              <a:t>. Якщо позитивні тест-кейси завершуються помилками, це </a:t>
            </a:r>
            <a:r>
              <a:rPr lang="uk-UA" dirty="0" smtClean="0"/>
              <a:t>тривожна ознака </a:t>
            </a:r>
            <a:r>
              <a:rPr lang="uk-UA" dirty="0"/>
              <a:t>- додаток не працює належним чином навіть в ідеальних умовах (</a:t>
            </a:r>
            <a:r>
              <a:rPr lang="uk-UA" dirty="0" smtClean="0"/>
              <a:t>і можна </a:t>
            </a:r>
            <a:r>
              <a:rPr lang="uk-UA" dirty="0"/>
              <a:t>припустити, що в неідеальних умовах </a:t>
            </a:r>
            <a:r>
              <a:rPr lang="uk-UA" dirty="0" smtClean="0"/>
              <a:t>він </a:t>
            </a:r>
            <a:r>
              <a:rPr lang="uk-UA" dirty="0"/>
              <a:t>працює ще гірше).</a:t>
            </a:r>
          </a:p>
          <a:p>
            <a:pPr marL="0" indent="0">
              <a:buNone/>
            </a:pPr>
            <a:r>
              <a:rPr lang="uk-UA" dirty="0"/>
              <a:t>Для прискорення тестування кілька позитивних тест-кейсів можна об'єднувати (наприклад, перед відправкою заповнити всі поля форми </a:t>
            </a:r>
            <a:r>
              <a:rPr lang="uk-UA" dirty="0" smtClean="0"/>
              <a:t>вірними значеннями</a:t>
            </a:r>
            <a:r>
              <a:rPr lang="uk-UA" dirty="0"/>
              <a:t>) - іноді це може ускладнити діагностику помилки, але суттєва економія часу компенсує цей ризик.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49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 принципами роботи з додатком: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/>
              <a:t>Негативне</a:t>
            </a:r>
            <a:r>
              <a:rPr lang="ru-RU" dirty="0" smtClean="0"/>
              <a:t> </a:t>
            </a:r>
            <a:r>
              <a:rPr lang="ru-RU" dirty="0" err="1"/>
              <a:t>тестування</a:t>
            </a:r>
            <a:r>
              <a:rPr lang="ru-RU" dirty="0"/>
              <a:t> (</a:t>
            </a:r>
            <a:r>
              <a:rPr lang="ru-RU" dirty="0" err="1"/>
              <a:t>negative</a:t>
            </a:r>
            <a:r>
              <a:rPr lang="ru-RU" dirty="0"/>
              <a:t> </a:t>
            </a:r>
            <a:r>
              <a:rPr lang="ru-RU" dirty="0" err="1" smtClean="0"/>
              <a:t>testing</a:t>
            </a:r>
            <a:r>
              <a:rPr lang="ru-RU" dirty="0" smtClean="0"/>
              <a:t>, </a:t>
            </a:r>
            <a:r>
              <a:rPr lang="ru-RU" dirty="0" err="1"/>
              <a:t>Invalid</a:t>
            </a:r>
            <a:r>
              <a:rPr lang="ru-RU" dirty="0"/>
              <a:t> </a:t>
            </a:r>
            <a:r>
              <a:rPr lang="ru-RU" dirty="0" err="1" smtClean="0"/>
              <a:t>testing</a:t>
            </a:r>
            <a:r>
              <a:rPr lang="ru-RU" dirty="0" smtClean="0"/>
              <a:t>) – </a:t>
            </a:r>
            <a:r>
              <a:rPr lang="ru-RU" dirty="0" err="1" smtClean="0"/>
              <a:t>направлене</a:t>
            </a:r>
            <a:r>
              <a:rPr lang="ru-RU" dirty="0" smtClean="0"/>
              <a:t> на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в </a:t>
            </a:r>
            <a:r>
              <a:rPr lang="ru-RU" dirty="0" err="1"/>
              <a:t>ситуаціях</a:t>
            </a:r>
            <a:r>
              <a:rPr lang="ru-RU" dirty="0"/>
              <a:t>, коли з </a:t>
            </a:r>
            <a:r>
              <a:rPr lang="ru-RU" dirty="0" smtClean="0"/>
              <a:t>нею </a:t>
            </a:r>
            <a:r>
              <a:rPr lang="ru-RU" dirty="0" err="1" smtClean="0"/>
              <a:t>виконуються</a:t>
            </a:r>
            <a:r>
              <a:rPr lang="ru-RU" dirty="0" smtClean="0"/>
              <a:t> (</a:t>
            </a:r>
            <a:r>
              <a:rPr lang="ru-RU" dirty="0" err="1"/>
              <a:t>Некоректні</a:t>
            </a:r>
            <a:r>
              <a:rPr lang="ru-RU" dirty="0"/>
              <a:t>) </a:t>
            </a:r>
            <a:r>
              <a:rPr lang="ru-RU" dirty="0" err="1"/>
              <a:t>операції</a:t>
            </a:r>
            <a:r>
              <a:rPr lang="ru-RU" dirty="0"/>
              <a:t> та /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потенційно</a:t>
            </a:r>
            <a:r>
              <a:rPr lang="ru-RU" dirty="0" smtClean="0"/>
              <a:t> </a:t>
            </a:r>
            <a:r>
              <a:rPr lang="ru-RU" dirty="0" err="1"/>
              <a:t>призводять</a:t>
            </a:r>
            <a:r>
              <a:rPr lang="ru-RU" dirty="0"/>
              <a:t> до </a:t>
            </a:r>
            <a:r>
              <a:rPr lang="ru-RU" dirty="0" err="1" smtClean="0"/>
              <a:t>помилок</a:t>
            </a:r>
            <a:r>
              <a:rPr lang="ru-RU" dirty="0" smtClean="0"/>
              <a:t>. </a:t>
            </a:r>
            <a:r>
              <a:rPr lang="ru-RU" dirty="0" err="1"/>
              <a:t>Оскільки</a:t>
            </a:r>
            <a:r>
              <a:rPr lang="ru-RU" dirty="0"/>
              <a:t> в реальному </a:t>
            </a:r>
            <a:r>
              <a:rPr lang="ru-RU" dirty="0" err="1"/>
              <a:t>житті</a:t>
            </a:r>
            <a:r>
              <a:rPr lang="ru-RU" dirty="0"/>
              <a:t> таких </a:t>
            </a:r>
            <a:r>
              <a:rPr lang="ru-RU" dirty="0" err="1"/>
              <a:t>ситуацій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(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 smtClean="0"/>
              <a:t>допускають</a:t>
            </a:r>
            <a:r>
              <a:rPr lang="ru-RU" dirty="0" smtClean="0"/>
              <a:t> </a:t>
            </a:r>
            <a:r>
              <a:rPr lang="ru-RU" dirty="0" err="1" smtClean="0"/>
              <a:t>помилки</a:t>
            </a:r>
            <a:r>
              <a:rPr lang="ru-RU" dirty="0"/>
              <a:t>, </a:t>
            </a:r>
            <a:r>
              <a:rPr lang="ru-RU" dirty="0" err="1"/>
              <a:t>зловмисники</a:t>
            </a:r>
            <a:r>
              <a:rPr lang="ru-RU" dirty="0"/>
              <a:t> </a:t>
            </a:r>
            <a:r>
              <a:rPr lang="ru-RU" dirty="0" err="1"/>
              <a:t>свідомо</a:t>
            </a:r>
            <a:r>
              <a:rPr lang="ru-RU" dirty="0"/>
              <a:t> «</a:t>
            </a:r>
            <a:r>
              <a:rPr lang="ru-RU" dirty="0" err="1"/>
              <a:t>ламають</a:t>
            </a:r>
            <a:r>
              <a:rPr lang="ru-RU" dirty="0"/>
              <a:t>» </a:t>
            </a:r>
            <a:r>
              <a:rPr lang="ru-RU" dirty="0" err="1"/>
              <a:t>додаток</a:t>
            </a:r>
            <a:r>
              <a:rPr lang="ru-RU" dirty="0"/>
              <a:t>, в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r>
              <a:rPr lang="ru-RU" dirty="0" smtClean="0"/>
              <a:t>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і т.д.), </a:t>
            </a:r>
            <a:r>
              <a:rPr lang="ru-RU" dirty="0" err="1"/>
              <a:t>негативних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 </a:t>
            </a:r>
            <a:r>
              <a:rPr lang="ru-RU" dirty="0" err="1"/>
              <a:t>виявляється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позитивних</a:t>
            </a:r>
            <a:r>
              <a:rPr lang="ru-RU" dirty="0"/>
              <a:t> (</a:t>
            </a:r>
            <a:r>
              <a:rPr lang="ru-RU" dirty="0" err="1"/>
              <a:t>іноді</a:t>
            </a:r>
            <a:r>
              <a:rPr lang="ru-RU" dirty="0"/>
              <a:t> - в рази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smtClean="0"/>
              <a:t>на порядки</a:t>
            </a:r>
            <a:r>
              <a:rPr lang="ru-RU" dirty="0"/>
              <a:t>).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позитивних</a:t>
            </a:r>
            <a:r>
              <a:rPr lang="ru-RU" dirty="0"/>
              <a:t> </a:t>
            </a:r>
            <a:r>
              <a:rPr lang="ru-RU" dirty="0" err="1"/>
              <a:t>негативні</a:t>
            </a:r>
            <a:r>
              <a:rPr lang="ru-RU" dirty="0"/>
              <a:t> тест-</a:t>
            </a:r>
            <a:r>
              <a:rPr lang="ru-RU" dirty="0" err="1"/>
              <a:t>кейси</a:t>
            </a:r>
            <a:r>
              <a:rPr lang="ru-RU" dirty="0"/>
              <a:t> не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об'єднувати</a:t>
            </a:r>
            <a:r>
              <a:rPr lang="ru-RU" dirty="0"/>
              <a:t>, тому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подібне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привести до </a:t>
            </a:r>
            <a:r>
              <a:rPr lang="ru-RU" dirty="0" err="1"/>
              <a:t>невірного</a:t>
            </a:r>
            <a:r>
              <a:rPr lang="ru-RU" dirty="0"/>
              <a:t> </a:t>
            </a:r>
            <a:r>
              <a:rPr lang="ru-RU" dirty="0" err="1"/>
              <a:t>трактування</a:t>
            </a:r>
            <a:r>
              <a:rPr lang="ru-RU" dirty="0"/>
              <a:t> </a:t>
            </a:r>
            <a:r>
              <a:rPr lang="ru-RU" dirty="0" err="1" smtClean="0"/>
              <a:t>поведінки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r>
              <a:rPr lang="ru-RU" dirty="0" smtClean="0"/>
              <a:t> </a:t>
            </a:r>
            <a:r>
              <a:rPr lang="ru-RU" dirty="0"/>
              <a:t>і пропуску (</a:t>
            </a:r>
            <a:r>
              <a:rPr lang="ru-RU" dirty="0" err="1"/>
              <a:t>невиявлення</a:t>
            </a:r>
            <a:r>
              <a:rPr lang="ru-RU" dirty="0"/>
              <a:t>) </a:t>
            </a:r>
            <a:r>
              <a:rPr lang="ru-RU" dirty="0" err="1"/>
              <a:t>дефектів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319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за природою </a:t>
            </a:r>
            <a:r>
              <a:rPr lang="uk-UA" dirty="0" smtClean="0"/>
              <a:t>додатку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dirty="0" smtClean="0"/>
              <a:t>Даний </a:t>
            </a:r>
            <a:r>
              <a:rPr lang="uk-UA" dirty="0"/>
              <a:t>вид класифікації є штучним, оскільки «всередині</a:t>
            </a:r>
            <a:r>
              <a:rPr lang="uk-UA" dirty="0" smtClean="0"/>
              <a:t>» мова </a:t>
            </a:r>
            <a:r>
              <a:rPr lang="uk-UA" dirty="0"/>
              <a:t>буде йти про </a:t>
            </a:r>
            <a:r>
              <a:rPr lang="uk-UA" dirty="0" smtClean="0"/>
              <a:t>одні й ті ж види </a:t>
            </a:r>
            <a:r>
              <a:rPr lang="uk-UA" dirty="0"/>
              <a:t>тестування, що відрізняються в даному</a:t>
            </a:r>
          </a:p>
          <a:p>
            <a:pPr marL="0" indent="0">
              <a:buNone/>
            </a:pPr>
            <a:r>
              <a:rPr lang="uk-UA" dirty="0"/>
              <a:t>контексті лише концентрацією на відповідних функціях і особливостях застосування, використанням специфічних інструментів та окремих технік.</a:t>
            </a:r>
          </a:p>
          <a:p>
            <a:pPr marL="0" indent="0">
              <a:buNone/>
            </a:pPr>
            <a:r>
              <a:rPr lang="uk-UA" b="1" dirty="0" smtClean="0"/>
              <a:t>Тестування </a:t>
            </a:r>
            <a:r>
              <a:rPr lang="uk-UA" b="1" dirty="0"/>
              <a:t>веб-додатків </a:t>
            </a:r>
            <a:r>
              <a:rPr lang="uk-UA" dirty="0"/>
              <a:t>(</a:t>
            </a:r>
            <a:r>
              <a:rPr lang="en-US" dirty="0"/>
              <a:t>web-applications testing) </a:t>
            </a:r>
            <a:r>
              <a:rPr lang="uk-UA" dirty="0"/>
              <a:t>пов'язане з інтенсивною діяльністю в області тестування сумісності </a:t>
            </a:r>
            <a:r>
              <a:rPr lang="uk-UA" dirty="0" smtClean="0"/>
              <a:t>(</a:t>
            </a:r>
            <a:r>
              <a:rPr lang="uk-UA" dirty="0"/>
              <a:t>Особливо - крос-</a:t>
            </a:r>
            <a:r>
              <a:rPr lang="uk-UA" dirty="0" err="1"/>
              <a:t>браузерного</a:t>
            </a:r>
            <a:r>
              <a:rPr lang="uk-UA" dirty="0"/>
              <a:t> </a:t>
            </a:r>
            <a:r>
              <a:rPr lang="uk-UA" dirty="0" smtClean="0"/>
              <a:t>тестування ), тестування продуктивності, автоматизації </a:t>
            </a:r>
            <a:r>
              <a:rPr lang="uk-UA" dirty="0"/>
              <a:t>тестування з використанням широкого спектра інструментальних засобів.</a:t>
            </a:r>
          </a:p>
          <a:p>
            <a:pPr marL="0" indent="0">
              <a:buNone/>
            </a:pPr>
            <a:r>
              <a:rPr lang="uk-UA" b="1" dirty="0" smtClean="0"/>
              <a:t>Тестування </a:t>
            </a:r>
            <a:r>
              <a:rPr lang="uk-UA" b="1" dirty="0"/>
              <a:t>мобільних додатків </a:t>
            </a:r>
            <a:r>
              <a:rPr lang="uk-UA" dirty="0"/>
              <a:t>(</a:t>
            </a:r>
            <a:r>
              <a:rPr lang="en-US" dirty="0"/>
              <a:t>mobile applications testing) </a:t>
            </a:r>
            <a:r>
              <a:rPr lang="uk-UA" dirty="0" smtClean="0"/>
              <a:t>також вимагає </a:t>
            </a:r>
            <a:r>
              <a:rPr lang="uk-UA" dirty="0"/>
              <a:t>підвищеної уваги до тестування </a:t>
            </a:r>
            <a:r>
              <a:rPr lang="uk-UA" dirty="0" smtClean="0"/>
              <a:t>сумісності, оптимізації </a:t>
            </a:r>
            <a:r>
              <a:rPr lang="uk-UA" dirty="0"/>
              <a:t>продуктивності </a:t>
            </a:r>
            <a:r>
              <a:rPr lang="uk-UA" dirty="0" smtClean="0"/>
              <a:t>(</a:t>
            </a:r>
            <a:r>
              <a:rPr lang="uk-UA" dirty="0"/>
              <a:t>В тому числі клієнтської частини з точки зору зниження енергоспоживання), автоматизації тестування із </a:t>
            </a:r>
            <a:r>
              <a:rPr lang="uk-UA" dirty="0" smtClean="0"/>
              <a:t>застосуванням емуляторів </a:t>
            </a:r>
            <a:r>
              <a:rPr lang="uk-UA" dirty="0"/>
              <a:t>мобільних пристроїв.</a:t>
            </a:r>
          </a:p>
          <a:p>
            <a:pPr marL="0" indent="0">
              <a:buNone/>
            </a:pPr>
            <a:r>
              <a:rPr lang="uk-UA" b="1" dirty="0" smtClean="0"/>
              <a:t>Тестування </a:t>
            </a:r>
            <a:r>
              <a:rPr lang="uk-UA" b="1" dirty="0"/>
              <a:t>настільних додатків </a:t>
            </a:r>
            <a:r>
              <a:rPr lang="uk-UA" dirty="0"/>
              <a:t>(</a:t>
            </a:r>
            <a:r>
              <a:rPr lang="en-US" dirty="0"/>
              <a:t>desktop applications testing) </a:t>
            </a:r>
            <a:r>
              <a:rPr lang="uk-UA" dirty="0"/>
              <a:t>є </a:t>
            </a:r>
            <a:r>
              <a:rPr lang="uk-UA" dirty="0" smtClean="0"/>
              <a:t>найбільш </a:t>
            </a:r>
            <a:r>
              <a:rPr lang="uk-UA" dirty="0"/>
              <a:t>класичним серед всіх перерахованих в даній класифікації, і його особливості залежать від предметної області </a:t>
            </a:r>
            <a:r>
              <a:rPr lang="uk-UA" dirty="0" smtClean="0"/>
              <a:t>додатку, нюансів архітектури</a:t>
            </a:r>
            <a:r>
              <a:rPr lang="uk-UA" dirty="0"/>
              <a:t>, ключових показників якості і </a:t>
            </a:r>
            <a:r>
              <a:rPr lang="uk-UA" dirty="0" err="1"/>
              <a:t>т.д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uk-UA" dirty="0"/>
              <a:t>Цю класифікацію можна продовжувати дуже довго. Наприклад, можна окремо розглядати тестування консольних додатків (</a:t>
            </a:r>
            <a:r>
              <a:rPr lang="en-US" dirty="0"/>
              <a:t>console applications testing) </a:t>
            </a:r>
            <a:r>
              <a:rPr lang="uk-UA" dirty="0"/>
              <a:t>і додатків з графічним інтерфейсом (</a:t>
            </a:r>
            <a:r>
              <a:rPr lang="en-US" dirty="0" smtClean="0"/>
              <a:t>GUI-applications</a:t>
            </a:r>
            <a:r>
              <a:rPr lang="uk-UA" dirty="0" smtClean="0"/>
              <a:t> </a:t>
            </a:r>
            <a:r>
              <a:rPr lang="en-US" dirty="0" smtClean="0"/>
              <a:t>testing</a:t>
            </a:r>
            <a:r>
              <a:rPr lang="en-US" dirty="0"/>
              <a:t>), </a:t>
            </a:r>
            <a:r>
              <a:rPr lang="uk-UA" dirty="0"/>
              <a:t>серверних додатків (</a:t>
            </a:r>
            <a:r>
              <a:rPr lang="en-US" dirty="0"/>
              <a:t>server applications testing) </a:t>
            </a:r>
            <a:r>
              <a:rPr lang="uk-UA" dirty="0"/>
              <a:t>і клієнтських додатків (</a:t>
            </a:r>
            <a:r>
              <a:rPr lang="en-US" dirty="0"/>
              <a:t>client applications testing) </a:t>
            </a:r>
            <a:r>
              <a:rPr lang="uk-UA" dirty="0"/>
              <a:t>і </a:t>
            </a:r>
            <a:r>
              <a:rPr lang="uk-UA" dirty="0" err="1"/>
              <a:t>т.д</a:t>
            </a:r>
            <a:r>
              <a:rPr lang="uk-U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45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</a:t>
            </a:r>
            <a:r>
              <a:rPr lang="uk-UA" dirty="0" smtClean="0"/>
              <a:t>за цілями </a:t>
            </a:r>
            <a:r>
              <a:rPr lang="uk-UA" dirty="0"/>
              <a:t>і </a:t>
            </a:r>
            <a:r>
              <a:rPr lang="uk-UA" dirty="0" smtClean="0"/>
              <a:t>завданнями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 smtClean="0"/>
              <a:t>Позитивне </a:t>
            </a:r>
            <a:r>
              <a:rPr lang="uk-UA" b="1" dirty="0"/>
              <a:t>тестування </a:t>
            </a:r>
            <a:r>
              <a:rPr lang="uk-UA" dirty="0"/>
              <a:t>(розглянуто </a:t>
            </a:r>
            <a:r>
              <a:rPr lang="uk-UA" dirty="0" smtClean="0"/>
              <a:t>раніше).</a:t>
            </a:r>
            <a:endParaRPr lang="uk-UA" dirty="0"/>
          </a:p>
          <a:p>
            <a:pPr marL="0" indent="0">
              <a:buNone/>
            </a:pPr>
            <a:r>
              <a:rPr lang="uk-UA" b="1" dirty="0" smtClean="0"/>
              <a:t>Негативне </a:t>
            </a:r>
            <a:r>
              <a:rPr lang="uk-UA" b="1" dirty="0"/>
              <a:t>тестування </a:t>
            </a:r>
            <a:r>
              <a:rPr lang="uk-UA" dirty="0"/>
              <a:t>(розглянуто раніше )</a:t>
            </a:r>
            <a:r>
              <a:rPr lang="uk-UA" dirty="0" smtClean="0"/>
              <a:t>.</a:t>
            </a:r>
            <a:endParaRPr lang="uk-UA" dirty="0"/>
          </a:p>
          <a:p>
            <a:pPr marL="0" indent="0">
              <a:buNone/>
            </a:pPr>
            <a:r>
              <a:rPr lang="uk-UA" b="1" dirty="0" smtClean="0"/>
              <a:t>Функціональне </a:t>
            </a:r>
            <a:r>
              <a:rPr lang="uk-UA" b="1" dirty="0"/>
              <a:t>тестування </a:t>
            </a:r>
            <a:r>
              <a:rPr lang="uk-UA" dirty="0"/>
              <a:t>(</a:t>
            </a:r>
            <a:r>
              <a:rPr lang="en-US" dirty="0"/>
              <a:t>functional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вид </a:t>
            </a:r>
            <a:r>
              <a:rPr lang="uk-UA" dirty="0" smtClean="0"/>
              <a:t>тестування, спрямований </a:t>
            </a:r>
            <a:r>
              <a:rPr lang="uk-UA" dirty="0"/>
              <a:t>на перевірку коректності роботи функціональності додатку (коректність реалізації функціональних </a:t>
            </a:r>
            <a:r>
              <a:rPr lang="uk-UA" dirty="0" smtClean="0"/>
              <a:t>вимог). Часто функціональне </a:t>
            </a:r>
            <a:r>
              <a:rPr lang="uk-UA" dirty="0"/>
              <a:t>тестування асоціюють з тестуванням по методу чорного </a:t>
            </a:r>
            <a:r>
              <a:rPr lang="uk-UA" dirty="0" smtClean="0"/>
              <a:t>ящика , однак </a:t>
            </a:r>
            <a:r>
              <a:rPr lang="uk-UA" dirty="0"/>
              <a:t>і за методом білого </a:t>
            </a:r>
            <a:r>
              <a:rPr lang="uk-UA" dirty="0" smtClean="0"/>
              <a:t>ящика </a:t>
            </a:r>
            <a:r>
              <a:rPr lang="uk-UA" dirty="0"/>
              <a:t>цілком можна </a:t>
            </a:r>
            <a:r>
              <a:rPr lang="uk-UA" dirty="0" smtClean="0"/>
              <a:t>перевіряти коректність </a:t>
            </a:r>
            <a:r>
              <a:rPr lang="uk-UA" dirty="0"/>
              <a:t>реалізації </a:t>
            </a:r>
            <a:r>
              <a:rPr lang="uk-UA" dirty="0" smtClean="0"/>
              <a:t>функціональності. </a:t>
            </a:r>
          </a:p>
          <a:p>
            <a:pPr marL="0" indent="0">
              <a:buNone/>
            </a:pPr>
            <a:r>
              <a:rPr lang="uk-UA" b="1" dirty="0" smtClean="0"/>
              <a:t>Нефункціональне </a:t>
            </a:r>
            <a:r>
              <a:rPr lang="uk-UA" b="1" dirty="0"/>
              <a:t>тестування </a:t>
            </a:r>
            <a:r>
              <a:rPr lang="uk-UA" dirty="0"/>
              <a:t>(</a:t>
            </a:r>
            <a:r>
              <a:rPr lang="en-US" dirty="0"/>
              <a:t>non-functional </a:t>
            </a:r>
            <a:r>
              <a:rPr lang="en-US" dirty="0" smtClean="0"/>
              <a:t>testing) </a:t>
            </a:r>
            <a:r>
              <a:rPr lang="en-US" dirty="0"/>
              <a:t>- </a:t>
            </a:r>
            <a:r>
              <a:rPr lang="uk-UA" dirty="0"/>
              <a:t>вид тестування, спрямований на перевірку не функціональних особливостей програми (коректність реалізації функціональних </a:t>
            </a:r>
            <a:r>
              <a:rPr lang="uk-UA" dirty="0" smtClean="0"/>
              <a:t>вимог), Таких як </a:t>
            </a:r>
            <a:r>
              <a:rPr lang="uk-UA" dirty="0"/>
              <a:t>зручність використання, сумісність, продуктивність, безпеку і </a:t>
            </a:r>
            <a:r>
              <a:rPr lang="uk-UA" dirty="0" err="1"/>
              <a:t>т.д</a:t>
            </a:r>
            <a:r>
              <a:rPr lang="uk-UA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20421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</a:t>
            </a:r>
            <a:r>
              <a:rPr lang="uk-UA" dirty="0" smtClean="0"/>
              <a:t>за цілями </a:t>
            </a:r>
            <a:r>
              <a:rPr lang="uk-UA" dirty="0"/>
              <a:t>і </a:t>
            </a:r>
            <a:r>
              <a:rPr lang="uk-UA" dirty="0" smtClean="0"/>
              <a:t>завданнями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Інсталяційне </a:t>
            </a:r>
            <a:r>
              <a:rPr lang="uk-UA" b="1" dirty="0"/>
              <a:t>тестування </a:t>
            </a:r>
            <a:r>
              <a:rPr lang="uk-UA" dirty="0"/>
              <a:t>(</a:t>
            </a:r>
            <a:r>
              <a:rPr lang="en-US" dirty="0"/>
              <a:t>installation testing, </a:t>
            </a:r>
            <a:r>
              <a:rPr lang="en-US" dirty="0" err="1"/>
              <a:t>installability</a:t>
            </a:r>
            <a:r>
              <a:rPr lang="en-US" dirty="0"/>
              <a:t> </a:t>
            </a:r>
            <a:r>
              <a:rPr lang="en-US" dirty="0" smtClean="0"/>
              <a:t>testing) -</a:t>
            </a:r>
            <a:r>
              <a:rPr lang="uk-UA" dirty="0" smtClean="0"/>
              <a:t> тестування</a:t>
            </a:r>
            <a:r>
              <a:rPr lang="uk-UA" dirty="0"/>
              <a:t>, спрямоване на виявлення дефектів, що впливають на перебіг стадії інсталяції (установки) </a:t>
            </a:r>
            <a:r>
              <a:rPr lang="uk-UA" dirty="0" smtClean="0"/>
              <a:t>додатку. </a:t>
            </a:r>
            <a:r>
              <a:rPr lang="uk-UA" dirty="0"/>
              <a:t>У загальному випадку таке тестування перевіряє безліч сценаріїв і аспектів роботи інсталятора в таких ситуаціях, як:</a:t>
            </a:r>
          </a:p>
          <a:p>
            <a:r>
              <a:rPr lang="uk-UA" dirty="0" smtClean="0"/>
              <a:t>нове </a:t>
            </a:r>
            <a:r>
              <a:rPr lang="uk-UA" dirty="0"/>
              <a:t>середовище виконання, в </a:t>
            </a:r>
            <a:r>
              <a:rPr lang="uk-UA" dirty="0" smtClean="0"/>
              <a:t>якому </a:t>
            </a:r>
            <a:r>
              <a:rPr lang="uk-UA" dirty="0"/>
              <a:t>додаток раніше не було інстальовано;</a:t>
            </a:r>
          </a:p>
          <a:p>
            <a:r>
              <a:rPr lang="uk-UA" dirty="0" smtClean="0"/>
              <a:t>оновлення </a:t>
            </a:r>
            <a:r>
              <a:rPr lang="uk-UA" dirty="0"/>
              <a:t>існуючої версії ( «</a:t>
            </a:r>
            <a:r>
              <a:rPr lang="uk-UA" dirty="0" err="1"/>
              <a:t>апгрейд</a:t>
            </a:r>
            <a:r>
              <a:rPr lang="uk-UA" dirty="0"/>
              <a:t>»);</a:t>
            </a:r>
          </a:p>
          <a:p>
            <a:r>
              <a:rPr lang="uk-UA" dirty="0" smtClean="0"/>
              <a:t>зміна </a:t>
            </a:r>
            <a:r>
              <a:rPr lang="uk-UA" dirty="0"/>
              <a:t>поточної версії на більш стару ( «</a:t>
            </a:r>
            <a:r>
              <a:rPr lang="uk-UA" dirty="0" err="1"/>
              <a:t>даунгрейд</a:t>
            </a:r>
            <a:r>
              <a:rPr lang="uk-UA" dirty="0"/>
              <a:t>»);</a:t>
            </a:r>
          </a:p>
          <a:p>
            <a:r>
              <a:rPr lang="uk-UA" dirty="0" smtClean="0"/>
              <a:t>повторна </a:t>
            </a:r>
            <a:r>
              <a:rPr lang="uk-UA" dirty="0"/>
              <a:t>установка програми з метою усунення </a:t>
            </a:r>
            <a:r>
              <a:rPr lang="uk-UA" dirty="0" smtClean="0"/>
              <a:t>проблем, що виникли  («</a:t>
            </a:r>
            <a:r>
              <a:rPr lang="uk-UA" dirty="0" err="1"/>
              <a:t>перевстановлення</a:t>
            </a:r>
            <a:r>
              <a:rPr lang="uk-UA" dirty="0"/>
              <a:t>»);</a:t>
            </a:r>
          </a:p>
          <a:p>
            <a:r>
              <a:rPr lang="uk-UA" dirty="0" smtClean="0"/>
              <a:t>повторний </a:t>
            </a:r>
            <a:r>
              <a:rPr lang="uk-UA" dirty="0"/>
              <a:t>запуск інсталяції після помилки, що призвела до неможливості продовження інсталяції;</a:t>
            </a:r>
          </a:p>
          <a:p>
            <a:r>
              <a:rPr lang="uk-UA" dirty="0" smtClean="0"/>
              <a:t>видалення програми;</a:t>
            </a:r>
            <a:endParaRPr lang="uk-UA" dirty="0"/>
          </a:p>
          <a:p>
            <a:r>
              <a:rPr lang="uk-UA" dirty="0" smtClean="0"/>
              <a:t>установка </a:t>
            </a:r>
            <a:r>
              <a:rPr lang="uk-UA" dirty="0"/>
              <a:t>нового </a:t>
            </a:r>
            <a:r>
              <a:rPr lang="uk-UA" dirty="0" smtClean="0"/>
              <a:t>додатку </a:t>
            </a:r>
            <a:r>
              <a:rPr lang="uk-UA" dirty="0"/>
              <a:t>з сімейства додатків;</a:t>
            </a:r>
          </a:p>
          <a:p>
            <a:r>
              <a:rPr lang="uk-UA" dirty="0" smtClean="0"/>
              <a:t>автоматична </a:t>
            </a:r>
            <a:r>
              <a:rPr lang="uk-UA" dirty="0"/>
              <a:t>інсталяція без участі користувача.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8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8313</Words>
  <Application>Microsoft Office PowerPoint</Application>
  <PresentationFormat>Широкоэкранный</PresentationFormat>
  <Paragraphs>440</Paragraphs>
  <Slides>104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Тема Office</vt:lpstr>
      <vt:lpstr>Презентация PowerPoint</vt:lpstr>
      <vt:lpstr>Що таке тестування та як воно з’явилось</vt:lpstr>
      <vt:lpstr>Що таке тестування та як воно з’явилось</vt:lpstr>
      <vt:lpstr>Хто такий тестувальник і що він робить</vt:lpstr>
      <vt:lpstr>Технічні навики</vt:lpstr>
      <vt:lpstr>Особистісні якості</vt:lpstr>
      <vt:lpstr>Навички</vt:lpstr>
      <vt:lpstr>Професійні навички</vt:lpstr>
      <vt:lpstr>Професійні навички</vt:lpstr>
      <vt:lpstr>Професійні навички</vt:lpstr>
      <vt:lpstr>Професійні навички</vt:lpstr>
      <vt:lpstr>Професійні навички</vt:lpstr>
      <vt:lpstr>Професійні навички</vt:lpstr>
      <vt:lpstr>Презентация PowerPoint</vt:lpstr>
      <vt:lpstr>Стадія 1</vt:lpstr>
      <vt:lpstr>Стадія 2</vt:lpstr>
      <vt:lpstr>Стадія 3</vt:lpstr>
      <vt:lpstr>Стадія 4</vt:lpstr>
      <vt:lpstr>Стадія 5 та 6</vt:lpstr>
      <vt:lpstr>Стадія 7 та 8</vt:lpstr>
      <vt:lpstr>Вимоги</vt:lpstr>
      <vt:lpstr>Важливість вимог</vt:lpstr>
      <vt:lpstr>Презентация PowerPoint</vt:lpstr>
      <vt:lpstr>Вартість виправлення помилки</vt:lpstr>
      <vt:lpstr>Джерела та шляхи виявлення вимог</vt:lpstr>
      <vt:lpstr>Інтерв’ю</vt:lpstr>
      <vt:lpstr>Робота з фокусними групами</vt:lpstr>
      <vt:lpstr>Анкетування</vt:lpstr>
      <vt:lpstr>Семінари та мозковий штурм</vt:lpstr>
      <vt:lpstr>Спостереження</vt:lpstr>
      <vt:lpstr>Прототипування</vt:lpstr>
      <vt:lpstr>Аналіз документів</vt:lpstr>
      <vt:lpstr>Моделювання процесів та взаємодій</vt:lpstr>
      <vt:lpstr>Самостійний опис</vt:lpstr>
      <vt:lpstr>Властивості якісних вимог</vt:lpstr>
      <vt:lpstr>Властивості якісних вимог</vt:lpstr>
      <vt:lpstr>Властивості якісних вимог</vt:lpstr>
      <vt:lpstr>Властивості якісних вимог</vt:lpstr>
      <vt:lpstr>Властивості якісних вимог</vt:lpstr>
      <vt:lpstr>Властивості якісних вимог</vt:lpstr>
      <vt:lpstr>Властивості якісних вимог</vt:lpstr>
      <vt:lpstr>Властивості якісних вимог</vt:lpstr>
      <vt:lpstr>Властивості якісних вимог</vt:lpstr>
      <vt:lpstr>Властивості якісних вимог</vt:lpstr>
      <vt:lpstr>Функціональне тестування ПЗ та основи тест-дизайну</vt:lpstr>
      <vt:lpstr>Розробка тестів та тестових сценаріїв</vt:lpstr>
      <vt:lpstr>Визначення</vt:lpstr>
      <vt:lpstr>Визначення</vt:lpstr>
      <vt:lpstr>Визначення</vt:lpstr>
      <vt:lpstr>Завдання Гленфорда Майерса про трикутник</vt:lpstr>
      <vt:lpstr>Висновок</vt:lpstr>
      <vt:lpstr>Стандартний вигляд тест кейсу</vt:lpstr>
      <vt:lpstr>Тест кейс. Варіант 2</vt:lpstr>
      <vt:lpstr>Поля тест-кейсу</vt:lpstr>
      <vt:lpstr>Поля тест-кейсу</vt:lpstr>
      <vt:lpstr>Поля тест-кейсу</vt:lpstr>
      <vt:lpstr>Поля тест-кейсу</vt:lpstr>
      <vt:lpstr>Поля тест-кейсу</vt:lpstr>
      <vt:lpstr>Поля тест-кейсу</vt:lpstr>
      <vt:lpstr>Властивості якісних тест-кейсів</vt:lpstr>
      <vt:lpstr>Презентация PowerPoint</vt:lpstr>
      <vt:lpstr>Презентация PowerPoint</vt:lpstr>
      <vt:lpstr>Властивості якісних тест-кейсів</vt:lpstr>
      <vt:lpstr>Презентация PowerPoint</vt:lpstr>
      <vt:lpstr>Властивості якісних тест-кейсів</vt:lpstr>
      <vt:lpstr>Презентация PowerPoint</vt:lpstr>
      <vt:lpstr>Презентация PowerPoint</vt:lpstr>
      <vt:lpstr>Завдання </vt:lpstr>
      <vt:lpstr>Процес розробки тестів</vt:lpstr>
      <vt:lpstr>Набори тест-кейсів</vt:lpstr>
      <vt:lpstr>Презентация PowerPoint</vt:lpstr>
      <vt:lpstr>Види і напрями тестування</vt:lpstr>
      <vt:lpstr>Спрощена класифікація тестування</vt:lpstr>
      <vt:lpstr>За запуском коду на виконання:</vt:lpstr>
      <vt:lpstr>За доступом до коду та архітектури програми:</vt:lpstr>
      <vt:lpstr>За ступенем автоматизації:</vt:lpstr>
      <vt:lpstr>За рівнем деталізації додатку  (за рівнем тестування):</vt:lpstr>
      <vt:lpstr>За (зменшенням) ступенем важливості тестованих функцій (за рівнем функціонального тестування):</vt:lpstr>
      <vt:lpstr>За принципами роботи з додатком:</vt:lpstr>
      <vt:lpstr>Презентация PowerPoint</vt:lpstr>
      <vt:lpstr>Презентация PowerPoint</vt:lpstr>
      <vt:lpstr>За запуском коду на виконання:</vt:lpstr>
      <vt:lpstr>За запуском коду на виконання:</vt:lpstr>
      <vt:lpstr>За доступом до коду та архітектури програми:</vt:lpstr>
      <vt:lpstr>За доступом до коду та архітектури програми:</vt:lpstr>
      <vt:lpstr>За доступом до коду та архітектури програми:</vt:lpstr>
      <vt:lpstr>За ступенем автоматизації:</vt:lpstr>
      <vt:lpstr>За ступенем автоматизації:</vt:lpstr>
      <vt:lpstr>За рівнем деталізації додатку  (за рівнем тестування):</vt:lpstr>
      <vt:lpstr>За рівнем деталізації додатку  (за рівнем тестування):</vt:lpstr>
      <vt:lpstr>За рівнем деталізації додатку  (за рівнем тестування):</vt:lpstr>
      <vt:lpstr>За (зменшенням) ступенем важливості тестованих функцій (за рівнем функціонального тестування):</vt:lpstr>
      <vt:lpstr>За (зменшенням) ступенем важливості тестованих функцій (за рівнем функціонального тестування):</vt:lpstr>
      <vt:lpstr>За (зменшенням) ступенем важливості тестованих функцій (за рівнем функціонального тестування):</vt:lpstr>
      <vt:lpstr>За принципами роботи з додатком:</vt:lpstr>
      <vt:lpstr>За принципами роботи з додатком:</vt:lpstr>
      <vt:lpstr>Класифікація за природою додатку</vt:lpstr>
      <vt:lpstr>Класифікація за цілями і завданнями</vt:lpstr>
      <vt:lpstr>Класифікація за цілями і завданнями</vt:lpstr>
      <vt:lpstr>Класифікація за цілями і завданнями</vt:lpstr>
      <vt:lpstr>Класифікація за цілями і завданнями</vt:lpstr>
      <vt:lpstr>Класифікація за цілями і завданнями</vt:lpstr>
      <vt:lpstr>Класифікація за цілями і завданнями</vt:lpstr>
      <vt:lpstr>Класифікація за цілями і завданнями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Функціональне тестування ПЗ та основи тест-дизайну</dc:title>
  <dc:creator>Зінюк ВВ</dc:creator>
  <cp:lastModifiedBy>wowa</cp:lastModifiedBy>
  <cp:revision>72</cp:revision>
  <dcterms:created xsi:type="dcterms:W3CDTF">2019-02-11T14:50:34Z</dcterms:created>
  <dcterms:modified xsi:type="dcterms:W3CDTF">2020-03-22T12:46:10Z</dcterms:modified>
</cp:coreProperties>
</file>