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75" r:id="rId3"/>
    <p:sldId id="276" r:id="rId4"/>
    <p:sldId id="259" r:id="rId5"/>
    <p:sldId id="281" r:id="rId6"/>
    <p:sldId id="280" r:id="rId7"/>
    <p:sldId id="279" r:id="rId8"/>
    <p:sldId id="261" r:id="rId9"/>
    <p:sldId id="265" r:id="rId10"/>
    <p:sldId id="266" r:id="rId11"/>
    <p:sldId id="267" r:id="rId12"/>
    <p:sldId id="268" r:id="rId13"/>
    <p:sldId id="269" r:id="rId14"/>
    <p:sldId id="282" r:id="rId15"/>
    <p:sldId id="283" r:id="rId16"/>
    <p:sldId id="262" r:id="rId17"/>
    <p:sldId id="263" r:id="rId18"/>
    <p:sldId id="270" r:id="rId19"/>
    <p:sldId id="271" r:id="rId20"/>
    <p:sldId id="272" r:id="rId21"/>
    <p:sldId id="273" r:id="rId22"/>
    <p:sldId id="274" r:id="rId23"/>
    <p:sldId id="264"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62" autoAdjust="0"/>
    <p:restoredTop sz="94660"/>
  </p:normalViewPr>
  <p:slideViewPr>
    <p:cSldViewPr>
      <p:cViewPr varScale="1">
        <p:scale>
          <a:sx n="78" d="100"/>
          <a:sy n="78" d="100"/>
        </p:scale>
        <p:origin x="1013"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E18188-C8FE-4396-B22A-B9206AD2A3F2}" type="datetimeFigureOut">
              <a:rPr lang="en-US" smtClean="0"/>
              <a:pPr/>
              <a:t>7/23/2024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F9E410-AA0A-498A-ADB7-762175B8F7EF}" type="slidenum">
              <a:rPr lang="en-US" smtClean="0"/>
              <a:pPr/>
              <a:t>‹#›</a:t>
            </a:fld>
            <a:endParaRPr lang="en-US"/>
          </a:p>
        </p:txBody>
      </p:sp>
    </p:spTree>
    <p:extLst>
      <p:ext uri="{BB962C8B-B14F-4D97-AF65-F5344CB8AC3E}">
        <p14:creationId xmlns:p14="http://schemas.microsoft.com/office/powerpoint/2010/main" val="3846739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F9E410-AA0A-498A-ADB7-762175B8F7E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5938F3E-BDAC-4F82-8D91-BFC39D362F94}" type="datetimeFigureOut">
              <a:rPr lang="en-US" smtClean="0"/>
              <a:pPr/>
              <a:t>7/23/2024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844D5BC-BC42-4CDE-BAAA-D45E4D5C5DB9}"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938F3E-BDAC-4F82-8D91-BFC39D362F94}" type="datetimeFigureOut">
              <a:rPr lang="en-US" smtClean="0"/>
              <a:pPr/>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4D5BC-BC42-4CDE-BAAA-D45E4D5C5D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938F3E-BDAC-4F82-8D91-BFC39D362F94}" type="datetimeFigureOut">
              <a:rPr lang="en-US" smtClean="0"/>
              <a:pPr/>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4D5BC-BC42-4CDE-BAAA-D45E4D5C5D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5938F3E-BDAC-4F82-8D91-BFC39D362F94}" type="datetimeFigureOut">
              <a:rPr lang="en-US" smtClean="0"/>
              <a:pPr/>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4D5BC-BC42-4CDE-BAAA-D45E4D5C5DB9}"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5938F3E-BDAC-4F82-8D91-BFC39D362F94}" type="datetimeFigureOut">
              <a:rPr lang="en-US" smtClean="0"/>
              <a:pPr/>
              <a:t>7/23/2024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844D5BC-BC42-4CDE-BAAA-D45E4D5C5DB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5938F3E-BDAC-4F82-8D91-BFC39D362F94}" type="datetimeFigureOut">
              <a:rPr lang="en-US" smtClean="0"/>
              <a:pPr/>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44D5BC-BC42-4CDE-BAAA-D45E4D5C5DB9}"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5938F3E-BDAC-4F82-8D91-BFC39D362F94}" type="datetimeFigureOut">
              <a:rPr lang="en-US" smtClean="0"/>
              <a:pPr/>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44D5BC-BC42-4CDE-BAAA-D45E4D5C5DB9}"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5938F3E-BDAC-4F82-8D91-BFC39D362F94}" type="datetimeFigureOut">
              <a:rPr lang="en-US" smtClean="0"/>
              <a:pPr/>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44D5BC-BC42-4CDE-BAAA-D45E4D5C5D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38F3E-BDAC-4F82-8D91-BFC39D362F94}" type="datetimeFigureOut">
              <a:rPr lang="en-US" smtClean="0"/>
              <a:pPr/>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44D5BC-BC42-4CDE-BAAA-D45E4D5C5D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938F3E-BDAC-4F82-8D91-BFC39D362F94}" type="datetimeFigureOut">
              <a:rPr lang="en-US" smtClean="0"/>
              <a:pPr/>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44D5BC-BC42-4CDE-BAAA-D45E4D5C5DB9}"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938F3E-BDAC-4F82-8D91-BFC39D362F94}" type="datetimeFigureOut">
              <a:rPr lang="en-US" smtClean="0"/>
              <a:pPr/>
              <a:t>7/23/2024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844D5BC-BC42-4CDE-BAAA-D45E4D5C5DB9}"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5938F3E-BDAC-4F82-8D91-BFC39D362F94}" type="datetimeFigureOut">
              <a:rPr lang="en-US" smtClean="0"/>
              <a:pPr/>
              <a:t>7/23/2024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844D5BC-BC42-4CDE-BAAA-D45E4D5C5D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048000"/>
            <a:ext cx="6400800" cy="1524000"/>
          </a:xfrm>
        </p:spPr>
        <p:txBody>
          <a:bodyPr>
            <a:normAutofit/>
          </a:bodyPr>
          <a:lstStyle/>
          <a:p>
            <a:r>
              <a:rPr lang="en-US" sz="2800" b="1" dirty="0">
                <a:solidFill>
                  <a:schemeClr val="tx1"/>
                </a:solidFill>
                <a:latin typeface="Times New Roman" pitchFamily="18" charset="0"/>
                <a:cs typeface="Times New Roman" pitchFamily="18" charset="0"/>
              </a:rPr>
              <a:t>Government Polytechnic, Amravati</a:t>
            </a:r>
          </a:p>
        </p:txBody>
      </p:sp>
      <p:sp>
        <p:nvSpPr>
          <p:cNvPr id="2" name="Title 1"/>
          <p:cNvSpPr>
            <a:spLocks noGrp="1"/>
          </p:cNvSpPr>
          <p:nvPr>
            <p:ph type="ctrTitle"/>
          </p:nvPr>
        </p:nvSpPr>
        <p:spPr>
          <a:xfrm>
            <a:off x="685800" y="1524001"/>
            <a:ext cx="7772400" cy="1066799"/>
          </a:xfrm>
        </p:spPr>
        <p:txBody>
          <a:bodyPr>
            <a:normAutofit/>
          </a:bodyPr>
          <a:lstStyle/>
          <a:p>
            <a:r>
              <a:rPr lang="en-US" sz="3200" b="1" dirty="0">
                <a:latin typeface="Times New Roman" pitchFamily="18" charset="0"/>
                <a:cs typeface="Times New Roman" pitchFamily="18" charset="0"/>
              </a:rPr>
              <a:t>Concept of Data Structure using C</a:t>
            </a:r>
            <a:endParaRPr 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itchFamily="18" charset="0"/>
                <a:cs typeface="Times New Roman" pitchFamily="18" charset="0"/>
              </a:rPr>
              <a:t>Non primitive data type</a:t>
            </a:r>
          </a:p>
        </p:txBody>
      </p:sp>
      <p:sp>
        <p:nvSpPr>
          <p:cNvPr id="3" name="Content Placeholder 2"/>
          <p:cNvSpPr>
            <a:spLocks noGrp="1"/>
          </p:cNvSpPr>
          <p:nvPr>
            <p:ph sz="quarter" idx="1"/>
          </p:nvPr>
        </p:nvSpPr>
        <p:spPr>
          <a:xfrm>
            <a:off x="914400" y="1447800"/>
            <a:ext cx="7772400" cy="4114800"/>
          </a:xfrm>
        </p:spPr>
        <p:txBody>
          <a:bodyPr>
            <a:normAutofit/>
          </a:bodyPr>
          <a:lstStyle/>
          <a:p>
            <a:pPr algn="just"/>
            <a:r>
              <a:rPr lang="en-US" sz="2400" dirty="0">
                <a:latin typeface="Times New Roman" pitchFamily="18" charset="0"/>
                <a:cs typeface="Times New Roman" pitchFamily="18" charset="0"/>
              </a:rPr>
              <a:t>The non-primitive data structure is a kind of data structure that can hold multiple values either in a contiguous or random location. </a:t>
            </a:r>
          </a:p>
          <a:p>
            <a:pPr algn="just"/>
            <a:r>
              <a:rPr lang="en-US" sz="2400" dirty="0">
                <a:latin typeface="Times New Roman" pitchFamily="18" charset="0"/>
                <a:cs typeface="Times New Roman" pitchFamily="18" charset="0"/>
              </a:rPr>
              <a:t>The non-primitive data types are defined by the programmer and they are not predefined.</a:t>
            </a:r>
          </a:p>
          <a:p>
            <a:r>
              <a:rPr lang="en-US" sz="2400" dirty="0">
                <a:latin typeface="Times New Roman" pitchFamily="18" charset="0"/>
                <a:cs typeface="Times New Roman" pitchFamily="18" charset="0"/>
              </a:rPr>
              <a:t>Non-Primitive data types are  Array, Link list, Stack.</a:t>
            </a:r>
          </a:p>
          <a:p>
            <a:r>
              <a:rPr lang="en-US" sz="2400" dirty="0">
                <a:latin typeface="Times New Roman" pitchFamily="18" charset="0"/>
                <a:cs typeface="Times New Roman" pitchFamily="18" charset="0"/>
              </a:rPr>
              <a:t>There are two type of non primitive data type:</a:t>
            </a:r>
          </a:p>
          <a:p>
            <a:r>
              <a:rPr lang="en-US" sz="2400" dirty="0">
                <a:latin typeface="Times New Roman" pitchFamily="18" charset="0"/>
                <a:cs typeface="Times New Roman" pitchFamily="18" charset="0"/>
              </a:rPr>
              <a:t>Linear and Non linear data structure.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itchFamily="18" charset="0"/>
                <a:cs typeface="Times New Roman" pitchFamily="18" charset="0"/>
              </a:rPr>
              <a:t>Non primitive data type</a:t>
            </a:r>
          </a:p>
        </p:txBody>
      </p:sp>
      <p:sp>
        <p:nvSpPr>
          <p:cNvPr id="3" name="Content Placeholder 2"/>
          <p:cNvSpPr>
            <a:spLocks noGrp="1"/>
          </p:cNvSpPr>
          <p:nvPr>
            <p:ph sz="quarter" idx="1"/>
          </p:nvPr>
        </p:nvSpPr>
        <p:spPr>
          <a:xfrm>
            <a:off x="457200" y="1600201"/>
            <a:ext cx="8382000" cy="3505199"/>
          </a:xfrm>
        </p:spPr>
        <p:txBody>
          <a:bodyPr>
            <a:normAutofit/>
          </a:bodyPr>
          <a:lstStyle/>
          <a:p>
            <a:r>
              <a:rPr lang="en-US" sz="2400" dirty="0">
                <a:latin typeface="Times New Roman" pitchFamily="18" charset="0"/>
                <a:cs typeface="Times New Roman" pitchFamily="18" charset="0"/>
              </a:rPr>
              <a:t>A data structure   is said to be linear if the element form a sequence or  element  is  attached one after another is called linear data structure.          </a:t>
            </a:r>
          </a:p>
          <a:p>
            <a:r>
              <a:rPr lang="en-US" sz="2400" dirty="0">
                <a:latin typeface="Times New Roman" pitchFamily="18" charset="0"/>
                <a:cs typeface="Times New Roman" pitchFamily="18" charset="0"/>
              </a:rPr>
              <a:t>The example of linear data structure  is Arrays,Stack,Linked list and Queue. </a:t>
            </a:r>
          </a:p>
          <a:p>
            <a:r>
              <a:rPr lang="en-US" sz="2400" dirty="0">
                <a:latin typeface="Times New Roman" pitchFamily="18" charset="0"/>
                <a:cs typeface="Times New Roman" pitchFamily="18" charset="0"/>
              </a:rPr>
              <a:t>In Non linear data structure the data structure where the element are not form a sequence is called Non linear data structure .</a:t>
            </a:r>
          </a:p>
          <a:p>
            <a:r>
              <a:rPr lang="en-US" sz="2400" dirty="0">
                <a:latin typeface="Times New Roman" pitchFamily="18" charset="0"/>
                <a:cs typeface="Times New Roman" pitchFamily="18" charset="0"/>
              </a:rPr>
              <a:t>The example of Non linear data structure  is graph and tree.</a:t>
            </a:r>
          </a:p>
          <a:p>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      Linear Data Structure</a:t>
            </a:r>
            <a:endParaRPr lang="en-US" dirty="0"/>
          </a:p>
        </p:txBody>
      </p:sp>
      <p:sp>
        <p:nvSpPr>
          <p:cNvPr id="3" name="Content Placeholder 2"/>
          <p:cNvSpPr>
            <a:spLocks noGrp="1"/>
          </p:cNvSpPr>
          <p:nvPr>
            <p:ph sz="quarter" idx="1"/>
          </p:nvPr>
        </p:nvSpPr>
        <p:spPr>
          <a:xfrm>
            <a:off x="381000" y="1447800"/>
            <a:ext cx="8458200" cy="5105400"/>
          </a:xfrm>
        </p:spPr>
        <p:txBody>
          <a:bodyPr>
            <a:normAutofit/>
          </a:bodyPr>
          <a:lstStyle/>
          <a:p>
            <a:pPr algn="just"/>
            <a:r>
              <a:rPr lang="en-US" sz="2000" dirty="0">
                <a:latin typeface="Times New Roman" pitchFamily="18" charset="0"/>
                <a:cs typeface="Times New Roman" pitchFamily="18" charset="0"/>
              </a:rPr>
              <a:t>A Linear data structure have </a:t>
            </a:r>
            <a:r>
              <a:rPr lang="en-US" sz="2000" b="1" dirty="0">
                <a:latin typeface="Times New Roman" pitchFamily="18" charset="0"/>
                <a:cs typeface="Times New Roman" pitchFamily="18" charset="0"/>
              </a:rPr>
              <a:t>data elements arranged in sequential manner</a:t>
            </a:r>
            <a:r>
              <a:rPr lang="en-US" sz="2000" dirty="0">
                <a:latin typeface="Times New Roman" pitchFamily="18" charset="0"/>
                <a:cs typeface="Times New Roman" pitchFamily="18" charset="0"/>
              </a:rPr>
              <a:t> and each member element is connected to its previous and next element. ... Such data structures are easy to implement as computer memory is also sequential. </a:t>
            </a:r>
          </a:p>
          <a:p>
            <a:pPr algn="just"/>
            <a:r>
              <a:rPr lang="en-US" sz="2000" dirty="0">
                <a:latin typeface="Times New Roman" pitchFamily="18" charset="0"/>
                <a:cs typeface="Times New Roman" pitchFamily="18" charset="0"/>
              </a:rPr>
              <a:t>Examples of linear data structures are List, Queue, Stack, Array etc.</a:t>
            </a:r>
          </a:p>
          <a:p>
            <a:pPr algn="just"/>
            <a:r>
              <a:rPr lang="en-US" sz="2000" dirty="0">
                <a:latin typeface="Times New Roman" pitchFamily="18" charset="0"/>
                <a:cs typeface="Times New Roman" pitchFamily="18" charset="0"/>
              </a:rPr>
              <a:t>Array-It is collection of variables of same data type  that share a comman name. In array memory is allocated sequentially to each element. so it is known as sequential list</a:t>
            </a:r>
            <a:r>
              <a:rPr lang="en-US" sz="2000" dirty="0"/>
              <a:t>.</a:t>
            </a:r>
          </a:p>
          <a:p>
            <a:pPr algn="just"/>
            <a:r>
              <a:rPr lang="en-US" sz="2000" dirty="0">
                <a:latin typeface="Times New Roman" pitchFamily="18" charset="0"/>
                <a:cs typeface="Times New Roman" pitchFamily="18" charset="0"/>
              </a:rPr>
              <a:t>Stack-In which insertion and deletion operation are performed at same end</a:t>
            </a:r>
            <a:r>
              <a:rPr lang="en-US" sz="2000" dirty="0"/>
              <a:t>.</a:t>
            </a:r>
          </a:p>
          <a:p>
            <a:pPr algn="just"/>
            <a:r>
              <a:rPr lang="en-US" sz="2000" dirty="0">
                <a:latin typeface="Times New Roman" pitchFamily="18" charset="0"/>
                <a:cs typeface="Times New Roman" pitchFamily="18" charset="0"/>
              </a:rPr>
              <a:t>Queue-In which insertion operation at one end called rear end and deletion operation at another  end called front end</a:t>
            </a:r>
            <a:r>
              <a:rPr lang="en-US" sz="2000" dirty="0"/>
              <a:t>. </a:t>
            </a:r>
          </a:p>
          <a:p>
            <a:pPr algn="just"/>
            <a:r>
              <a:rPr lang="en-US" sz="2000" dirty="0">
                <a:latin typeface="Times New Roman" pitchFamily="18" charset="0"/>
                <a:cs typeface="Times New Roman" pitchFamily="18" charset="0"/>
              </a:rPr>
              <a:t>Linked list-In linked list elements are logically adjacent to each other but they are not physically not adjacent. It means elements of linked list are not sequentially stored in memory.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sz="3600" b="1" dirty="0">
                <a:solidFill>
                  <a:schemeClr val="tx1"/>
                </a:solidFill>
                <a:latin typeface="Times New Roman" pitchFamily="18" charset="0"/>
                <a:cs typeface="Times New Roman" pitchFamily="18" charset="0"/>
              </a:rPr>
              <a:t>Non Linear Data Structure</a:t>
            </a:r>
          </a:p>
        </p:txBody>
      </p:sp>
      <p:sp>
        <p:nvSpPr>
          <p:cNvPr id="3" name="Content Placeholder 2"/>
          <p:cNvSpPr>
            <a:spLocks noGrp="1"/>
          </p:cNvSpPr>
          <p:nvPr>
            <p:ph sz="quarter" idx="1"/>
          </p:nvPr>
        </p:nvSpPr>
        <p:spPr>
          <a:xfrm>
            <a:off x="914400" y="1447800"/>
            <a:ext cx="7772400" cy="3657600"/>
          </a:xfrm>
        </p:spPr>
        <p:txBody>
          <a:bodyPr>
            <a:normAutofit lnSpcReduction="10000"/>
          </a:bodyPr>
          <a:lstStyle/>
          <a:p>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Nonlinear data structures are those </a:t>
            </a:r>
            <a:r>
              <a:rPr lang="en-US" sz="2400" b="1" dirty="0">
                <a:latin typeface="Times New Roman" pitchFamily="18" charset="0"/>
                <a:cs typeface="Times New Roman" pitchFamily="18" charset="0"/>
              </a:rPr>
              <a:t>data structures in which data items are not arranged in a sequence</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 Examples of Non-linear Data Structure are Tree and Graph.</a:t>
            </a:r>
          </a:p>
          <a:p>
            <a:r>
              <a:rPr lang="en-US" sz="2400" dirty="0">
                <a:latin typeface="Times New Roman" pitchFamily="18" charset="0"/>
                <a:cs typeface="Times New Roman" pitchFamily="18" charset="0"/>
              </a:rPr>
              <a:t>Tree-A tree is collection of one or more nodes. It means it can not save data sequentially.</a:t>
            </a:r>
          </a:p>
          <a:p>
            <a:r>
              <a:rPr lang="en-US" sz="2400" dirty="0">
                <a:latin typeface="Times New Roman" pitchFamily="18" charset="0"/>
                <a:cs typeface="Times New Roman" pitchFamily="18" charset="0"/>
              </a:rPr>
              <a:t>Graph-A graph is a collection of nodes and edges which is used to represent relationship between pairs of nodes.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609600"/>
          </a:xfrm>
        </p:spPr>
        <p:txBody>
          <a:bodyPr>
            <a:normAutofit fontScale="90000"/>
          </a:bodyPr>
          <a:lstStyle/>
          <a:p>
            <a:pPr algn="ctr"/>
            <a:r>
              <a:rPr lang="en-US" dirty="0">
                <a:solidFill>
                  <a:schemeClr val="tx1"/>
                </a:solidFill>
                <a:latin typeface="Times New Roman" pitchFamily="18" charset="0"/>
                <a:cs typeface="Times New Roman" pitchFamily="18" charset="0"/>
              </a:rPr>
              <a:t>Algorithm</a:t>
            </a:r>
          </a:p>
        </p:txBody>
      </p:sp>
      <p:sp>
        <p:nvSpPr>
          <p:cNvPr id="3" name="Content Placeholder 2"/>
          <p:cNvSpPr>
            <a:spLocks noGrp="1"/>
          </p:cNvSpPr>
          <p:nvPr>
            <p:ph sz="quarter" idx="1"/>
          </p:nvPr>
        </p:nvSpPr>
        <p:spPr>
          <a:xfrm>
            <a:off x="533400" y="990600"/>
            <a:ext cx="8153400" cy="3962400"/>
          </a:xfrm>
        </p:spPr>
        <p:txBody>
          <a:bodyPr>
            <a:normAutofit/>
          </a:bodyPr>
          <a:lstStyle/>
          <a:p>
            <a:pPr algn="just"/>
            <a:r>
              <a:rPr lang="en-US" sz="2400" dirty="0">
                <a:latin typeface="Times New Roman" pitchFamily="18" charset="0"/>
                <a:cs typeface="Times New Roman" pitchFamily="18" charset="0"/>
              </a:rPr>
              <a:t>An algorithm is a process or a set of rules required to perform calculations or some other problem-solving operations especially by a computer. </a:t>
            </a:r>
          </a:p>
          <a:p>
            <a:pPr algn="just"/>
            <a:r>
              <a:rPr lang="en-US" sz="2400" dirty="0">
                <a:latin typeface="Times New Roman" pitchFamily="18" charset="0"/>
                <a:cs typeface="Times New Roman" pitchFamily="18" charset="0"/>
              </a:rPr>
              <a:t>The formal definition of an algorithm is that </a:t>
            </a:r>
            <a:r>
              <a:rPr lang="en-US" sz="2400" b="1" dirty="0">
                <a:latin typeface="Times New Roman" pitchFamily="18" charset="0"/>
                <a:cs typeface="Times New Roman" pitchFamily="18" charset="0"/>
              </a:rPr>
              <a:t>it contains the finite set of instructions which are being carried in a specific order to perform the specific task. </a:t>
            </a:r>
          </a:p>
          <a:p>
            <a:pPr algn="just"/>
            <a:r>
              <a:rPr lang="en-US" sz="2400" dirty="0">
                <a:latin typeface="Times New Roman" pitchFamily="18" charset="0"/>
                <a:cs typeface="Times New Roman" pitchFamily="18" charset="0"/>
              </a:rPr>
              <a:t>It is not the complete program or code; it is just a solution (logic) of a problem, which can be represented either as an informal description using a Flowchart or Pseudo code.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tx1"/>
                </a:solidFill>
                <a:latin typeface="Times New Roman" pitchFamily="18" charset="0"/>
                <a:cs typeface="Times New Roman" pitchFamily="18" charset="0"/>
              </a:rPr>
              <a:t>Characteristics of an Algorithm</a:t>
            </a:r>
            <a:br>
              <a:rPr lang="en-US" dirty="0"/>
            </a:br>
            <a:endParaRPr lang="en-US" dirty="0"/>
          </a:p>
        </p:txBody>
      </p:sp>
      <p:sp>
        <p:nvSpPr>
          <p:cNvPr id="3" name="Content Placeholder 2"/>
          <p:cNvSpPr>
            <a:spLocks noGrp="1"/>
          </p:cNvSpPr>
          <p:nvPr>
            <p:ph sz="quarter" idx="1"/>
          </p:nvPr>
        </p:nvSpPr>
        <p:spPr>
          <a:xfrm>
            <a:off x="533400" y="1447800"/>
            <a:ext cx="8153400" cy="4953000"/>
          </a:xfrm>
        </p:spPr>
        <p:txBody>
          <a:bodyPr>
            <a:normAutofit/>
          </a:bodyPr>
          <a:lstStyle/>
          <a:p>
            <a:pPr algn="just"/>
            <a:r>
              <a:rPr lang="en-US" sz="2400" b="1" dirty="0">
                <a:latin typeface="Times New Roman" pitchFamily="18" charset="0"/>
                <a:cs typeface="Times New Roman" pitchFamily="18" charset="0"/>
              </a:rPr>
              <a:t>Unambiguity:</a:t>
            </a:r>
            <a:r>
              <a:rPr lang="en-US" sz="2400" dirty="0">
                <a:latin typeface="Times New Roman" pitchFamily="18" charset="0"/>
                <a:cs typeface="Times New Roman" pitchFamily="18" charset="0"/>
              </a:rPr>
              <a:t> An algorithm should be unambiguous which means that the instructions in an algorithm should be clear and simple.</a:t>
            </a:r>
          </a:p>
          <a:p>
            <a:pPr algn="just"/>
            <a:r>
              <a:rPr lang="en-US" sz="2400" b="1" dirty="0">
                <a:latin typeface="Times New Roman" pitchFamily="18" charset="0"/>
                <a:cs typeface="Times New Roman" pitchFamily="18" charset="0"/>
              </a:rPr>
              <a:t>Finiteness:</a:t>
            </a:r>
            <a:r>
              <a:rPr lang="en-US" sz="2400" dirty="0">
                <a:latin typeface="Times New Roman" pitchFamily="18" charset="0"/>
                <a:cs typeface="Times New Roman" pitchFamily="18" charset="0"/>
              </a:rPr>
              <a:t> An algorithm should have finiteness. Here, finiteness means that the algorithm should contain a limited number of instructions, i.e., the instructions should be countable.</a:t>
            </a:r>
          </a:p>
          <a:p>
            <a:pPr algn="just"/>
            <a:r>
              <a:rPr lang="en-US" sz="2400" b="1" dirty="0">
                <a:latin typeface="Times New Roman" pitchFamily="18" charset="0"/>
                <a:cs typeface="Times New Roman" pitchFamily="18" charset="0"/>
              </a:rPr>
              <a:t>Effectiveness:</a:t>
            </a:r>
            <a:r>
              <a:rPr lang="en-US" sz="2400" dirty="0">
                <a:latin typeface="Times New Roman" pitchFamily="18" charset="0"/>
                <a:cs typeface="Times New Roman" pitchFamily="18" charset="0"/>
              </a:rPr>
              <a:t> An algorithm should be effective as each instruction in an algorithm affects the overall process.</a:t>
            </a:r>
          </a:p>
          <a:p>
            <a:pPr algn="just"/>
            <a:r>
              <a:rPr lang="en-US" sz="2400" b="1" dirty="0">
                <a:latin typeface="Times New Roman" pitchFamily="18" charset="0"/>
                <a:cs typeface="Times New Roman" pitchFamily="18" charset="0"/>
              </a:rPr>
              <a:t>Language independent:</a:t>
            </a:r>
            <a:r>
              <a:rPr lang="en-US" sz="2400" dirty="0">
                <a:latin typeface="Times New Roman" pitchFamily="18" charset="0"/>
                <a:cs typeface="Times New Roman" pitchFamily="18" charset="0"/>
              </a:rPr>
              <a:t> An algorithm must be language-independent so that the instructions in an algorithm can be implemented in any of the languages with the same output.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itchFamily="18" charset="0"/>
                <a:cs typeface="Times New Roman" pitchFamily="18" charset="0"/>
              </a:rPr>
              <a:t>Algorithm Complexity</a:t>
            </a:r>
          </a:p>
        </p:txBody>
      </p:sp>
      <p:sp>
        <p:nvSpPr>
          <p:cNvPr id="3" name="Content Placeholder 2"/>
          <p:cNvSpPr>
            <a:spLocks noGrp="1"/>
          </p:cNvSpPr>
          <p:nvPr>
            <p:ph sz="quarter" idx="1"/>
          </p:nvPr>
        </p:nvSpPr>
        <p:spPr>
          <a:xfrm>
            <a:off x="914400" y="1447800"/>
            <a:ext cx="7772400" cy="2743200"/>
          </a:xfrm>
        </p:spPr>
        <p:txBody>
          <a:bodyPr>
            <a:normAutofit fontScale="92500" lnSpcReduction="10000"/>
          </a:bodyPr>
          <a:lstStyle/>
          <a:p>
            <a:pPr algn="just"/>
            <a:r>
              <a:rPr lang="en-US" sz="2400" dirty="0">
                <a:latin typeface="Times New Roman" pitchFamily="18" charset="0"/>
                <a:cs typeface="Times New Roman" pitchFamily="18" charset="0"/>
              </a:rPr>
              <a:t>Algorithmic complexity is concerned about how fast or slow particular algorithm performs. </a:t>
            </a:r>
          </a:p>
          <a:p>
            <a:pPr algn="just"/>
            <a:r>
              <a:rPr lang="en-US" sz="2400" dirty="0">
                <a:latin typeface="Times New Roman" pitchFamily="18" charset="0"/>
                <a:cs typeface="Times New Roman" pitchFamily="18" charset="0"/>
              </a:rPr>
              <a:t>Algorithmic complexity is a measure of how long an algorithm would take to complete given an input of size n.</a:t>
            </a:r>
          </a:p>
          <a:p>
            <a:pPr algn="just"/>
            <a:r>
              <a:rPr lang="en-US" sz="2400" dirty="0">
                <a:latin typeface="Times New Roman" pitchFamily="18" charset="0"/>
                <a:cs typeface="Times New Roman" pitchFamily="18" charset="0"/>
              </a:rPr>
              <a:t>Algorithmic complexity is also called </a:t>
            </a:r>
            <a:r>
              <a:rPr lang="en-US" sz="2400" i="1" dirty="0">
                <a:solidFill>
                  <a:srgbClr val="0070C0"/>
                </a:solidFill>
                <a:latin typeface="Times New Roman" pitchFamily="18" charset="0"/>
                <a:cs typeface="Times New Roman" pitchFamily="18" charset="0"/>
              </a:rPr>
              <a:t>complexity</a:t>
            </a:r>
            <a:r>
              <a:rPr lang="en-US" sz="2400" dirty="0">
                <a:solidFill>
                  <a:srgbClr val="0070C0"/>
                </a:solidFill>
                <a:latin typeface="Times New Roman" pitchFamily="18" charset="0"/>
                <a:cs typeface="Times New Roman" pitchFamily="18" charset="0"/>
              </a:rPr>
              <a:t> or </a:t>
            </a:r>
            <a:r>
              <a:rPr lang="en-US" sz="2400" i="1" dirty="0">
                <a:solidFill>
                  <a:srgbClr val="0070C0"/>
                </a:solidFill>
                <a:latin typeface="Times New Roman" pitchFamily="18" charset="0"/>
                <a:cs typeface="Times New Roman" pitchFamily="18" charset="0"/>
              </a:rPr>
              <a:t>running time</a:t>
            </a:r>
            <a:r>
              <a:rPr lang="en-US" sz="2400" dirty="0">
                <a:solidFill>
                  <a:srgbClr val="0070C0"/>
                </a:solidFill>
                <a:latin typeface="Times New Roman" pitchFamily="18" charset="0"/>
                <a:cs typeface="Times New Roman" pitchFamily="18" charset="0"/>
              </a:rPr>
              <a:t>.</a:t>
            </a:r>
          </a:p>
          <a:p>
            <a:r>
              <a:rPr lang="en-US" sz="2400" dirty="0">
                <a:latin typeface="Times New Roman" pitchFamily="18" charset="0"/>
                <a:cs typeface="Times New Roman" pitchFamily="18" charset="0"/>
              </a:rPr>
              <a:t>The Algorithm Complexity is in two terms </a:t>
            </a:r>
            <a:r>
              <a:rPr lang="en-US" sz="2400" b="1" u="sng" dirty="0">
                <a:latin typeface="Times New Roman" pitchFamily="18" charset="0"/>
                <a:cs typeface="Times New Roman" pitchFamily="18" charset="0"/>
              </a:rPr>
              <a:t>time complexity  and space complexity.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itchFamily="18" charset="0"/>
                <a:cs typeface="Times New Roman" pitchFamily="18" charset="0"/>
              </a:rPr>
              <a:t>Time complexity</a:t>
            </a:r>
          </a:p>
        </p:txBody>
      </p:sp>
      <p:sp>
        <p:nvSpPr>
          <p:cNvPr id="3" name="Content Placeholder 2"/>
          <p:cNvSpPr>
            <a:spLocks noGrp="1"/>
          </p:cNvSpPr>
          <p:nvPr>
            <p:ph sz="quarter" idx="1"/>
          </p:nvPr>
        </p:nvSpPr>
        <p:spPr>
          <a:xfrm>
            <a:off x="914400" y="1447800"/>
            <a:ext cx="7772400" cy="4876800"/>
          </a:xfrm>
        </p:spPr>
        <p:txBody>
          <a:bodyPr>
            <a:normAutofit fontScale="92500" lnSpcReduction="20000"/>
          </a:bodyPr>
          <a:lstStyle/>
          <a:p>
            <a:r>
              <a:rPr lang="en-US" sz="2400" dirty="0">
                <a:latin typeface="Times New Roman" pitchFamily="18" charset="0"/>
                <a:cs typeface="Times New Roman" pitchFamily="18" charset="0"/>
              </a:rPr>
              <a:t>Time complexity of an algorithm quantifies the amount of time taken by an algorithm to run as a function of the length of the input.</a:t>
            </a:r>
          </a:p>
          <a:p>
            <a:r>
              <a:rPr lang="en-US" sz="2400" dirty="0">
                <a:latin typeface="Times New Roman" pitchFamily="18" charset="0"/>
                <a:cs typeface="Times New Roman" pitchFamily="18" charset="0"/>
              </a:rPr>
              <a:t>Every algorithm requires some amount of computer time to execute its instruction to perform the task. This computer time required is called time complexity.</a:t>
            </a:r>
          </a:p>
          <a:p>
            <a:r>
              <a:rPr lang="en-US" dirty="0">
                <a:latin typeface="Times New Roman" pitchFamily="18" charset="0"/>
                <a:cs typeface="Times New Roman" pitchFamily="18" charset="0"/>
              </a:rPr>
              <a:t>The time complexity is mainly calculated by counting the number of steps to finish the execution.</a:t>
            </a:r>
          </a:p>
          <a:p>
            <a:r>
              <a:rPr lang="en-US" sz="2400" dirty="0">
                <a:latin typeface="Times New Roman" pitchFamily="18" charset="0"/>
                <a:cs typeface="Times New Roman" pitchFamily="18" charset="0"/>
              </a:rPr>
              <a:t>The time complexity of algorithms is most commonly expressed using the </a:t>
            </a:r>
            <a:r>
              <a:rPr lang="en-US" sz="2400" b="1" dirty="0">
                <a:latin typeface="Times New Roman" pitchFamily="18" charset="0"/>
                <a:cs typeface="Times New Roman" pitchFamily="18" charset="0"/>
              </a:rPr>
              <a:t>big O notation</a:t>
            </a:r>
            <a:r>
              <a:rPr lang="en-US" sz="2400" dirty="0">
                <a:latin typeface="Times New Roman" pitchFamily="18" charset="0"/>
                <a:cs typeface="Times New Roman" pitchFamily="18" charset="0"/>
              </a:rPr>
              <a:t>.</a:t>
            </a:r>
          </a:p>
          <a:p>
            <a:r>
              <a:rPr lang="en-US" dirty="0">
                <a:latin typeface="Times New Roman" pitchFamily="18" charset="0"/>
                <a:cs typeface="Times New Roman" pitchFamily="18" charset="0"/>
              </a:rPr>
              <a:t>There are three asymptotic notations that are used to represent the time complexity of an algorithm. They are:</a:t>
            </a:r>
          </a:p>
          <a:p>
            <a:r>
              <a:rPr lang="en-US" sz="2400" b="1" dirty="0"/>
              <a:t>Θ Notation (theta)</a:t>
            </a:r>
            <a:endParaRPr lang="en-US" sz="2400" dirty="0"/>
          </a:p>
          <a:p>
            <a:r>
              <a:rPr lang="en-US" sz="2400" b="1" dirty="0"/>
              <a:t>Big O Notation</a:t>
            </a:r>
            <a:endParaRPr lang="en-US" sz="2400" dirty="0"/>
          </a:p>
          <a:p>
            <a:r>
              <a:rPr lang="en-US" sz="2400" b="1" dirty="0"/>
              <a:t>Ω Notation</a:t>
            </a:r>
            <a:endParaRPr lang="en-US" sz="2400" dirty="0"/>
          </a:p>
          <a:p>
            <a:endParaRPr lang="en-US" sz="2400" dirty="0"/>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solidFill>
                  <a:schemeClr val="tx1"/>
                </a:solidFill>
                <a:latin typeface="Times New Roman" pitchFamily="18" charset="0"/>
                <a:cs typeface="Times New Roman" pitchFamily="18" charset="0"/>
              </a:rPr>
              <a:t>Time complexity</a:t>
            </a:r>
            <a:endParaRPr lang="en-US" dirty="0"/>
          </a:p>
        </p:txBody>
      </p:sp>
      <p:sp>
        <p:nvSpPr>
          <p:cNvPr id="3" name="Content Placeholder 2"/>
          <p:cNvSpPr>
            <a:spLocks noGrp="1"/>
          </p:cNvSpPr>
          <p:nvPr>
            <p:ph sz="quarter" idx="1"/>
          </p:nvPr>
        </p:nvSpPr>
        <p:spPr>
          <a:xfrm>
            <a:off x="914400" y="1447800"/>
            <a:ext cx="7772400" cy="4191000"/>
          </a:xfrm>
        </p:spPr>
        <p:txBody>
          <a:bodyPr>
            <a:normAutofit/>
          </a:bodyPr>
          <a:lstStyle/>
          <a:p>
            <a:r>
              <a:rPr lang="en-US" sz="2400" dirty="0">
                <a:latin typeface="Times New Roman" pitchFamily="18" charset="0"/>
                <a:cs typeface="Times New Roman" pitchFamily="18" charset="0"/>
              </a:rPr>
              <a:t>The time required by an algorithm falls under three types </a:t>
            </a:r>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Worst Case</a:t>
            </a:r>
            <a:r>
              <a:rPr lang="en-US" sz="2400" dirty="0">
                <a:latin typeface="Times New Roman" pitchFamily="18" charset="0"/>
                <a:cs typeface="Times New Roman" pitchFamily="18" charset="0"/>
              </a:rPr>
              <a:t>: In which we analyse the performance of an algorithm for the input, for which the algorithm takes long time or space.</a:t>
            </a:r>
          </a:p>
          <a:p>
            <a:pPr algn="just"/>
            <a:r>
              <a:rPr lang="en-US" sz="2400" b="1" dirty="0">
                <a:latin typeface="Times New Roman" pitchFamily="18" charset="0"/>
                <a:cs typeface="Times New Roman" pitchFamily="18" charset="0"/>
              </a:rPr>
              <a:t>Average Case</a:t>
            </a:r>
            <a:r>
              <a:rPr lang="en-US" sz="2400" dirty="0">
                <a:latin typeface="Times New Roman" pitchFamily="18" charset="0"/>
                <a:cs typeface="Times New Roman" pitchFamily="18" charset="0"/>
              </a:rPr>
              <a:t>: In which we analyse the performance of an algorithm for the input, for which the algorithm takes time or space that lies between best and worst case</a:t>
            </a:r>
            <a:r>
              <a:rPr lang="en-US" sz="2400" dirty="0"/>
              <a:t>.</a:t>
            </a:r>
          </a:p>
          <a:p>
            <a:pPr algn="just"/>
            <a:r>
              <a:rPr lang="en-US" sz="2400" b="1" dirty="0">
                <a:latin typeface="Times New Roman" pitchFamily="18" charset="0"/>
                <a:cs typeface="Times New Roman" pitchFamily="18" charset="0"/>
              </a:rPr>
              <a:t>Best Case</a:t>
            </a:r>
            <a:r>
              <a:rPr lang="en-US" sz="2400" dirty="0">
                <a:latin typeface="Times New Roman" pitchFamily="18" charset="0"/>
                <a:cs typeface="Times New Roman" pitchFamily="18" charset="0"/>
              </a:rPr>
              <a:t>: In which we analyse the performance of an algorithm for the input, for which the algorithm takes less time or space.</a:t>
            </a:r>
          </a:p>
          <a:p>
            <a:pPr algn="just">
              <a:buNone/>
            </a:pP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US" b="1" dirty="0"/>
              <a:t>          </a:t>
            </a:r>
            <a:r>
              <a:rPr lang="en-US" sz="3600" b="1" dirty="0">
                <a:solidFill>
                  <a:schemeClr val="tx1"/>
                </a:solidFill>
                <a:latin typeface="Times New Roman" pitchFamily="18" charset="0"/>
                <a:cs typeface="Times New Roman" pitchFamily="18" charset="0"/>
              </a:rPr>
              <a:t>Asymptotic Notations</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295400"/>
            <a:ext cx="7772400" cy="4724400"/>
          </a:xfrm>
        </p:spPr>
        <p:txBody>
          <a:bodyPr>
            <a:normAutofit lnSpcReduction="10000"/>
          </a:bodyPr>
          <a:lstStyle/>
          <a:p>
            <a:pPr algn="just"/>
            <a:r>
              <a:rPr lang="en-US" sz="2400" b="1" dirty="0">
                <a:latin typeface="Times New Roman" pitchFamily="18" charset="0"/>
                <a:cs typeface="Times New Roman" pitchFamily="18" charset="0"/>
              </a:rPr>
              <a:t>Asymptotic Notations</a:t>
            </a:r>
            <a:r>
              <a:rPr lang="en-US" sz="2400" dirty="0">
                <a:latin typeface="Times New Roman" pitchFamily="18" charset="0"/>
                <a:cs typeface="Times New Roman" pitchFamily="18" charset="0"/>
              </a:rPr>
              <a:t> are the expressions that are used to represent the complexity of an algorithm.</a:t>
            </a:r>
          </a:p>
          <a:p>
            <a:pPr algn="just"/>
            <a:r>
              <a:rPr lang="en-US" sz="2400" b="1" dirty="0">
                <a:latin typeface="Times New Roman" pitchFamily="18" charset="0"/>
                <a:cs typeface="Times New Roman" pitchFamily="18" charset="0"/>
              </a:rPr>
              <a:t>Asymptotic notation of an algorithm is a mathematical representation of its complexity.</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Using asymptotic analysis, we can very well conclude the best case, average case, and worst case scenario of an algorithm.</a:t>
            </a:r>
            <a:endParaRPr lang="en-US" sz="2400" dirty="0"/>
          </a:p>
          <a:p>
            <a:pPr algn="just"/>
            <a:r>
              <a:rPr lang="en-US" sz="2400" dirty="0">
                <a:latin typeface="Times New Roman" pitchFamily="18" charset="0"/>
                <a:cs typeface="Times New Roman" pitchFamily="18" charset="0"/>
              </a:rPr>
              <a:t>Following are the commonly used asymptotic notations to calculate the running time complexity of an algorithm.</a:t>
            </a:r>
          </a:p>
          <a:p>
            <a:r>
              <a:rPr lang="en-US" sz="2400" b="1" dirty="0"/>
              <a:t>Θ Notation (theta)</a:t>
            </a:r>
            <a:endParaRPr lang="en-US" sz="2400" dirty="0"/>
          </a:p>
          <a:p>
            <a:r>
              <a:rPr lang="en-US" sz="2400" b="1" dirty="0"/>
              <a:t>Big O Notation</a:t>
            </a:r>
            <a:endParaRPr lang="en-US" sz="2400" dirty="0"/>
          </a:p>
          <a:p>
            <a:r>
              <a:rPr lang="en-US" sz="2400" b="1" dirty="0"/>
              <a:t>Ω Notation</a:t>
            </a:r>
            <a:endParaRPr lang="en-US" sz="2400" dirty="0"/>
          </a:p>
          <a:p>
            <a:pPr algn="just">
              <a:buNone/>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     Concept of Data Structure</a:t>
            </a:r>
            <a:endParaRPr lang="en-US" dirty="0"/>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Data</a:t>
            </a: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Data Structure</a:t>
            </a: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Types Of  Structure</a:t>
            </a: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Operation on Data  Structure</a:t>
            </a:r>
          </a:p>
          <a:p>
            <a:endParaRPr lang="en-US" dirty="0"/>
          </a:p>
          <a:p>
            <a:pPr>
              <a:buNone/>
            </a:pPr>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960438"/>
          </a:xfrm>
        </p:spPr>
        <p:txBody>
          <a:bodyPr>
            <a:normAutofit fontScale="90000"/>
          </a:bodyPr>
          <a:lstStyle/>
          <a:p>
            <a:r>
              <a:rPr lang="en-US" dirty="0"/>
              <a:t>          </a:t>
            </a:r>
            <a:br>
              <a:rPr lang="en-US" dirty="0"/>
            </a:br>
            <a:br>
              <a:rPr lang="en-US" dirty="0"/>
            </a:br>
            <a:br>
              <a:rPr lang="en-US" dirty="0"/>
            </a:br>
            <a:r>
              <a:rPr lang="en-US" dirty="0"/>
              <a:t>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a:t>
            </a:r>
            <a:br>
              <a:rPr lang="en-US" dirty="0"/>
            </a:br>
            <a:r>
              <a:rPr lang="en-US" dirty="0"/>
              <a:t>          </a:t>
            </a:r>
            <a:r>
              <a:rPr lang="en-US" b="1" dirty="0">
                <a:solidFill>
                  <a:schemeClr val="tx1"/>
                </a:solidFill>
                <a:latin typeface="Times New Roman" pitchFamily="18" charset="0"/>
                <a:cs typeface="Times New Roman" pitchFamily="18" charset="0"/>
              </a:rPr>
              <a:t>Big Oh Notation, Ο</a:t>
            </a:r>
            <a:br>
              <a:rPr lang="en-US" b="1" dirty="0"/>
            </a:br>
            <a:endParaRPr lang="en-US" dirty="0"/>
          </a:p>
        </p:txBody>
      </p:sp>
      <p:sp>
        <p:nvSpPr>
          <p:cNvPr id="3" name="Content Placeholder 2"/>
          <p:cNvSpPr>
            <a:spLocks noGrp="1"/>
          </p:cNvSpPr>
          <p:nvPr>
            <p:ph sz="quarter" idx="1"/>
          </p:nvPr>
        </p:nvSpPr>
        <p:spPr>
          <a:xfrm>
            <a:off x="914400" y="990600"/>
            <a:ext cx="7772400" cy="5410200"/>
          </a:xfrm>
        </p:spPr>
        <p:txBody>
          <a:bodyPr>
            <a:normAutofit/>
          </a:bodyPr>
          <a:lstStyle/>
          <a:p>
            <a:r>
              <a:rPr lang="en-US" b="1" dirty="0"/>
              <a:t>Big Oh Notation, Ο</a:t>
            </a:r>
          </a:p>
          <a:p>
            <a:pPr algn="just"/>
            <a:r>
              <a:rPr lang="en-US" sz="2400" dirty="0">
                <a:latin typeface="Times New Roman" pitchFamily="18" charset="0"/>
                <a:cs typeface="Times New Roman" pitchFamily="18" charset="0"/>
              </a:rPr>
              <a:t>The notation Ο(n) is the formal way to express the upper bound of an algorithm's running time.</a:t>
            </a:r>
          </a:p>
          <a:p>
            <a:pPr algn="just"/>
            <a:r>
              <a:rPr lang="en-US" sz="2400" dirty="0">
                <a:latin typeface="Times New Roman" pitchFamily="18" charset="0"/>
                <a:cs typeface="Times New Roman" pitchFamily="18" charset="0"/>
              </a:rPr>
              <a:t>That means Big - Oh notation always indicates the maximum time required by an algorithm for all input values. </a:t>
            </a:r>
          </a:p>
          <a:p>
            <a:pPr algn="just"/>
            <a:r>
              <a:rPr lang="en-US" sz="2400" dirty="0">
                <a:latin typeface="Times New Roman" pitchFamily="18" charset="0"/>
                <a:cs typeface="Times New Roman" pitchFamily="18" charset="0"/>
              </a:rPr>
              <a:t>It measures the worst case time complexity or the longest amount of time an algorithm can possibly take to complete.</a:t>
            </a:r>
          </a:p>
          <a:p>
            <a:pPr algn="just"/>
            <a:endParaRPr lang="en-US" sz="2400" dirty="0">
              <a:latin typeface="Times New Roman" pitchFamily="18" charset="0"/>
              <a:cs typeface="Times New Roman" pitchFamily="18" charset="0"/>
            </a:endParaRPr>
          </a:p>
          <a:p>
            <a:pPr algn="just">
              <a:buNone/>
            </a:pPr>
            <a:endParaRPr lang="en-US" dirty="0"/>
          </a:p>
          <a:p>
            <a:endParaRPr lang="en-US" dirty="0"/>
          </a:p>
          <a:p>
            <a:endParaRPr lang="en-US" dirty="0"/>
          </a:p>
          <a:p>
            <a:endParaRPr lang="en-US" dirty="0"/>
          </a:p>
          <a:p>
            <a:pPr>
              <a:buNone/>
            </a:pPr>
            <a:endParaRPr lang="en-US" dirty="0"/>
          </a:p>
          <a:p>
            <a:endParaRPr lang="en-US" dirty="0"/>
          </a:p>
        </p:txBody>
      </p:sp>
      <p:pic>
        <p:nvPicPr>
          <p:cNvPr id="6" name="Picture 5" descr="big_o_notation.jpg"/>
          <p:cNvPicPr>
            <a:picLocks noChangeAspect="1"/>
          </p:cNvPicPr>
          <p:nvPr/>
        </p:nvPicPr>
        <p:blipFill>
          <a:blip r:embed="rId2"/>
          <a:stretch>
            <a:fillRect/>
          </a:stretch>
        </p:blipFill>
        <p:spPr>
          <a:xfrm>
            <a:off x="2743200" y="4495800"/>
            <a:ext cx="2971800" cy="1600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600" b="1" dirty="0">
                <a:solidFill>
                  <a:schemeClr val="tx1"/>
                </a:solidFill>
                <a:latin typeface="Times New Roman" pitchFamily="18" charset="0"/>
                <a:cs typeface="Times New Roman" pitchFamily="18" charset="0"/>
              </a:rPr>
              <a:t>Omega Notation, </a:t>
            </a:r>
            <a:r>
              <a:rPr lang="el-GR" sz="3600" b="1" dirty="0">
                <a:solidFill>
                  <a:schemeClr val="tx1"/>
                </a:solidFill>
                <a:latin typeface="Times New Roman" pitchFamily="18" charset="0"/>
                <a:cs typeface="Times New Roman" pitchFamily="18" charset="0"/>
              </a:rPr>
              <a:t>Ω</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447800"/>
            <a:ext cx="7772400" cy="4953000"/>
          </a:xfrm>
        </p:spPr>
        <p:txBody>
          <a:bodyPr/>
          <a:lstStyle/>
          <a:p>
            <a:pPr algn="just"/>
            <a:r>
              <a:rPr lang="en-US" sz="2400" dirty="0">
                <a:latin typeface="Times New Roman" pitchFamily="18" charset="0"/>
                <a:cs typeface="Times New Roman" pitchFamily="18" charset="0"/>
              </a:rPr>
              <a:t>The notation Ω(n) is the formal way to express the lower bound of an algorithm's running time.</a:t>
            </a:r>
            <a:r>
              <a:rPr lang="en-US" sz="2400" dirty="0"/>
              <a:t> </a:t>
            </a:r>
          </a:p>
          <a:p>
            <a:pPr algn="just"/>
            <a:r>
              <a:rPr lang="en-US" sz="2400" dirty="0">
                <a:latin typeface="Times New Roman" pitchFamily="18" charset="0"/>
                <a:cs typeface="Times New Roman" pitchFamily="18" charset="0"/>
              </a:rPr>
              <a:t>That means Big-Omega notation always indicates the minimum time required by an algorithm for all input values.</a:t>
            </a:r>
          </a:p>
          <a:p>
            <a:pPr algn="just"/>
            <a:r>
              <a:rPr lang="en-US" sz="2400" dirty="0">
                <a:latin typeface="Times New Roman" pitchFamily="18" charset="0"/>
                <a:cs typeface="Times New Roman" pitchFamily="18" charset="0"/>
              </a:rPr>
              <a:t> It measures the best case time complexity or the best amount of time an algorithm can possibly take to complete</a:t>
            </a:r>
            <a:r>
              <a:rPr lang="en-US" sz="2400" dirty="0"/>
              <a:t>.</a:t>
            </a:r>
          </a:p>
          <a:p>
            <a:endParaRPr lang="en-US" dirty="0"/>
          </a:p>
          <a:p>
            <a:endParaRPr lang="en-US" dirty="0"/>
          </a:p>
          <a:p>
            <a:endParaRPr lang="en-US" dirty="0"/>
          </a:p>
          <a:p>
            <a:endParaRPr lang="en-US" dirty="0"/>
          </a:p>
          <a:p>
            <a:endParaRPr lang="en-US" dirty="0"/>
          </a:p>
        </p:txBody>
      </p:sp>
      <p:pic>
        <p:nvPicPr>
          <p:cNvPr id="4" name="Picture 3" descr="big_o_notation.jpg"/>
          <p:cNvPicPr>
            <a:picLocks noChangeAspect="1"/>
          </p:cNvPicPr>
          <p:nvPr/>
        </p:nvPicPr>
        <p:blipFill>
          <a:blip r:embed="rId2"/>
          <a:stretch>
            <a:fillRect/>
          </a:stretch>
        </p:blipFill>
        <p:spPr>
          <a:xfrm>
            <a:off x="3200400" y="4572000"/>
            <a:ext cx="3048000" cy="1600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600" b="1" dirty="0">
                <a:solidFill>
                  <a:schemeClr val="tx1"/>
                </a:solidFill>
                <a:latin typeface="Times New Roman" pitchFamily="18" charset="0"/>
                <a:cs typeface="Times New Roman" pitchFamily="18" charset="0"/>
              </a:rPr>
              <a:t>Theta Notation, </a:t>
            </a:r>
            <a:r>
              <a:rPr lang="el-GR" sz="3600" b="1" dirty="0">
                <a:solidFill>
                  <a:schemeClr val="tx1"/>
                </a:solidFill>
                <a:latin typeface="Times New Roman" pitchFamily="18" charset="0"/>
                <a:cs typeface="Times New Roman" pitchFamily="18" charset="0"/>
              </a:rPr>
              <a:t>θ</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447800"/>
            <a:ext cx="7772400" cy="5105400"/>
          </a:xfrm>
        </p:spPr>
        <p:txBody>
          <a:bodyPr/>
          <a:lstStyle/>
          <a:p>
            <a:r>
              <a:rPr lang="en-US" b="1" dirty="0"/>
              <a:t>Theta Notation, θ</a:t>
            </a:r>
          </a:p>
          <a:p>
            <a:r>
              <a:rPr lang="en-US" sz="2400" dirty="0">
                <a:latin typeface="Times New Roman" pitchFamily="18" charset="0"/>
                <a:cs typeface="Times New Roman" pitchFamily="18" charset="0"/>
              </a:rPr>
              <a:t>The notation θ(n) is the formal way to express both the lower bound and the upper bound of an algorithm's running time. </a:t>
            </a:r>
          </a:p>
          <a:p>
            <a:pPr algn="just"/>
            <a:r>
              <a:rPr lang="en-US" sz="2400" dirty="0">
                <a:latin typeface="Times New Roman" pitchFamily="18" charset="0"/>
                <a:cs typeface="Times New Roman" pitchFamily="18" charset="0"/>
              </a:rPr>
              <a:t>That means Big - Theta notation always indicates the average time required by an algorithm for all input values.</a:t>
            </a:r>
          </a:p>
          <a:p>
            <a:r>
              <a:rPr lang="en-US" sz="2400" dirty="0">
                <a:latin typeface="Times New Roman" pitchFamily="18" charset="0"/>
                <a:cs typeface="Times New Roman" pitchFamily="18" charset="0"/>
              </a:rPr>
              <a:t>It is represented as follows −</a:t>
            </a:r>
          </a:p>
          <a:p>
            <a:pPr>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descr="theta_notation.jpg"/>
          <p:cNvPicPr>
            <a:picLocks noChangeAspect="1"/>
          </p:cNvPicPr>
          <p:nvPr/>
        </p:nvPicPr>
        <p:blipFill>
          <a:blip r:embed="rId2"/>
          <a:stretch>
            <a:fillRect/>
          </a:stretch>
        </p:blipFill>
        <p:spPr>
          <a:xfrm>
            <a:off x="2438400" y="4495800"/>
            <a:ext cx="3562350" cy="1905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             </a:t>
            </a:r>
            <a:r>
              <a:rPr lang="en-US" sz="3600" b="1" dirty="0">
                <a:solidFill>
                  <a:schemeClr val="tx1"/>
                </a:solidFill>
                <a:latin typeface="Times New Roman" pitchFamily="18" charset="0"/>
                <a:cs typeface="Times New Roman" pitchFamily="18" charset="0"/>
              </a:rPr>
              <a:t>Space complexity</a:t>
            </a:r>
          </a:p>
        </p:txBody>
      </p:sp>
      <p:sp>
        <p:nvSpPr>
          <p:cNvPr id="3" name="Content Placeholder 2"/>
          <p:cNvSpPr>
            <a:spLocks noGrp="1"/>
          </p:cNvSpPr>
          <p:nvPr>
            <p:ph sz="quarter" idx="1"/>
          </p:nvPr>
        </p:nvSpPr>
        <p:spPr>
          <a:xfrm>
            <a:off x="914400" y="1447800"/>
            <a:ext cx="7772400" cy="4800600"/>
          </a:xfrm>
        </p:spPr>
        <p:txBody>
          <a:bodyPr>
            <a:noAutofit/>
          </a:bodyPr>
          <a:lstStyle/>
          <a:p>
            <a:pPr algn="just"/>
            <a:r>
              <a:rPr lang="en-US" sz="2400" dirty="0">
                <a:latin typeface="Times New Roman" pitchFamily="18" charset="0"/>
                <a:cs typeface="Times New Roman" pitchFamily="18" charset="0"/>
              </a:rPr>
              <a:t>Space complexity of an algorithm quantifies the amount of space or memory taken by an algorithm to run as a function of the length of the input.</a:t>
            </a:r>
          </a:p>
          <a:p>
            <a:pPr algn="just"/>
            <a:r>
              <a:rPr lang="en-US" sz="2400" dirty="0">
                <a:latin typeface="Times New Roman" pitchFamily="18" charset="0"/>
                <a:cs typeface="Times New Roman" pitchFamily="18" charset="0"/>
              </a:rPr>
              <a:t>There  are two main parts of space complexity one is fixed part. And another is variable part.</a:t>
            </a:r>
          </a:p>
          <a:p>
            <a:pPr algn="just"/>
            <a:r>
              <a:rPr lang="en-US" sz="2400" dirty="0">
                <a:latin typeface="Times New Roman" pitchFamily="18" charset="0"/>
                <a:cs typeface="Times New Roman" pitchFamily="18" charset="0"/>
              </a:rPr>
              <a:t> A fixed part that is a space required to store certain data and variables.(i.e. simple variables and constants, program size etc.), that are not dependent of the size of the problem.</a:t>
            </a:r>
          </a:p>
          <a:p>
            <a:pPr algn="just"/>
            <a:r>
              <a:rPr lang="en-US" sz="2400" dirty="0">
                <a:latin typeface="Times New Roman" pitchFamily="18" charset="0"/>
                <a:cs typeface="Times New Roman" pitchFamily="18" charset="0"/>
              </a:rPr>
              <a:t>A variable part is a space required by variables, whose size is totally dependent on the size of the problem. </a:t>
            </a:r>
          </a:p>
          <a:p>
            <a:pPr algn="just"/>
            <a:r>
              <a:rPr lang="en-US" sz="2400" dirty="0">
                <a:latin typeface="Times New Roman" pitchFamily="18" charset="0"/>
                <a:cs typeface="Times New Roman" pitchFamily="18" charset="0"/>
              </a:rPr>
              <a:t>For example, recursion stack space, dynamic .memory allocation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chemeClr val="tx1"/>
                </a:solidFill>
                <a:latin typeface="Times New Roman" pitchFamily="18" charset="0"/>
                <a:cs typeface="Times New Roman" pitchFamily="18" charset="0"/>
              </a:rPr>
              <a:t>Operation of Data Structure</a:t>
            </a:r>
          </a:p>
        </p:txBody>
      </p:sp>
      <p:sp>
        <p:nvSpPr>
          <p:cNvPr id="3" name="Content Placeholder 2"/>
          <p:cNvSpPr>
            <a:spLocks noGrp="1"/>
          </p:cNvSpPr>
          <p:nvPr>
            <p:ph sz="quarter" idx="1"/>
          </p:nvPr>
        </p:nvSpPr>
        <p:spPr>
          <a:xfrm>
            <a:off x="914400" y="1447800"/>
            <a:ext cx="7467600" cy="3124200"/>
          </a:xfrm>
        </p:spPr>
        <p:txBody>
          <a:bodyPr/>
          <a:lstStyle/>
          <a:p>
            <a:r>
              <a:rPr lang="en-US" dirty="0">
                <a:latin typeface="Times New Roman" pitchFamily="18" charset="0"/>
                <a:cs typeface="Times New Roman" pitchFamily="18" charset="0"/>
              </a:rPr>
              <a:t>There are different operations of data structure</a:t>
            </a:r>
          </a:p>
          <a:p>
            <a:r>
              <a:rPr lang="en-US" dirty="0">
                <a:latin typeface="Times New Roman" pitchFamily="18" charset="0"/>
                <a:cs typeface="Times New Roman" pitchFamily="18" charset="0"/>
              </a:rPr>
              <a:t>Insertion</a:t>
            </a:r>
          </a:p>
          <a:p>
            <a:r>
              <a:rPr lang="en-US" dirty="0">
                <a:latin typeface="Times New Roman" pitchFamily="18" charset="0"/>
                <a:cs typeface="Times New Roman" pitchFamily="18" charset="0"/>
              </a:rPr>
              <a:t>Deletion</a:t>
            </a:r>
          </a:p>
          <a:p>
            <a:r>
              <a:rPr lang="en-US" dirty="0">
                <a:latin typeface="Times New Roman" pitchFamily="18" charset="0"/>
                <a:cs typeface="Times New Roman" pitchFamily="18" charset="0"/>
              </a:rPr>
              <a:t>Traversing</a:t>
            </a:r>
          </a:p>
          <a:p>
            <a:r>
              <a:rPr lang="en-US" dirty="0">
                <a:latin typeface="Times New Roman" pitchFamily="18" charset="0"/>
                <a:cs typeface="Times New Roman" pitchFamily="18" charset="0"/>
              </a:rPr>
              <a:t>Searching</a:t>
            </a:r>
          </a:p>
          <a:p>
            <a:r>
              <a:rPr lang="en-US" dirty="0">
                <a:latin typeface="Times New Roman" pitchFamily="18" charset="0"/>
                <a:cs typeface="Times New Roman" pitchFamily="18" charset="0"/>
              </a:rPr>
              <a:t>Sorting</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a:t>        </a:t>
            </a:r>
            <a:r>
              <a:rPr lang="en-US" dirty="0">
                <a:solidFill>
                  <a:schemeClr val="tx1"/>
                </a:solidFill>
                <a:latin typeface="Times New Roman" pitchFamily="18" charset="0"/>
                <a:cs typeface="Times New Roman" pitchFamily="18" charset="0"/>
              </a:rPr>
              <a:t>Operation of Data Structure</a:t>
            </a:r>
            <a:endParaRPr lang="en-US" dirty="0"/>
          </a:p>
        </p:txBody>
      </p:sp>
      <p:sp>
        <p:nvSpPr>
          <p:cNvPr id="3" name="Content Placeholder 2"/>
          <p:cNvSpPr>
            <a:spLocks noGrp="1"/>
          </p:cNvSpPr>
          <p:nvPr>
            <p:ph sz="quarter" idx="1"/>
          </p:nvPr>
        </p:nvSpPr>
        <p:spPr>
          <a:xfrm>
            <a:off x="381000" y="990600"/>
            <a:ext cx="8305800" cy="5638800"/>
          </a:xfrm>
        </p:spPr>
        <p:txBody>
          <a:bodyPr>
            <a:normAutofit/>
          </a:bodyPr>
          <a:lstStyle/>
          <a:p>
            <a:pPr algn="just"/>
            <a:r>
              <a:rPr lang="en-US" sz="2400" b="1" dirty="0">
                <a:latin typeface="Times New Roman" pitchFamily="18" charset="0"/>
                <a:cs typeface="Times New Roman" pitchFamily="18" charset="0"/>
              </a:rPr>
              <a:t>Insertion</a:t>
            </a:r>
            <a:r>
              <a:rPr lang="en-US" sz="2400" dirty="0">
                <a:latin typeface="Times New Roman" pitchFamily="18" charset="0"/>
                <a:cs typeface="Times New Roman" pitchFamily="18" charset="0"/>
              </a:rPr>
              <a:t>-</a:t>
            </a:r>
            <a:r>
              <a:rPr lang="en-US" sz="2400" dirty="0"/>
              <a:t> </a:t>
            </a:r>
            <a:r>
              <a:rPr lang="en-US" sz="2000" dirty="0">
                <a:latin typeface="Times New Roman" pitchFamily="18" charset="0"/>
                <a:cs typeface="Times New Roman" pitchFamily="18" charset="0"/>
              </a:rPr>
              <a:t>Insertion can be defined as the process of adding the elements to the data structure at any location.</a:t>
            </a:r>
          </a:p>
          <a:p>
            <a:pPr algn="just"/>
            <a:r>
              <a:rPr lang="en-US" sz="2400" b="1" dirty="0">
                <a:latin typeface="Times New Roman" pitchFamily="18" charset="0"/>
                <a:cs typeface="Times New Roman" pitchFamily="18" charset="0"/>
              </a:rPr>
              <a:t>Deletion</a:t>
            </a:r>
            <a:r>
              <a:rPr lang="en-US" sz="2000" dirty="0">
                <a:latin typeface="Times New Roman" pitchFamily="18" charset="0"/>
                <a:cs typeface="Times New Roman" pitchFamily="18" charset="0"/>
              </a:rPr>
              <a:t>-</a:t>
            </a:r>
            <a:r>
              <a:rPr lang="en-US" sz="2000" dirty="0"/>
              <a:t> </a:t>
            </a:r>
            <a:r>
              <a:rPr lang="en-US" sz="2000" dirty="0">
                <a:latin typeface="Times New Roman" pitchFamily="18" charset="0"/>
                <a:cs typeface="Times New Roman" pitchFamily="18" charset="0"/>
              </a:rPr>
              <a:t>The process of removing an element from the data structure is called Deletion. We can delete an element from the data structure at any random location.</a:t>
            </a:r>
          </a:p>
          <a:p>
            <a:pPr algn="just"/>
            <a:r>
              <a:rPr lang="en-US" sz="2000" dirty="0">
                <a:latin typeface="Times New Roman" pitchFamily="18" charset="0"/>
                <a:cs typeface="Times New Roman" pitchFamily="18" charset="0"/>
              </a:rPr>
              <a:t>If we try to delete an element from an empty data structure then </a:t>
            </a:r>
            <a:r>
              <a:rPr lang="en-US" sz="2000" b="1" dirty="0">
                <a:latin typeface="Times New Roman" pitchFamily="18" charset="0"/>
                <a:cs typeface="Times New Roman" pitchFamily="18" charset="0"/>
              </a:rPr>
              <a:t>underflow</a:t>
            </a:r>
            <a:r>
              <a:rPr lang="en-US" sz="2000" dirty="0">
                <a:latin typeface="Times New Roman" pitchFamily="18" charset="0"/>
                <a:cs typeface="Times New Roman" pitchFamily="18" charset="0"/>
              </a:rPr>
              <a:t> occurs.</a:t>
            </a:r>
          </a:p>
          <a:p>
            <a:pPr algn="just"/>
            <a:r>
              <a:rPr lang="en-US" sz="2400" b="1" dirty="0">
                <a:latin typeface="Times New Roman" pitchFamily="18" charset="0"/>
                <a:cs typeface="Times New Roman" pitchFamily="18" charset="0"/>
              </a:rPr>
              <a:t>Traversing</a:t>
            </a:r>
            <a:r>
              <a:rPr lang="en-US" sz="2000" dirty="0">
                <a:latin typeface="Times New Roman" pitchFamily="18" charset="0"/>
                <a:cs typeface="Times New Roman" pitchFamily="18" charset="0"/>
              </a:rPr>
              <a:t>-</a:t>
            </a:r>
            <a:r>
              <a:rPr lang="en-US" sz="2000" dirty="0"/>
              <a:t> </a:t>
            </a:r>
            <a:r>
              <a:rPr lang="en-US" sz="2000" dirty="0">
                <a:latin typeface="Times New Roman" pitchFamily="18" charset="0"/>
                <a:cs typeface="Times New Roman" pitchFamily="18" charset="0"/>
              </a:rPr>
              <a:t>Every data structure contains the set of data elements. Traversing the data structure means visiting each element of the data structure in order to perform some specific operation like searching or sorting.</a:t>
            </a:r>
          </a:p>
          <a:p>
            <a:pPr algn="just"/>
            <a:r>
              <a:rPr lang="en-US" sz="2400" b="1" dirty="0">
                <a:latin typeface="Times New Roman" pitchFamily="18" charset="0"/>
                <a:cs typeface="Times New Roman" pitchFamily="18" charset="0"/>
              </a:rPr>
              <a:t>Searching</a:t>
            </a:r>
            <a:r>
              <a:rPr lang="en-US" sz="2000" dirty="0">
                <a:latin typeface="Times New Roman" pitchFamily="18" charset="0"/>
                <a:cs typeface="Times New Roman" pitchFamily="18" charset="0"/>
              </a:rPr>
              <a:t>-We can search for any element in a data structure.</a:t>
            </a:r>
          </a:p>
          <a:p>
            <a:pPr algn="just"/>
            <a:r>
              <a:rPr lang="en-US" sz="2400" b="1" dirty="0">
                <a:latin typeface="Times New Roman" pitchFamily="18" charset="0"/>
                <a:cs typeface="Times New Roman" pitchFamily="18" charset="0"/>
              </a:rPr>
              <a:t>Sorting-</a:t>
            </a:r>
            <a:r>
              <a:rPr lang="en-US" sz="2000" dirty="0">
                <a:latin typeface="Times New Roman" pitchFamily="18" charset="0"/>
                <a:cs typeface="Times New Roman" pitchFamily="18" charset="0"/>
              </a:rPr>
              <a:t>We</a:t>
            </a:r>
            <a:r>
              <a:rPr lang="en-US" sz="2400" dirty="0"/>
              <a:t> </a:t>
            </a:r>
            <a:r>
              <a:rPr lang="en-US" sz="2000" dirty="0">
                <a:latin typeface="Times New Roman" pitchFamily="18" charset="0"/>
                <a:cs typeface="Times New Roman" pitchFamily="18" charset="0"/>
              </a:rPr>
              <a:t>can sort the elements of a data structure either in an ascending or descending order.</a:t>
            </a:r>
            <a:endParaRPr lang="en-US" sz="20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  Concept of Data Structure</a:t>
            </a:r>
            <a:endParaRPr lang="en-US" dirty="0"/>
          </a:p>
        </p:txBody>
      </p:sp>
      <p:sp>
        <p:nvSpPr>
          <p:cNvPr id="3" name="Content Placeholder 2"/>
          <p:cNvSpPr>
            <a:spLocks noGrp="1"/>
          </p:cNvSpPr>
          <p:nvPr>
            <p:ph sz="quarter" idx="1"/>
          </p:nvPr>
        </p:nvSpPr>
        <p:spPr>
          <a:xfrm>
            <a:off x="1219200" y="1600200"/>
            <a:ext cx="6858000" cy="4114800"/>
          </a:xfrm>
        </p:spPr>
        <p:txBody>
          <a:bodyPr>
            <a:normAutofit/>
          </a:bodyPr>
          <a:lstStyle/>
          <a:p>
            <a:r>
              <a:rPr lang="en-US" dirty="0">
                <a:latin typeface="Times New Roman" pitchFamily="18" charset="0"/>
                <a:cs typeface="Times New Roman" pitchFamily="18" charset="0"/>
              </a:rPr>
              <a:t>Data-The term </a:t>
            </a:r>
            <a:r>
              <a:rPr lang="en-US" b="1" dirty="0">
                <a:solidFill>
                  <a:srgbClr val="FF0000"/>
                </a:solidFill>
                <a:latin typeface="Times New Roman" pitchFamily="18" charset="0"/>
                <a:cs typeface="Times New Roman" pitchFamily="18" charset="0"/>
              </a:rPr>
              <a:t>Data</a:t>
            </a:r>
            <a:r>
              <a:rPr lang="en-US" dirty="0">
                <a:latin typeface="Times New Roman" pitchFamily="18" charset="0"/>
                <a:cs typeface="Times New Roman" pitchFamily="18" charset="0"/>
              </a:rPr>
              <a:t> comes from </a:t>
            </a:r>
            <a:r>
              <a:rPr lang="en-US" dirty="0">
                <a:solidFill>
                  <a:srgbClr val="FF0000"/>
                </a:solidFill>
                <a:latin typeface="Times New Roman" pitchFamily="18" charset="0"/>
                <a:cs typeface="Times New Roman" pitchFamily="18" charset="0"/>
              </a:rPr>
              <a:t>datum,</a:t>
            </a:r>
          </a:p>
          <a:p>
            <a:pPr>
              <a:buNone/>
            </a:pPr>
            <a:r>
              <a:rPr lang="en-US" dirty="0">
                <a:latin typeface="Times New Roman" pitchFamily="18" charset="0"/>
                <a:cs typeface="Times New Roman" pitchFamily="18" charset="0"/>
              </a:rPr>
              <a:t>                             which  means </a:t>
            </a:r>
            <a:r>
              <a:rPr lang="en-US" b="1" u="sng" dirty="0">
                <a:solidFill>
                  <a:srgbClr val="FF0000"/>
                </a:solidFill>
                <a:latin typeface="Times New Roman" pitchFamily="18" charset="0"/>
                <a:cs typeface="Times New Roman" pitchFamily="18" charset="0"/>
              </a:rPr>
              <a:t>fact</a:t>
            </a: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Data can be defined as an elementary value or the collection of values, for example, student's name and its id are the data about the student.                    </a:t>
            </a:r>
          </a:p>
          <a:p>
            <a:pPr>
              <a:buNone/>
            </a:pPr>
            <a:r>
              <a:rPr lang="en-US" dirty="0">
                <a:latin typeface="Times New Roman" pitchFamily="18" charset="0"/>
                <a:cs typeface="Times New Roman" pitchFamily="18" charset="0"/>
              </a:rPr>
              <a:t> Name = </a:t>
            </a:r>
            <a:r>
              <a:rPr lang="en-US" dirty="0" err="1">
                <a:latin typeface="Times New Roman" pitchFamily="18" charset="0"/>
                <a:cs typeface="Times New Roman" pitchFamily="18" charset="0"/>
              </a:rPr>
              <a:t>Aarav</a:t>
            </a:r>
            <a:r>
              <a:rPr lang="en-US" dirty="0">
                <a:latin typeface="Times New Roman" pitchFamily="18" charset="0"/>
                <a:cs typeface="Times New Roman" pitchFamily="18" charset="0"/>
              </a:rPr>
              <a:t>       Class=12   Age=16                </a:t>
            </a:r>
          </a:p>
          <a:p>
            <a:pPr>
              <a:buNone/>
            </a:pPr>
            <a:r>
              <a:rPr lang="en-US" dirty="0">
                <a:latin typeface="Times New Roman" pitchFamily="18" charset="0"/>
                <a:cs typeface="Times New Roman" pitchFamily="18" charset="0"/>
              </a:rPr>
              <a:t>                            Marks=80</a:t>
            </a:r>
          </a:p>
          <a:p>
            <a:pPr>
              <a:buNone/>
            </a:pPr>
            <a:r>
              <a:rPr lang="en-US" dirty="0">
                <a:latin typeface="Times New Roman" pitchFamily="18" charset="0"/>
                <a:cs typeface="Times New Roman" pitchFamily="18" charset="0"/>
              </a:rPr>
              <a:t>                Subject=Mathematics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itchFamily="18" charset="0"/>
                <a:cs typeface="Times New Roman" pitchFamily="18" charset="0"/>
              </a:rPr>
              <a:t>Concept of Data Structure</a:t>
            </a:r>
          </a:p>
        </p:txBody>
      </p:sp>
      <p:sp>
        <p:nvSpPr>
          <p:cNvPr id="3" name="Content Placeholder 2"/>
          <p:cNvSpPr>
            <a:spLocks noGrp="1"/>
          </p:cNvSpPr>
          <p:nvPr>
            <p:ph sz="quarter" idx="1"/>
          </p:nvPr>
        </p:nvSpPr>
        <p:spPr>
          <a:xfrm>
            <a:off x="914400" y="1600201"/>
            <a:ext cx="7848600" cy="4571999"/>
          </a:xfrm>
        </p:spPr>
        <p:txBody>
          <a:bodyPr>
            <a:normAutofit fontScale="92500" lnSpcReduction="20000"/>
          </a:bodyPr>
          <a:lstStyle/>
          <a:p>
            <a:pPr algn="just"/>
            <a:r>
              <a:rPr lang="en-US" sz="2200" dirty="0">
                <a:latin typeface="Times New Roman" pitchFamily="18" charset="0"/>
                <a:cs typeface="Times New Roman" pitchFamily="18" charset="0"/>
              </a:rPr>
              <a:t>Data Structure can be defined as the group of data elements which provides an efficient way of storing and organizing data in the computer so that it can be used efficiently. </a:t>
            </a:r>
          </a:p>
          <a:p>
            <a:pPr algn="just"/>
            <a:r>
              <a:rPr lang="en-US" sz="2200" dirty="0">
                <a:latin typeface="Times New Roman" pitchFamily="18" charset="0"/>
                <a:cs typeface="Times New Roman" pitchFamily="18" charset="0"/>
              </a:rPr>
              <a:t>Some examples of Data Structures are arrays, Linked List, Stack, Queue, etc. Data Structures are widely used in almost every aspect of Computer Science i.e. Operating System, Compiler Design, Artificial intelligence, Graphics and many more.</a:t>
            </a:r>
          </a:p>
          <a:p>
            <a:r>
              <a:rPr lang="en-US" sz="2400" dirty="0">
                <a:latin typeface="Times New Roman" pitchFamily="18" charset="0"/>
                <a:cs typeface="Times New Roman" pitchFamily="18" charset="0"/>
              </a:rPr>
              <a:t>Array, Linked List, Stack, Queue, Tree, Graph etc are all data structures that stores the data in a special way so that we can </a:t>
            </a:r>
            <a:r>
              <a:rPr lang="en-US" sz="2400" b="1" dirty="0">
                <a:latin typeface="Times New Roman" pitchFamily="18" charset="0"/>
                <a:cs typeface="Times New Roman" pitchFamily="18" charset="0"/>
              </a:rPr>
              <a:t>access and use the data efficiently.</a:t>
            </a:r>
            <a:r>
              <a:rPr lang="en-US" sz="2400" dirty="0">
                <a:latin typeface="Times New Roman" pitchFamily="18" charset="0"/>
                <a:cs typeface="Times New Roman" pitchFamily="18" charset="0"/>
              </a:rPr>
              <a:t>           </a:t>
            </a:r>
          </a:p>
          <a:p>
            <a:pPr>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So ,that it can be used efficiently…….</a:t>
            </a:r>
          </a:p>
          <a:p>
            <a:pPr>
              <a:buNone/>
            </a:pP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    </a:t>
            </a:r>
            <a:r>
              <a:rPr lang="en-US" sz="2800" dirty="0">
                <a:latin typeface="Times New Roman" pitchFamily="18" charset="0"/>
                <a:cs typeface="Times New Roman" pitchFamily="18" charset="0"/>
              </a:rPr>
              <a:t>Data Structure is </a:t>
            </a:r>
            <a:r>
              <a:rPr lang="en-US" sz="2800" dirty="0">
                <a:solidFill>
                  <a:schemeClr val="accent1"/>
                </a:solidFill>
                <a:latin typeface="Times New Roman" pitchFamily="18" charset="0"/>
                <a:cs typeface="Times New Roman" pitchFamily="18" charset="0"/>
              </a:rPr>
              <a:t>Not</a:t>
            </a:r>
            <a:r>
              <a:rPr lang="en-US" sz="2800" dirty="0">
                <a:latin typeface="Times New Roman" pitchFamily="18" charset="0"/>
                <a:cs typeface="Times New Roman" pitchFamily="18" charset="0"/>
              </a:rPr>
              <a:t> Language</a:t>
            </a:r>
            <a:r>
              <a:rPr lang="en-US" sz="2400" dirty="0">
                <a:latin typeface="Times New Roman" pitchFamily="18" charset="0"/>
                <a:cs typeface="Times New Roman" pitchFamily="18" charset="0"/>
              </a:rPr>
              <a:t>!!!!!!!!!!!!!!</a:t>
            </a:r>
          </a:p>
          <a:p>
            <a:pPr>
              <a:buNone/>
            </a:pPr>
            <a:endParaRPr lang="en-US" sz="24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Autofit/>
          </a:bodyPr>
          <a:lstStyle/>
          <a:p>
            <a:pPr algn="ctr"/>
            <a:r>
              <a:rPr lang="en-US" dirty="0">
                <a:solidFill>
                  <a:schemeClr val="tx1"/>
                </a:solidFill>
                <a:latin typeface="Times New Roman" pitchFamily="18" charset="0"/>
                <a:cs typeface="Times New Roman" pitchFamily="18" charset="0"/>
              </a:rPr>
              <a:t>Need of Data Structure</a:t>
            </a:r>
          </a:p>
        </p:txBody>
      </p:sp>
      <p:sp>
        <p:nvSpPr>
          <p:cNvPr id="3" name="Content Placeholder 2"/>
          <p:cNvSpPr>
            <a:spLocks noGrp="1"/>
          </p:cNvSpPr>
          <p:nvPr>
            <p:ph sz="quarter" idx="1"/>
          </p:nvPr>
        </p:nvSpPr>
        <p:spPr>
          <a:xfrm>
            <a:off x="457200" y="990600"/>
            <a:ext cx="8382000" cy="5029200"/>
          </a:xfrm>
        </p:spPr>
        <p:txBody>
          <a:bodyPr>
            <a:normAutofit/>
          </a:bodyPr>
          <a:lstStyle/>
          <a:p>
            <a:pPr algn="just"/>
            <a:endParaRPr lang="en-US" sz="2000" b="1" dirty="0">
              <a:latin typeface="Times New Roman" pitchFamily="18" charset="0"/>
              <a:cs typeface="Times New Roman" pitchFamily="18" charset="0"/>
            </a:endParaRPr>
          </a:p>
          <a:p>
            <a:pPr algn="just">
              <a:buNone/>
            </a:pPr>
            <a:endParaRPr lang="en-US" sz="2000" b="1"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Processor speed:</a:t>
            </a:r>
            <a:r>
              <a:rPr lang="en-US" sz="2000" dirty="0">
                <a:latin typeface="Times New Roman" pitchFamily="18" charset="0"/>
                <a:cs typeface="Times New Roman" pitchFamily="18" charset="0"/>
              </a:rPr>
              <a:t> To handle very large amount of data, high speed processing is required, but as the data is growing day by day to the billions of files per entity, processor may fail to deal with that much amount of data.</a:t>
            </a:r>
          </a:p>
          <a:p>
            <a:pPr algn="just"/>
            <a:r>
              <a:rPr lang="en-US" sz="2000" b="1" dirty="0">
                <a:latin typeface="Times New Roman" pitchFamily="18" charset="0"/>
                <a:cs typeface="Times New Roman" pitchFamily="18" charset="0"/>
              </a:rPr>
              <a:t>Data Search:</a:t>
            </a:r>
            <a:r>
              <a:rPr lang="en-US" sz="2000" dirty="0">
                <a:latin typeface="Times New Roman" pitchFamily="18" charset="0"/>
                <a:cs typeface="Times New Roman" pitchFamily="18" charset="0"/>
              </a:rPr>
              <a:t> Consider an inventory size of 106 items in a store, If our application needs to search for a particular item, it needs to traverse 106 items every time, results in slowing down the search process.</a:t>
            </a:r>
          </a:p>
          <a:p>
            <a:pPr algn="just"/>
            <a:r>
              <a:rPr lang="en-US" sz="2000" b="1" dirty="0">
                <a:latin typeface="Times New Roman" pitchFamily="18" charset="0"/>
                <a:cs typeface="Times New Roman" pitchFamily="18" charset="0"/>
              </a:rPr>
              <a:t>Multiple requests:</a:t>
            </a:r>
            <a:r>
              <a:rPr lang="en-US" sz="2000" dirty="0">
                <a:latin typeface="Times New Roman" pitchFamily="18" charset="0"/>
                <a:cs typeface="Times New Roman" pitchFamily="18" charset="0"/>
              </a:rPr>
              <a:t> If thousands of users are searching the data simultaneously on a web server, then there are the chances that a very large server can be failed during that process</a:t>
            </a: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Abstract data type</a:t>
            </a:r>
            <a:endParaRPr lang="en-US" dirty="0">
              <a:solidFill>
                <a:schemeClr val="tx1"/>
              </a:solidFill>
            </a:endParaRPr>
          </a:p>
        </p:txBody>
      </p:sp>
      <p:sp>
        <p:nvSpPr>
          <p:cNvPr id="3" name="Content Placeholder 2"/>
          <p:cNvSpPr>
            <a:spLocks noGrp="1"/>
          </p:cNvSpPr>
          <p:nvPr>
            <p:ph sz="quarter" idx="1"/>
          </p:nvPr>
        </p:nvSpPr>
        <p:spPr>
          <a:xfrm>
            <a:off x="914400" y="1447800"/>
            <a:ext cx="7772400" cy="4876800"/>
          </a:xfrm>
        </p:spPr>
        <p:txBody>
          <a:bodyPr>
            <a:normAutofit/>
          </a:bodyPr>
          <a:lstStyle/>
          <a:p>
            <a:pPr algn="just">
              <a:buNone/>
            </a:pP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Data type</a:t>
            </a:r>
            <a:r>
              <a:rPr lang="en-US" sz="2400" dirty="0">
                <a:latin typeface="Times New Roman" pitchFamily="18" charset="0"/>
                <a:cs typeface="Times New Roman" pitchFamily="18" charset="0"/>
              </a:rPr>
              <a:t>-The Data Type is basically a type of data that can be used in different computer program. It signifies the type like integer, float etc, the space like integer will take 4-bytes, character will take 1-byte of space etc.</a:t>
            </a:r>
          </a:p>
          <a:p>
            <a:pPr algn="just"/>
            <a:r>
              <a:rPr lang="en-US" sz="2400" dirty="0">
                <a:latin typeface="Times New Roman" pitchFamily="18" charset="0"/>
                <a:cs typeface="Times New Roman" pitchFamily="18" charset="0"/>
              </a:rPr>
              <a:t>The keyword </a:t>
            </a:r>
            <a:r>
              <a:rPr lang="en-US" sz="2400" b="1" dirty="0">
                <a:latin typeface="Times New Roman" pitchFamily="18" charset="0"/>
                <a:cs typeface="Times New Roman" pitchFamily="18" charset="0"/>
              </a:rPr>
              <a:t>“Abstract” </a:t>
            </a:r>
            <a:r>
              <a:rPr lang="en-US" sz="2400" dirty="0">
                <a:latin typeface="Times New Roman" pitchFamily="18" charset="0"/>
                <a:cs typeface="Times New Roman" pitchFamily="18" charset="0"/>
              </a:rPr>
              <a:t>is used to perform different operations ,but how those operations are working that is totally hidden from the user. </a:t>
            </a:r>
          </a:p>
          <a:p>
            <a:pPr algn="just"/>
            <a:r>
              <a:rPr lang="en-US" sz="2400" b="1" u="sng" dirty="0">
                <a:latin typeface="Times New Roman" pitchFamily="18" charset="0"/>
                <a:cs typeface="Times New Roman" pitchFamily="18" charset="0"/>
              </a:rPr>
              <a:t>The process of providing only the essentials and hiding the details is known as abstraction.</a:t>
            </a:r>
          </a:p>
          <a:p>
            <a:pPr algn="just"/>
            <a:r>
              <a:rPr lang="en-US" sz="2400" dirty="0">
                <a:latin typeface="Times New Roman" pitchFamily="18" charset="0"/>
                <a:cs typeface="Times New Roman" pitchFamily="18" charset="0"/>
              </a:rPr>
              <a:t>Example of abstract data type is stack </a:t>
            </a:r>
            <a:r>
              <a:rPr lang="en-US" sz="2400" dirty="0" err="1">
                <a:latin typeface="Times New Roman" pitchFamily="18" charset="0"/>
                <a:cs typeface="Times New Roman" pitchFamily="18" charset="0"/>
              </a:rPr>
              <a:t>ADT,queue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ADT,linked</a:t>
            </a:r>
            <a:r>
              <a:rPr lang="en-US" sz="2400" dirty="0">
                <a:latin typeface="Times New Roman" pitchFamily="18" charset="0"/>
                <a:cs typeface="Times New Roman" pitchFamily="18" charset="0"/>
              </a:rPr>
              <a:t> list ADT.</a:t>
            </a:r>
          </a:p>
          <a:p>
            <a:pPr algn="just"/>
            <a:endParaRPr lang="en-US" sz="2400" u="sng"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US" b="1" dirty="0">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Abstract Data Type</a:t>
            </a:r>
            <a:endParaRPr lang="en-US" dirty="0">
              <a:solidFill>
                <a:schemeClr val="tx1"/>
              </a:solidFill>
            </a:endParaRPr>
          </a:p>
        </p:txBody>
      </p:sp>
      <p:sp>
        <p:nvSpPr>
          <p:cNvPr id="3" name="Content Placeholder 2"/>
          <p:cNvSpPr>
            <a:spLocks noGrp="1"/>
          </p:cNvSpPr>
          <p:nvPr>
            <p:ph sz="quarter" idx="1"/>
          </p:nvPr>
        </p:nvSpPr>
        <p:spPr>
          <a:xfrm>
            <a:off x="914400" y="1371600"/>
            <a:ext cx="7772400" cy="4876800"/>
          </a:xfrm>
        </p:spPr>
        <p:txBody>
          <a:bodyPr>
            <a:normAutofit fontScale="70000" lnSpcReduction="20000"/>
          </a:bodyPr>
          <a:lstStyle/>
          <a:p>
            <a:r>
              <a:rPr lang="en-US" b="1" dirty="0">
                <a:latin typeface="Times New Roman" pitchFamily="18" charset="0"/>
                <a:cs typeface="Times New Roman" pitchFamily="18" charset="0"/>
              </a:rPr>
              <a:t>Stack −</a:t>
            </a:r>
          </a:p>
          <a:p>
            <a:r>
              <a:rPr lang="en-US" sz="2300" dirty="0">
                <a:latin typeface="Times New Roman" pitchFamily="18" charset="0"/>
                <a:cs typeface="Times New Roman" pitchFamily="18" charset="0"/>
              </a:rPr>
              <a:t>is Full(), This is used to check whether stack is full or not</a:t>
            </a:r>
          </a:p>
          <a:p>
            <a:r>
              <a:rPr lang="en-US" sz="2300" dirty="0">
                <a:latin typeface="Times New Roman" pitchFamily="18" charset="0"/>
                <a:cs typeface="Times New Roman" pitchFamily="18" charset="0"/>
              </a:rPr>
              <a:t>is Empty(), This is used to check whether stack is empty or not</a:t>
            </a:r>
          </a:p>
          <a:p>
            <a:r>
              <a:rPr lang="en-US" sz="2300" dirty="0">
                <a:latin typeface="Times New Roman" pitchFamily="18" charset="0"/>
                <a:cs typeface="Times New Roman" pitchFamily="18" charset="0"/>
              </a:rPr>
              <a:t>push(x), This is used to push x into the stack</a:t>
            </a:r>
          </a:p>
          <a:p>
            <a:r>
              <a:rPr lang="en-US" sz="2300" dirty="0">
                <a:latin typeface="Times New Roman" pitchFamily="18" charset="0"/>
                <a:cs typeface="Times New Roman" pitchFamily="18" charset="0"/>
              </a:rPr>
              <a:t>pop(), This is used to delete one element from top of the stack</a:t>
            </a:r>
          </a:p>
          <a:p>
            <a:r>
              <a:rPr lang="en-US" b="1" dirty="0">
                <a:latin typeface="Times New Roman" pitchFamily="18" charset="0"/>
                <a:cs typeface="Times New Roman" pitchFamily="18" charset="0"/>
              </a:rPr>
              <a:t>Queue −</a:t>
            </a:r>
          </a:p>
          <a:p>
            <a:pPr lvl="1"/>
            <a:r>
              <a:rPr lang="en-US" sz="2300" dirty="0">
                <a:latin typeface="Times New Roman" pitchFamily="18" charset="0"/>
                <a:cs typeface="Times New Roman" pitchFamily="18" charset="0"/>
              </a:rPr>
              <a:t>is Full(), This is used to check whether queue is full or not</a:t>
            </a:r>
          </a:p>
          <a:p>
            <a:pPr lvl="1"/>
            <a:r>
              <a:rPr lang="en-US" sz="2300" dirty="0">
                <a:latin typeface="Times New Roman" pitchFamily="18" charset="0"/>
                <a:cs typeface="Times New Roman" pitchFamily="18" charset="0"/>
              </a:rPr>
              <a:t>isEmpry(), This is used to check whether queue is empty or not</a:t>
            </a:r>
          </a:p>
          <a:p>
            <a:pPr lvl="1"/>
            <a:r>
              <a:rPr lang="en-US" sz="2300" dirty="0">
                <a:latin typeface="Times New Roman" pitchFamily="18" charset="0"/>
                <a:cs typeface="Times New Roman" pitchFamily="18" charset="0"/>
              </a:rPr>
              <a:t>insert(x), This is used to add x into the queue at the rear end</a:t>
            </a:r>
          </a:p>
          <a:p>
            <a:pPr lvl="1"/>
            <a:r>
              <a:rPr lang="en-US" sz="2300" dirty="0">
                <a:latin typeface="Times New Roman" pitchFamily="18" charset="0"/>
                <a:cs typeface="Times New Roman" pitchFamily="18" charset="0"/>
              </a:rPr>
              <a:t>delete(), This is used to delete one element from the front end of the queue</a:t>
            </a:r>
          </a:p>
          <a:p>
            <a:pPr lvl="1"/>
            <a:r>
              <a:rPr lang="en-US" sz="2300" dirty="0">
                <a:latin typeface="Times New Roman" pitchFamily="18" charset="0"/>
                <a:cs typeface="Times New Roman" pitchFamily="18" charset="0"/>
              </a:rPr>
              <a:t>size(), this function is used to get number of elements present into the queue</a:t>
            </a:r>
          </a:p>
          <a:p>
            <a:r>
              <a:rPr lang="en-US" b="1" dirty="0">
                <a:latin typeface="Times New Roman" pitchFamily="18" charset="0"/>
                <a:cs typeface="Times New Roman" pitchFamily="18" charset="0"/>
              </a:rPr>
              <a:t>List −</a:t>
            </a:r>
          </a:p>
          <a:p>
            <a:pPr lvl="1"/>
            <a:r>
              <a:rPr lang="en-US" dirty="0">
                <a:latin typeface="Times New Roman" pitchFamily="18" charset="0"/>
                <a:cs typeface="Times New Roman" pitchFamily="18" charset="0"/>
              </a:rPr>
              <a:t>size(), this function is used to get number of elements present into the list</a:t>
            </a:r>
          </a:p>
          <a:p>
            <a:pPr lvl="1"/>
            <a:r>
              <a:rPr lang="en-US" dirty="0">
                <a:latin typeface="Times New Roman" pitchFamily="18" charset="0"/>
                <a:cs typeface="Times New Roman" pitchFamily="18" charset="0"/>
              </a:rPr>
              <a:t>insert(x), this function is used to insert one element into the list</a:t>
            </a:r>
          </a:p>
          <a:p>
            <a:pPr lvl="1"/>
            <a:r>
              <a:rPr lang="en-US" dirty="0">
                <a:latin typeface="Times New Roman" pitchFamily="18" charset="0"/>
                <a:cs typeface="Times New Roman" pitchFamily="18" charset="0"/>
              </a:rPr>
              <a:t>remove(x), this function is used to remove given element from the list</a:t>
            </a:r>
          </a:p>
          <a:p>
            <a:pPr lvl="1"/>
            <a:r>
              <a:rPr lang="en-US" dirty="0">
                <a:latin typeface="Times New Roman" pitchFamily="18" charset="0"/>
                <a:cs typeface="Times New Roman" pitchFamily="18" charset="0"/>
              </a:rPr>
              <a:t>get(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this function is used to get element at position </a:t>
            </a:r>
            <a:r>
              <a:rPr lang="en-US" dirty="0" err="1">
                <a:latin typeface="Times New Roman" pitchFamily="18" charset="0"/>
                <a:cs typeface="Times New Roman" pitchFamily="18" charset="0"/>
              </a:rPr>
              <a:t>i</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replace(x, y), this function is used to replace x with y value.</a:t>
            </a:r>
          </a:p>
          <a:p>
            <a:endParaRPr lang="en-US" sz="1800"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itchFamily="18" charset="0"/>
                <a:cs typeface="Times New Roman" pitchFamily="18" charset="0"/>
              </a:rPr>
              <a:t>Type of Data Structure</a:t>
            </a:r>
          </a:p>
        </p:txBody>
      </p:sp>
      <p:sp>
        <p:nvSpPr>
          <p:cNvPr id="3" name="Content Placeholder 2"/>
          <p:cNvSpPr>
            <a:spLocks noGrp="1"/>
          </p:cNvSpPr>
          <p:nvPr>
            <p:ph sz="quarter" idx="1"/>
          </p:nvPr>
        </p:nvSpPr>
        <p:spPr/>
        <p:txBody>
          <a:bodyPr/>
          <a:lstStyle/>
          <a:p>
            <a:endParaRPr lang="en-US" dirty="0"/>
          </a:p>
          <a:p>
            <a:endParaRPr lang="en-US" dirty="0"/>
          </a:p>
        </p:txBody>
      </p:sp>
      <p:pic>
        <p:nvPicPr>
          <p:cNvPr id="4" name="Picture 3" descr="image of data structure.jpg"/>
          <p:cNvPicPr>
            <a:picLocks noChangeAspect="1"/>
          </p:cNvPicPr>
          <p:nvPr/>
        </p:nvPicPr>
        <p:blipFill>
          <a:blip r:embed="rId2"/>
          <a:stretch>
            <a:fillRect/>
          </a:stretch>
        </p:blipFill>
        <p:spPr>
          <a:xfrm>
            <a:off x="1371600" y="1676400"/>
            <a:ext cx="6248400" cy="33527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itchFamily="18" charset="0"/>
                <a:cs typeface="Times New Roman" pitchFamily="18" charset="0"/>
              </a:rPr>
              <a:t>Primitive data type</a:t>
            </a:r>
            <a:endParaRPr lang="en-US" sz="3600" b="1" dirty="0">
              <a:solidFill>
                <a:schemeClr val="tx1"/>
              </a:solidFill>
            </a:endParaRPr>
          </a:p>
        </p:txBody>
      </p:sp>
      <p:sp>
        <p:nvSpPr>
          <p:cNvPr id="3" name="Content Placeholder 2"/>
          <p:cNvSpPr>
            <a:spLocks noGrp="1"/>
          </p:cNvSpPr>
          <p:nvPr>
            <p:ph sz="quarter" idx="1"/>
          </p:nvPr>
        </p:nvSpPr>
        <p:spPr>
          <a:xfrm>
            <a:off x="914400" y="1447800"/>
            <a:ext cx="7772400" cy="2971800"/>
          </a:xfrm>
        </p:spPr>
        <p:txBody>
          <a:bodyPr>
            <a:normAutofit lnSpcReduction="10000"/>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Primitive data type are the predefined  types of data, which are supported by the programming language.</a:t>
            </a:r>
          </a:p>
          <a:p>
            <a:r>
              <a:rPr lang="en-US" sz="2400" dirty="0">
                <a:latin typeface="Times New Roman" pitchFamily="18" charset="0"/>
                <a:cs typeface="Times New Roman" pitchFamily="18" charset="0"/>
              </a:rPr>
              <a:t>Example of primitive data type is integer,character,float,constant,string all are the Primitive data type .</a:t>
            </a:r>
          </a:p>
          <a:p>
            <a:r>
              <a:rPr lang="en-US" sz="2400" dirty="0">
                <a:latin typeface="Times New Roman" pitchFamily="18" charset="0"/>
                <a:cs typeface="Times New Roman" pitchFamily="18" charset="0"/>
              </a:rPr>
              <a:t>Programmers can use these data types when creating variables in their programs.</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2301</TotalTime>
  <Words>2157</Words>
  <Application>Microsoft Office PowerPoint</Application>
  <PresentationFormat>On-screen Show (4:3)</PresentationFormat>
  <Paragraphs>174</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Franklin Gothic Book</vt:lpstr>
      <vt:lpstr>Perpetua</vt:lpstr>
      <vt:lpstr>Times New Roman</vt:lpstr>
      <vt:lpstr>Wingdings 2</vt:lpstr>
      <vt:lpstr>Equity</vt:lpstr>
      <vt:lpstr>Concept of Data Structure using C</vt:lpstr>
      <vt:lpstr>     Concept of Data Structure</vt:lpstr>
      <vt:lpstr>  Concept of Data Structure</vt:lpstr>
      <vt:lpstr>Concept of Data Structure</vt:lpstr>
      <vt:lpstr>Need of Data Structure</vt:lpstr>
      <vt:lpstr>           Abstract data type</vt:lpstr>
      <vt:lpstr>          Abstract Data Type</vt:lpstr>
      <vt:lpstr>Type of Data Structure</vt:lpstr>
      <vt:lpstr>Primitive data type</vt:lpstr>
      <vt:lpstr>Non primitive data type</vt:lpstr>
      <vt:lpstr>Non primitive data type</vt:lpstr>
      <vt:lpstr>      Linear Data Structure</vt:lpstr>
      <vt:lpstr>  Non Linear Data Structure</vt:lpstr>
      <vt:lpstr>Algorithm</vt:lpstr>
      <vt:lpstr>Characteristics of an Algorithm </vt:lpstr>
      <vt:lpstr>Algorithm Complexity</vt:lpstr>
      <vt:lpstr>Time complexity</vt:lpstr>
      <vt:lpstr>            Time complexity</vt:lpstr>
      <vt:lpstr>          Asymptotic Notations</vt:lpstr>
      <vt:lpstr>                                              Big Oh Notation, Ο </vt:lpstr>
      <vt:lpstr>           Omega Notation, Ω</vt:lpstr>
      <vt:lpstr>               Theta Notation, θ</vt:lpstr>
      <vt:lpstr>             Space complexity</vt:lpstr>
      <vt:lpstr>Operation of Data Structure</vt:lpstr>
      <vt:lpstr>        Operation of Data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of Data Structure using ‘C’</dc:title>
  <dc:creator>solanki</dc:creator>
  <cp:lastModifiedBy>Varsha aswar</cp:lastModifiedBy>
  <cp:revision>217</cp:revision>
  <dcterms:created xsi:type="dcterms:W3CDTF">2020-05-21T13:05:58Z</dcterms:created>
  <dcterms:modified xsi:type="dcterms:W3CDTF">2024-07-23T09:29:02Z</dcterms:modified>
</cp:coreProperties>
</file>