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9" d="100"/>
          <a:sy n="79"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288584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195433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7020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2687701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1804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4157642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1310437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63097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132225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17C1A-61CE-4E04-9A2E-CC8E3E0691D6}"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151970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17C1A-61CE-4E04-9A2E-CC8E3E0691D6}"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95835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17C1A-61CE-4E04-9A2E-CC8E3E0691D6}" type="datetimeFigureOut">
              <a:rPr lang="en-IN" smtClean="0"/>
              <a:t>11-09-2023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311245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D17C1A-61CE-4E04-9A2E-CC8E3E0691D6}" type="datetimeFigureOut">
              <a:rPr lang="en-IN" smtClean="0"/>
              <a:t>11-09-2023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356494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17C1A-61CE-4E04-9A2E-CC8E3E0691D6}" type="datetimeFigureOut">
              <a:rPr lang="en-IN" smtClean="0"/>
              <a:t>11-09-2023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306330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D17C1A-61CE-4E04-9A2E-CC8E3E0691D6}"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293077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17C1A-61CE-4E04-9A2E-CC8E3E0691D6}"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3B82A6-30FB-4CD0-81B5-1946E5BAA688}" type="slidenum">
              <a:rPr lang="en-IN" smtClean="0"/>
              <a:t>‹#›</a:t>
            </a:fld>
            <a:endParaRPr lang="en-IN"/>
          </a:p>
        </p:txBody>
      </p:sp>
    </p:spTree>
    <p:extLst>
      <p:ext uri="{BB962C8B-B14F-4D97-AF65-F5344CB8AC3E}">
        <p14:creationId xmlns:p14="http://schemas.microsoft.com/office/powerpoint/2010/main" val="195954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D17C1A-61CE-4E04-9A2E-CC8E3E0691D6}" type="datetimeFigureOut">
              <a:rPr lang="en-IN" smtClean="0"/>
              <a:t>11-09-2023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3B82A6-30FB-4CD0-81B5-1946E5BAA688}" type="slidenum">
              <a:rPr lang="en-IN" smtClean="0"/>
              <a:t>‹#›</a:t>
            </a:fld>
            <a:endParaRPr lang="en-IN"/>
          </a:p>
        </p:txBody>
      </p:sp>
    </p:spTree>
    <p:extLst>
      <p:ext uri="{BB962C8B-B14F-4D97-AF65-F5344CB8AC3E}">
        <p14:creationId xmlns:p14="http://schemas.microsoft.com/office/powerpoint/2010/main" val="41100761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hptutorial.net/php-tutorial/php-functions/" TargetMode="External"/><Relationship Id="rId2" Type="http://schemas.openxmlformats.org/officeDocument/2006/relationships/hyperlink" Target="https://www.phptutorial.net/php-tutorial/php-variabl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phptutorial.net/php-tutorial/php-variabl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phptutorial.net/php-oop/php-object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7A46-FB28-B2D0-3E74-A8AF3316E2F6}"/>
              </a:ext>
            </a:extLst>
          </p:cNvPr>
          <p:cNvSpPr>
            <a:spLocks noGrp="1"/>
          </p:cNvSpPr>
          <p:nvPr>
            <p:ph type="title"/>
          </p:nvPr>
        </p:nvSpPr>
        <p:spPr>
          <a:xfrm>
            <a:off x="677334" y="609600"/>
            <a:ext cx="8596668" cy="793531"/>
          </a:xfrm>
        </p:spPr>
        <p:txBody>
          <a:bodyPr>
            <a:normAutofit fontScale="90000"/>
          </a:bodyPr>
          <a:lstStyle/>
          <a:p>
            <a:pPr algn="ctr"/>
            <a:r>
              <a:rPr lang="en-IN" b="0" i="0" dirty="0">
                <a:effectLst/>
                <a:latin typeface="-apple-system"/>
              </a:rPr>
              <a:t>What is an Object</a:t>
            </a:r>
            <a:br>
              <a:rPr lang="en-IN" b="0" i="0" dirty="0">
                <a:effectLst/>
                <a:latin typeface="-apple-system"/>
              </a:rPr>
            </a:br>
            <a:endParaRPr lang="en-IN" dirty="0"/>
          </a:p>
        </p:txBody>
      </p:sp>
      <p:sp>
        <p:nvSpPr>
          <p:cNvPr id="3" name="Content Placeholder 2">
            <a:extLst>
              <a:ext uri="{FF2B5EF4-FFF2-40B4-BE49-F238E27FC236}">
                <a16:creationId xmlns:a16="http://schemas.microsoft.com/office/drawing/2014/main" id="{7D6AF753-E93E-C71F-7307-52DD21DA7CFB}"/>
              </a:ext>
            </a:extLst>
          </p:cNvPr>
          <p:cNvSpPr>
            <a:spLocks noGrp="1"/>
          </p:cNvSpPr>
          <p:nvPr>
            <p:ph idx="1"/>
          </p:nvPr>
        </p:nvSpPr>
        <p:spPr>
          <a:xfrm>
            <a:off x="362024" y="1069427"/>
            <a:ext cx="8596668" cy="5473263"/>
          </a:xfrm>
        </p:spPr>
        <p:txBody>
          <a:bodyPr>
            <a:normAutofit/>
          </a:bodyPr>
          <a:lstStyle/>
          <a:p>
            <a:pPr>
              <a:lnSpc>
                <a:spcPct val="150000"/>
              </a:lnSpc>
            </a:pPr>
            <a:r>
              <a:rPr lang="en-US" sz="2000" b="1" dirty="0"/>
              <a:t>In real world around us we will find many examples of tangible objects(</a:t>
            </a:r>
            <a:r>
              <a:rPr lang="en-US" sz="2000" b="1" i="0" dirty="0">
                <a:solidFill>
                  <a:srgbClr val="212529"/>
                </a:solidFill>
                <a:effectLst/>
                <a:latin typeface="-apple-system"/>
              </a:rPr>
              <a:t> lamps, phones, computers, and cars</a:t>
            </a:r>
            <a:r>
              <a:rPr lang="en-US" sz="2000" b="1" dirty="0"/>
              <a:t>) and intangible objects(</a:t>
            </a:r>
            <a:r>
              <a:rPr lang="en-IN" sz="2000" b="1" i="0" dirty="0">
                <a:solidFill>
                  <a:srgbClr val="212529"/>
                </a:solidFill>
                <a:effectLst/>
                <a:latin typeface="-apple-system"/>
              </a:rPr>
              <a:t>bank accounts and transactions</a:t>
            </a:r>
            <a:r>
              <a:rPr lang="en-US" sz="2000" b="1" dirty="0"/>
              <a:t>).</a:t>
            </a:r>
          </a:p>
          <a:p>
            <a:pPr algn="l"/>
            <a:r>
              <a:rPr lang="en-US" sz="2100" b="1" i="0" dirty="0">
                <a:solidFill>
                  <a:srgbClr val="212529"/>
                </a:solidFill>
                <a:effectLst/>
                <a:latin typeface="-apple-system"/>
              </a:rPr>
              <a:t>All of these objects share the two common key characteristics:</a:t>
            </a:r>
          </a:p>
          <a:p>
            <a:pPr algn="l">
              <a:buFont typeface="Arial" panose="020B0604020202020204" pitchFamily="34" charset="0"/>
              <a:buChar char="•"/>
            </a:pPr>
            <a:r>
              <a:rPr lang="en-US" sz="2000" b="0" i="0" dirty="0">
                <a:solidFill>
                  <a:srgbClr val="212529"/>
                </a:solidFill>
                <a:effectLst/>
                <a:latin typeface="-apple-system"/>
              </a:rPr>
              <a:t>State</a:t>
            </a:r>
          </a:p>
          <a:p>
            <a:pPr algn="l">
              <a:buFont typeface="Arial" panose="020B0604020202020204" pitchFamily="34" charset="0"/>
              <a:buChar char="•"/>
            </a:pPr>
            <a:r>
              <a:rPr lang="en-US" sz="2000" b="0" i="0" dirty="0">
                <a:solidFill>
                  <a:srgbClr val="212529"/>
                </a:solidFill>
                <a:effectLst/>
                <a:latin typeface="-apple-system"/>
              </a:rPr>
              <a:t>Behavior</a:t>
            </a:r>
          </a:p>
          <a:p>
            <a:pPr algn="l"/>
            <a:r>
              <a:rPr lang="en-US" sz="2100" b="1" i="0" dirty="0">
                <a:solidFill>
                  <a:srgbClr val="212529"/>
                </a:solidFill>
                <a:effectLst/>
                <a:latin typeface="-apple-system"/>
              </a:rPr>
              <a:t>For example, a bank account has the state that consists of:</a:t>
            </a:r>
            <a:endParaRPr lang="en-US" sz="2000" b="1" i="0" dirty="0">
              <a:solidFill>
                <a:srgbClr val="212529"/>
              </a:solidFill>
              <a:effectLst/>
              <a:latin typeface="-apple-system"/>
            </a:endParaRPr>
          </a:p>
          <a:p>
            <a:pPr algn="l">
              <a:buFont typeface="Arial" panose="020B0604020202020204" pitchFamily="34" charset="0"/>
              <a:buChar char="•"/>
            </a:pPr>
            <a:r>
              <a:rPr lang="en-US" sz="2000" b="0" i="0" dirty="0">
                <a:solidFill>
                  <a:srgbClr val="212529"/>
                </a:solidFill>
                <a:effectLst/>
                <a:latin typeface="-apple-system"/>
              </a:rPr>
              <a:t>Account number</a:t>
            </a:r>
          </a:p>
          <a:p>
            <a:pPr algn="l">
              <a:buFont typeface="Arial" panose="020B0604020202020204" pitchFamily="34" charset="0"/>
              <a:buChar char="•"/>
            </a:pPr>
            <a:r>
              <a:rPr lang="en-US" sz="2000" b="0" i="0" dirty="0">
                <a:solidFill>
                  <a:srgbClr val="212529"/>
                </a:solidFill>
                <a:effectLst/>
                <a:latin typeface="-apple-system"/>
              </a:rPr>
              <a:t>Balance</a:t>
            </a:r>
          </a:p>
          <a:p>
            <a:pPr algn="l"/>
            <a:r>
              <a:rPr lang="en-US" sz="2100" b="1" i="0" dirty="0">
                <a:solidFill>
                  <a:srgbClr val="212529"/>
                </a:solidFill>
                <a:effectLst/>
                <a:latin typeface="-apple-system"/>
              </a:rPr>
              <a:t>A bank account also has the following behaviors:</a:t>
            </a:r>
          </a:p>
          <a:p>
            <a:pPr algn="l">
              <a:buFont typeface="Arial" panose="020B0604020202020204" pitchFamily="34" charset="0"/>
              <a:buChar char="•"/>
            </a:pPr>
            <a:r>
              <a:rPr lang="en-US" sz="2000" b="0" i="0" dirty="0">
                <a:solidFill>
                  <a:srgbClr val="212529"/>
                </a:solidFill>
                <a:effectLst/>
                <a:latin typeface="-apple-system"/>
              </a:rPr>
              <a:t>Deposit</a:t>
            </a:r>
          </a:p>
          <a:p>
            <a:pPr algn="l">
              <a:buFont typeface="Arial" panose="020B0604020202020204" pitchFamily="34" charset="0"/>
              <a:buChar char="•"/>
            </a:pPr>
            <a:r>
              <a:rPr lang="en-US" sz="2000" b="0" i="0" dirty="0">
                <a:solidFill>
                  <a:srgbClr val="212529"/>
                </a:solidFill>
                <a:effectLst/>
                <a:latin typeface="-apple-system"/>
              </a:rPr>
              <a:t>Withdraw</a:t>
            </a:r>
          </a:p>
          <a:p>
            <a:endParaRPr lang="en-IN" sz="2000" b="1" dirty="0"/>
          </a:p>
        </p:txBody>
      </p:sp>
    </p:spTree>
    <p:extLst>
      <p:ext uri="{BB962C8B-B14F-4D97-AF65-F5344CB8AC3E}">
        <p14:creationId xmlns:p14="http://schemas.microsoft.com/office/powerpoint/2010/main" val="3240218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3840"/>
            <a:ext cx="8205554" cy="542590"/>
          </a:xfrm>
        </p:spPr>
        <p:txBody>
          <a:bodyPr>
            <a:normAutofit fontScale="90000"/>
          </a:bodyPr>
          <a:lstStyle/>
          <a:p>
            <a:pPr algn="ctr"/>
            <a:r>
              <a:rPr lang="en-IN" dirty="0"/>
              <a:t>constructor</a:t>
            </a:r>
            <a:endParaRPr lang="en-IN" dirty="0"/>
          </a:p>
        </p:txBody>
      </p:sp>
      <p:sp>
        <p:nvSpPr>
          <p:cNvPr id="6" name="TextBox 5"/>
          <p:cNvSpPr txBox="1"/>
          <p:nvPr/>
        </p:nvSpPr>
        <p:spPr>
          <a:xfrm>
            <a:off x="1787144" y="7678420"/>
            <a:ext cx="7095744" cy="2377440"/>
          </a:xfrm>
          <a:prstGeom prst="rect">
            <a:avLst/>
          </a:prstGeom>
          <a:noFill/>
        </p:spPr>
        <p:txBody>
          <a:bodyPr wrap="square" rtlCol="0">
            <a:spAutoFit/>
          </a:bodyPr>
          <a:lstStyle/>
          <a:p>
            <a:endParaRPr lang="en-IN" dirty="0"/>
          </a:p>
        </p:txBody>
      </p:sp>
      <p:sp>
        <p:nvSpPr>
          <p:cNvPr id="7" name="Rectangle 2"/>
          <p:cNvSpPr>
            <a:spLocks noChangeArrowheads="1"/>
          </p:cNvSpPr>
          <p:nvPr/>
        </p:nvSpPr>
        <p:spPr bwMode="auto">
          <a:xfrm>
            <a:off x="353568" y="786430"/>
            <a:ext cx="10521696" cy="646330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dirty="0"/>
              <a:t>In PHP, a constructor is a special method within a class that is automatically called when an instance of the class is created using the new keyword. It is used to initialize the object's state and perform any setup operations necessary for the object to function properly. </a:t>
            </a:r>
          </a:p>
          <a:p>
            <a:pPr marL="285750" indent="-285750">
              <a:buFont typeface="Wingdings" panose="05000000000000000000" pitchFamily="2" charset="2"/>
              <a:buChar char="q"/>
            </a:pPr>
            <a:r>
              <a:rPr lang="en-US" b="1" dirty="0"/>
              <a:t>Automatic Invocation</a:t>
            </a:r>
            <a:r>
              <a:rPr lang="en-US" dirty="0"/>
              <a:t>: Constructors are called automatically when a new instance of a class is created. You don't need to explicitly call them.</a:t>
            </a:r>
          </a:p>
          <a:p>
            <a:pPr marL="285750" indent="-285750">
              <a:buFont typeface="Wingdings" panose="05000000000000000000" pitchFamily="2" charset="2"/>
              <a:buChar char="q"/>
            </a:pPr>
            <a:r>
              <a:rPr lang="en-US" b="1" dirty="0"/>
              <a:t>Initialization</a:t>
            </a:r>
            <a:r>
              <a:rPr lang="en-US" dirty="0"/>
              <a:t>: Constructors are typically used to set initial values for the object's properties or perform any other necessary setup tasks.</a:t>
            </a:r>
          </a:p>
          <a:p>
            <a:pPr marL="285750" indent="-285750">
              <a:buFont typeface="Wingdings" panose="05000000000000000000" pitchFamily="2" charset="2"/>
              <a:buChar char="q"/>
            </a:pPr>
            <a:r>
              <a:rPr lang="en-US" b="1" dirty="0"/>
              <a:t>Visibility</a:t>
            </a:r>
            <a:r>
              <a:rPr lang="en-US" dirty="0"/>
              <a:t>: Constructors can have different visibility levels (public, protected, private). By default, if you don't specify a visibility, it's assumed to be public</a:t>
            </a:r>
            <a:r>
              <a:rPr lang="en-US" dirty="0" smtClean="0"/>
              <a:t>.</a:t>
            </a:r>
          </a:p>
          <a:p>
            <a:pPr marL="285750" indent="-285750">
              <a:buFont typeface="Wingdings" panose="05000000000000000000" pitchFamily="2" charset="2"/>
              <a:buChar char="q"/>
            </a:pPr>
            <a:r>
              <a:rPr lang="en-US" b="1" dirty="0"/>
              <a:t>Multiple Constructors</a:t>
            </a:r>
            <a:r>
              <a:rPr lang="en-US" dirty="0"/>
              <a:t>: PHP does not support multiple constructors with different parameter lists like some other languages. However, you can use default parameter values and optional parameters to achieve similar effects</a:t>
            </a:r>
            <a:r>
              <a:rPr lang="en-US" dirty="0" smtClean="0"/>
              <a:t>.</a:t>
            </a:r>
          </a:p>
          <a:p>
            <a:pPr marL="285750" indent="-285750">
              <a:buFont typeface="Wingdings" panose="05000000000000000000" pitchFamily="2" charset="2"/>
              <a:buChar char="q"/>
            </a:pPr>
            <a:r>
              <a:rPr lang="en-US" b="1" dirty="0"/>
              <a:t>Inheritance</a:t>
            </a:r>
            <a:r>
              <a:rPr lang="en-US" dirty="0"/>
              <a:t>: Constructors are inherited by subclasses. If a subclass does not define its own constructor, it will use the constructor of its parent class</a:t>
            </a:r>
            <a:r>
              <a:rPr lang="en-US" dirty="0" smtClean="0"/>
              <a:t>.</a:t>
            </a:r>
          </a:p>
          <a:p>
            <a:endParaRPr lang="en-US" dirty="0" smtClean="0"/>
          </a:p>
          <a:p>
            <a:r>
              <a:rPr lang="en-US" dirty="0" smtClean="0"/>
              <a:t>                  class </a:t>
            </a:r>
            <a:r>
              <a:rPr lang="en-US" dirty="0"/>
              <a:t>SubExample extends Example {</a:t>
            </a:r>
          </a:p>
          <a:p>
            <a:r>
              <a:rPr lang="en-US" dirty="0"/>
              <a:t>    </a:t>
            </a:r>
            <a:r>
              <a:rPr lang="en-US" dirty="0" smtClean="0"/>
              <a:t>                   public </a:t>
            </a:r>
            <a:r>
              <a:rPr lang="en-US" dirty="0"/>
              <a:t>function __construct() {</a:t>
            </a:r>
          </a:p>
          <a:p>
            <a:r>
              <a:rPr lang="en-US" dirty="0"/>
              <a:t>       </a:t>
            </a:r>
            <a:r>
              <a:rPr lang="en-US" dirty="0" smtClean="0"/>
              <a:t>                         </a:t>
            </a:r>
            <a:r>
              <a:rPr lang="en-US" dirty="0"/>
              <a:t>parent::__construct(); // Call parent constructor</a:t>
            </a:r>
          </a:p>
          <a:p>
            <a:r>
              <a:rPr lang="en-US" dirty="0"/>
              <a:t>        </a:t>
            </a:r>
            <a:r>
              <a:rPr lang="en-US" dirty="0" smtClean="0"/>
              <a:t>                            echo </a:t>
            </a:r>
            <a:r>
              <a:rPr lang="en-US" dirty="0"/>
              <a:t>"Subclass constructor called!";</a:t>
            </a:r>
          </a:p>
          <a:p>
            <a:r>
              <a:rPr lang="en-US" dirty="0"/>
              <a:t>    </a:t>
            </a:r>
            <a:r>
              <a:rPr lang="en-US" dirty="0" smtClean="0"/>
              <a:t>                                     }</a:t>
            </a:r>
            <a:endParaRPr lang="en-US" dirty="0"/>
          </a:p>
          <a:p>
            <a:r>
              <a:rPr lang="en-US" dirty="0" smtClean="0"/>
              <a:t>                                   }</a:t>
            </a:r>
            <a:endParaRPr lang="en-US" dirty="0"/>
          </a:p>
          <a:p>
            <a:pPr marL="285750" indent="-285750">
              <a:buFont typeface="Wingdings" panose="05000000000000000000" pitchFamily="2" charset="2"/>
              <a:buChar char="q"/>
            </a:pPr>
            <a:endParaRPr lang="en-US" dirty="0"/>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978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 y="243840"/>
            <a:ext cx="9814560" cy="5909310"/>
          </a:xfrm>
          <a:prstGeom prst="rect">
            <a:avLst/>
          </a:prstGeom>
          <a:noFill/>
        </p:spPr>
        <p:txBody>
          <a:bodyPr wrap="square" rtlCol="0">
            <a:spAutoFit/>
          </a:bodyPr>
          <a:lstStyle/>
          <a:p>
            <a:r>
              <a:rPr lang="en-US" b="1" dirty="0"/>
              <a:t>Multiple </a:t>
            </a:r>
            <a:r>
              <a:rPr lang="en-US" b="1" dirty="0" smtClean="0"/>
              <a:t>Constructors effect with default parameter values</a:t>
            </a:r>
            <a:endParaRPr lang="en-IN" dirty="0" smtClean="0"/>
          </a:p>
          <a:p>
            <a:endParaRPr lang="en-IN" dirty="0"/>
          </a:p>
          <a:p>
            <a:r>
              <a:rPr lang="en-IN" dirty="0" smtClean="0"/>
              <a:t>class </a:t>
            </a:r>
            <a:r>
              <a:rPr lang="en-IN" dirty="0"/>
              <a:t>Example {</a:t>
            </a:r>
          </a:p>
          <a:p>
            <a:r>
              <a:rPr lang="en-IN" dirty="0"/>
              <a:t>    private $property1;</a:t>
            </a:r>
          </a:p>
          <a:p>
            <a:r>
              <a:rPr lang="en-IN" dirty="0"/>
              <a:t>    private $property2;</a:t>
            </a:r>
          </a:p>
          <a:p>
            <a:endParaRPr lang="en-IN" dirty="0"/>
          </a:p>
          <a:p>
            <a:r>
              <a:rPr lang="en-IN" dirty="0"/>
              <a:t>    public function __construct($param1 = null, $param2 = null) {</a:t>
            </a:r>
          </a:p>
          <a:p>
            <a:r>
              <a:rPr lang="en-IN" dirty="0"/>
              <a:t>        if ($param1 !== null) {</a:t>
            </a:r>
          </a:p>
          <a:p>
            <a:r>
              <a:rPr lang="en-IN" dirty="0"/>
              <a:t>            $this-&gt;property1 = $param1;</a:t>
            </a:r>
          </a:p>
          <a:p>
            <a:r>
              <a:rPr lang="en-IN" dirty="0"/>
              <a:t>        }</a:t>
            </a:r>
          </a:p>
          <a:p>
            <a:endParaRPr lang="en-IN" dirty="0"/>
          </a:p>
          <a:p>
            <a:r>
              <a:rPr lang="en-IN" dirty="0"/>
              <a:t>        if ($param2 !== null) {</a:t>
            </a:r>
          </a:p>
          <a:p>
            <a:r>
              <a:rPr lang="en-IN" dirty="0"/>
              <a:t>            $this-&gt;property2 = $param2;</a:t>
            </a:r>
          </a:p>
          <a:p>
            <a:r>
              <a:rPr lang="en-IN" dirty="0"/>
              <a:t>        }</a:t>
            </a:r>
          </a:p>
          <a:p>
            <a:r>
              <a:rPr lang="en-IN" dirty="0"/>
              <a:t>    }</a:t>
            </a:r>
          </a:p>
          <a:p>
            <a:r>
              <a:rPr lang="en-IN" dirty="0"/>
              <a:t>}</a:t>
            </a:r>
          </a:p>
          <a:p>
            <a:endParaRPr lang="en-IN" dirty="0"/>
          </a:p>
          <a:p>
            <a:r>
              <a:rPr lang="en-IN" dirty="0"/>
              <a:t>$obj1 = new Example();        // Creates an instance with default values for properties.</a:t>
            </a:r>
          </a:p>
          <a:p>
            <a:r>
              <a:rPr lang="en-IN" dirty="0"/>
              <a:t>$obj2 = new Example('A');     // Sets property1 to 'A', property2 remains null.</a:t>
            </a:r>
          </a:p>
          <a:p>
            <a:r>
              <a:rPr lang="en-IN" dirty="0"/>
              <a:t>$obj3 = new Example('B', 'C'); // Sets property1 to 'B' and property2 to 'C'.</a:t>
            </a:r>
          </a:p>
          <a:p>
            <a:endParaRPr lang="en-IN" dirty="0"/>
          </a:p>
        </p:txBody>
      </p:sp>
    </p:spTree>
    <p:extLst>
      <p:ext uri="{BB962C8B-B14F-4D97-AF65-F5344CB8AC3E}">
        <p14:creationId xmlns:p14="http://schemas.microsoft.com/office/powerpoint/2010/main" val="1045495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 y="280416"/>
            <a:ext cx="8887968" cy="4801314"/>
          </a:xfrm>
          <a:prstGeom prst="rect">
            <a:avLst/>
          </a:prstGeom>
          <a:noFill/>
        </p:spPr>
        <p:txBody>
          <a:bodyPr wrap="square" rtlCol="0">
            <a:spAutoFit/>
          </a:bodyPr>
          <a:lstStyle/>
          <a:p>
            <a:endParaRPr lang="en-US" dirty="0" smtClean="0"/>
          </a:p>
          <a:p>
            <a:r>
              <a:rPr lang="en-US" dirty="0" smtClean="0"/>
              <a:t>Constructor </a:t>
            </a:r>
            <a:r>
              <a:rPr lang="en-US" dirty="0"/>
              <a:t>promotion is a feature introduced in PHP 8.0. It allows you to declare and initialize properties directly in the constructor parameter list, reducing </a:t>
            </a:r>
            <a:r>
              <a:rPr lang="en-US" dirty="0" smtClean="0"/>
              <a:t>code</a:t>
            </a:r>
          </a:p>
          <a:p>
            <a:endParaRPr lang="en-US" dirty="0"/>
          </a:p>
          <a:p>
            <a:r>
              <a:rPr lang="en-US" dirty="0"/>
              <a:t>class Person {</a:t>
            </a:r>
          </a:p>
          <a:p>
            <a:r>
              <a:rPr lang="en-US" dirty="0"/>
              <a:t>    public function __construct(</a:t>
            </a:r>
          </a:p>
          <a:p>
            <a:r>
              <a:rPr lang="en-US" dirty="0"/>
              <a:t>        public string $name,</a:t>
            </a:r>
          </a:p>
          <a:p>
            <a:r>
              <a:rPr lang="en-US" dirty="0"/>
              <a:t>        public int $age,</a:t>
            </a:r>
          </a:p>
          <a:p>
            <a:r>
              <a:rPr lang="en-US" dirty="0"/>
              <a:t>        public string $email = ''</a:t>
            </a:r>
          </a:p>
          <a:p>
            <a:r>
              <a:rPr lang="en-US" dirty="0"/>
              <a:t>    ) </a:t>
            </a:r>
            <a:r>
              <a:rPr lang="en-US" dirty="0" smtClean="0"/>
              <a:t>{ }</a:t>
            </a:r>
            <a:endParaRPr lang="en-US" dirty="0"/>
          </a:p>
          <a:p>
            <a:r>
              <a:rPr lang="en-US" dirty="0" smtClean="0"/>
              <a:t>}</a:t>
            </a:r>
          </a:p>
          <a:p>
            <a:endParaRPr lang="en-US" dirty="0"/>
          </a:p>
          <a:p>
            <a:r>
              <a:rPr lang="en-US" dirty="0"/>
              <a:t>$person = new Person('John Doe', 30, 'john@example.com</a:t>
            </a:r>
            <a:r>
              <a:rPr lang="en-US" dirty="0" smtClean="0"/>
              <a:t>');</a:t>
            </a:r>
          </a:p>
          <a:p>
            <a:endParaRPr lang="en-US" dirty="0" smtClean="0"/>
          </a:p>
          <a:p>
            <a:r>
              <a:rPr lang="en-US" dirty="0" smtClean="0"/>
              <a:t>This </a:t>
            </a:r>
            <a:r>
              <a:rPr lang="en-US" dirty="0"/>
              <a:t>feature helps to make code more concise and readable, especially when dealing with classes that have many properties</a:t>
            </a:r>
            <a:r>
              <a:rPr lang="en-US" dirty="0" smtClean="0"/>
              <a:t>.</a:t>
            </a:r>
          </a:p>
          <a:p>
            <a:endParaRPr lang="en-IN" dirty="0"/>
          </a:p>
        </p:txBody>
      </p:sp>
    </p:spTree>
    <p:extLst>
      <p:ext uri="{BB962C8B-B14F-4D97-AF65-F5344CB8AC3E}">
        <p14:creationId xmlns:p14="http://schemas.microsoft.com/office/powerpoint/2010/main" val="3739843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256" y="243840"/>
            <a:ext cx="8741664" cy="5078313"/>
          </a:xfrm>
          <a:prstGeom prst="rect">
            <a:avLst/>
          </a:prstGeom>
          <a:noFill/>
        </p:spPr>
        <p:txBody>
          <a:bodyPr wrap="square" rtlCol="0">
            <a:spAutoFit/>
          </a:bodyPr>
          <a:lstStyle/>
          <a:p>
            <a:r>
              <a:rPr lang="en-US" dirty="0"/>
              <a:t>class Person {</a:t>
            </a:r>
          </a:p>
          <a:p>
            <a:r>
              <a:rPr lang="en-US" dirty="0"/>
              <a:t>    private string $name;</a:t>
            </a:r>
          </a:p>
          <a:p>
            <a:r>
              <a:rPr lang="en-US" dirty="0"/>
              <a:t>    private int $age;</a:t>
            </a:r>
          </a:p>
          <a:p>
            <a:endParaRPr lang="en-US" dirty="0"/>
          </a:p>
          <a:p>
            <a:r>
              <a:rPr lang="en-US" dirty="0"/>
              <a:t>    public function __construct(string $name, int $age) {</a:t>
            </a:r>
          </a:p>
          <a:p>
            <a:r>
              <a:rPr lang="en-US" dirty="0"/>
              <a:t>        $this-&gt;name = $name;</a:t>
            </a:r>
          </a:p>
          <a:p>
            <a:r>
              <a:rPr lang="en-US" dirty="0"/>
              <a:t>        $this-&gt;age = $age;</a:t>
            </a:r>
          </a:p>
          <a:p>
            <a:r>
              <a:rPr lang="en-US" dirty="0"/>
              <a:t>    }</a:t>
            </a:r>
          </a:p>
          <a:p>
            <a:endParaRPr lang="en-US" dirty="0"/>
          </a:p>
          <a:p>
            <a:r>
              <a:rPr lang="en-US" dirty="0"/>
              <a:t>    public function getInfo() {</a:t>
            </a:r>
          </a:p>
          <a:p>
            <a:r>
              <a:rPr lang="en-US" dirty="0"/>
              <a:t>        return "Name: {$this-&gt;name}, Age: {$this-&gt;age}";</a:t>
            </a:r>
          </a:p>
          <a:p>
            <a:r>
              <a:rPr lang="en-US" dirty="0"/>
              <a:t>    }</a:t>
            </a:r>
          </a:p>
          <a:p>
            <a:r>
              <a:rPr lang="en-US" dirty="0"/>
              <a:t>}</a:t>
            </a:r>
          </a:p>
          <a:p>
            <a:endParaRPr lang="en-US" dirty="0" smtClean="0"/>
          </a:p>
          <a:p>
            <a:r>
              <a:rPr lang="en-US" dirty="0"/>
              <a:t>$person = new Person('John Doe', 30);</a:t>
            </a:r>
          </a:p>
          <a:p>
            <a:endParaRPr lang="en-US" dirty="0" smtClean="0"/>
          </a:p>
          <a:p>
            <a:r>
              <a:rPr lang="en-US" dirty="0"/>
              <a:t>echo $person-&gt;getInfo(); // Outputs: Name: John Doe, Age: 30</a:t>
            </a:r>
          </a:p>
          <a:p>
            <a:endParaRPr lang="en-IN" dirty="0"/>
          </a:p>
        </p:txBody>
      </p:sp>
    </p:spTree>
    <p:extLst>
      <p:ext uri="{BB962C8B-B14F-4D97-AF65-F5344CB8AC3E}">
        <p14:creationId xmlns:p14="http://schemas.microsoft.com/office/powerpoint/2010/main" val="441355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6592" y="304800"/>
            <a:ext cx="8339328" cy="6463308"/>
          </a:xfrm>
          <a:prstGeom prst="rect">
            <a:avLst/>
          </a:prstGeom>
          <a:noFill/>
        </p:spPr>
        <p:txBody>
          <a:bodyPr wrap="square" rtlCol="0">
            <a:spAutoFit/>
          </a:bodyPr>
          <a:lstStyle/>
          <a:p>
            <a:r>
              <a:rPr lang="en-US" dirty="0"/>
              <a:t>In PHP, if a constructor is marked </a:t>
            </a:r>
            <a:r>
              <a:rPr lang="en-US" dirty="0" smtClean="0"/>
              <a:t>as </a:t>
            </a:r>
            <a:r>
              <a:rPr lang="en-IN" b="1" dirty="0" smtClean="0"/>
              <a:t>private </a:t>
            </a:r>
            <a:r>
              <a:rPr lang="en-US" dirty="0"/>
              <a:t>it means that it cannot be called directly from outside the class. This is often used </a:t>
            </a:r>
            <a:r>
              <a:rPr lang="en-US" dirty="0" smtClean="0"/>
              <a:t>for </a:t>
            </a:r>
            <a:r>
              <a:rPr lang="en-US" dirty="0"/>
              <a:t>classes that should not be instantiated directly</a:t>
            </a:r>
            <a:r>
              <a:rPr lang="en-US" dirty="0" smtClean="0"/>
              <a:t>.</a:t>
            </a:r>
          </a:p>
          <a:p>
            <a:r>
              <a:rPr lang="en-US" dirty="0"/>
              <a:t>If you need to create an instance of a class with a private constructor, you can do so by providing a static method within the class that handles the creation of instances. This method can internally call the private constructor and return an instance of the class. </a:t>
            </a:r>
            <a:endParaRPr lang="en-US" dirty="0" smtClean="0"/>
          </a:p>
          <a:p>
            <a:r>
              <a:rPr lang="en-US" dirty="0" smtClean="0"/>
              <a:t>class </a:t>
            </a:r>
            <a:r>
              <a:rPr lang="en-US" dirty="0"/>
              <a:t>Example {</a:t>
            </a:r>
          </a:p>
          <a:p>
            <a:r>
              <a:rPr lang="en-US" dirty="0"/>
              <a:t>    private function __construct() {</a:t>
            </a:r>
          </a:p>
          <a:p>
            <a:r>
              <a:rPr lang="en-US" dirty="0"/>
              <a:t>        echo "This is the constructor.";</a:t>
            </a:r>
          </a:p>
          <a:p>
            <a:r>
              <a:rPr lang="en-US" dirty="0"/>
              <a:t>    }</a:t>
            </a:r>
          </a:p>
          <a:p>
            <a:endParaRPr lang="en-US" dirty="0"/>
          </a:p>
          <a:p>
            <a:r>
              <a:rPr lang="en-US" dirty="0"/>
              <a:t>    public static function </a:t>
            </a:r>
            <a:r>
              <a:rPr lang="en-US" dirty="0" err="1"/>
              <a:t>createInstance</a:t>
            </a:r>
            <a:r>
              <a:rPr lang="en-US" dirty="0"/>
              <a:t>() {</a:t>
            </a:r>
          </a:p>
          <a:p>
            <a:r>
              <a:rPr lang="en-US" dirty="0"/>
              <a:t>        return new self();</a:t>
            </a:r>
          </a:p>
          <a:p>
            <a:r>
              <a:rPr lang="en-US" dirty="0"/>
              <a:t>    }</a:t>
            </a:r>
          </a:p>
          <a:p>
            <a:r>
              <a:rPr lang="en-US" dirty="0"/>
              <a:t>}</a:t>
            </a:r>
          </a:p>
          <a:p>
            <a:endParaRPr lang="en-US" dirty="0"/>
          </a:p>
          <a:p>
            <a:r>
              <a:rPr lang="en-US" dirty="0"/>
              <a:t>// Attempting to create an instance directly will result in an error</a:t>
            </a:r>
          </a:p>
          <a:p>
            <a:r>
              <a:rPr lang="en-US" dirty="0"/>
              <a:t>// $example = new Example(); // Error: Call to private Example::__construct()</a:t>
            </a:r>
          </a:p>
          <a:p>
            <a:endParaRPr lang="en-US" dirty="0"/>
          </a:p>
          <a:p>
            <a:r>
              <a:rPr lang="en-US" dirty="0"/>
              <a:t>// Instead, use the static method to create an instance</a:t>
            </a:r>
          </a:p>
          <a:p>
            <a:r>
              <a:rPr lang="en-US" dirty="0"/>
              <a:t>$example = Example::</a:t>
            </a:r>
            <a:r>
              <a:rPr lang="en-US" dirty="0" err="1"/>
              <a:t>createInstance</a:t>
            </a:r>
            <a:r>
              <a:rPr lang="en-US" dirty="0"/>
              <a:t>(); // Outputs: This is the constructor.</a:t>
            </a:r>
          </a:p>
          <a:p>
            <a:endParaRPr lang="en-IN" dirty="0"/>
          </a:p>
        </p:txBody>
      </p:sp>
    </p:spTree>
    <p:extLst>
      <p:ext uri="{BB962C8B-B14F-4D97-AF65-F5344CB8AC3E}">
        <p14:creationId xmlns:p14="http://schemas.microsoft.com/office/powerpoint/2010/main" val="3922840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 y="97536"/>
            <a:ext cx="8327136" cy="6740307"/>
          </a:xfrm>
          <a:prstGeom prst="rect">
            <a:avLst/>
          </a:prstGeom>
          <a:noFill/>
        </p:spPr>
        <p:txBody>
          <a:bodyPr wrap="square" rtlCol="0">
            <a:spAutoFit/>
          </a:bodyPr>
          <a:lstStyle/>
          <a:p>
            <a:r>
              <a:rPr lang="en-US" dirty="0"/>
              <a:t>class Person {</a:t>
            </a:r>
          </a:p>
          <a:p>
            <a:r>
              <a:rPr lang="en-US" dirty="0"/>
              <a:t>    private $name;</a:t>
            </a:r>
          </a:p>
          <a:p>
            <a:endParaRPr lang="en-US" dirty="0"/>
          </a:p>
          <a:p>
            <a:r>
              <a:rPr lang="en-US" dirty="0"/>
              <a:t>    private function __construct($name) {</a:t>
            </a:r>
          </a:p>
          <a:p>
            <a:r>
              <a:rPr lang="en-US" dirty="0"/>
              <a:t>        $this-&gt;name = $name;</a:t>
            </a:r>
          </a:p>
          <a:p>
            <a:r>
              <a:rPr lang="en-US" dirty="0"/>
              <a:t>    }</a:t>
            </a:r>
          </a:p>
          <a:p>
            <a:endParaRPr lang="en-US" dirty="0"/>
          </a:p>
          <a:p>
            <a:r>
              <a:rPr lang="en-US" dirty="0"/>
              <a:t>    public static function create($name) {</a:t>
            </a:r>
          </a:p>
          <a:p>
            <a:r>
              <a:rPr lang="en-US" dirty="0"/>
              <a:t>        return new self($name);</a:t>
            </a:r>
          </a:p>
          <a:p>
            <a:r>
              <a:rPr lang="en-US" dirty="0"/>
              <a:t>    }</a:t>
            </a:r>
          </a:p>
          <a:p>
            <a:endParaRPr lang="en-US" dirty="0"/>
          </a:p>
          <a:p>
            <a:r>
              <a:rPr lang="en-US" dirty="0"/>
              <a:t>    public function </a:t>
            </a:r>
            <a:r>
              <a:rPr lang="en-US" dirty="0" err="1"/>
              <a:t>getName</a:t>
            </a:r>
            <a:r>
              <a:rPr lang="en-US" dirty="0"/>
              <a:t>() {</a:t>
            </a:r>
          </a:p>
          <a:p>
            <a:r>
              <a:rPr lang="en-US" dirty="0"/>
              <a:t>        return $this-&gt;name;</a:t>
            </a:r>
          </a:p>
          <a:p>
            <a:r>
              <a:rPr lang="en-US" dirty="0"/>
              <a:t>    }</a:t>
            </a:r>
          </a:p>
          <a:p>
            <a:r>
              <a:rPr lang="en-US" dirty="0"/>
              <a:t>}</a:t>
            </a:r>
          </a:p>
          <a:p>
            <a:endParaRPr lang="en-US" dirty="0"/>
          </a:p>
          <a:p>
            <a:r>
              <a:rPr lang="en-US" dirty="0"/>
              <a:t>// Attempting to create an instance using the constructor will result in an error</a:t>
            </a:r>
          </a:p>
          <a:p>
            <a:r>
              <a:rPr lang="en-US" dirty="0"/>
              <a:t>// $person = new Person("John"); // This will produce an error</a:t>
            </a:r>
          </a:p>
          <a:p>
            <a:endParaRPr lang="en-US" dirty="0"/>
          </a:p>
          <a:p>
            <a:r>
              <a:rPr lang="en-US" dirty="0"/>
              <a:t>// Instead, use the create() method to get an instance</a:t>
            </a:r>
          </a:p>
          <a:p>
            <a:r>
              <a:rPr lang="en-US" dirty="0"/>
              <a:t>$person = Person::create("John");</a:t>
            </a:r>
          </a:p>
          <a:p>
            <a:r>
              <a:rPr lang="en-US" dirty="0"/>
              <a:t>echo $person-&gt;</a:t>
            </a:r>
            <a:r>
              <a:rPr lang="en-US" dirty="0" err="1"/>
              <a:t>getName</a:t>
            </a:r>
            <a:r>
              <a:rPr lang="en-US" dirty="0"/>
              <a:t>(); // Output: John</a:t>
            </a:r>
          </a:p>
          <a:p>
            <a:endParaRPr lang="en-IN" dirty="0"/>
          </a:p>
        </p:txBody>
      </p:sp>
    </p:spTree>
    <p:extLst>
      <p:ext uri="{BB962C8B-B14F-4D97-AF65-F5344CB8AC3E}">
        <p14:creationId xmlns:p14="http://schemas.microsoft.com/office/powerpoint/2010/main" val="16974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608" y="219456"/>
            <a:ext cx="9009888" cy="6186309"/>
          </a:xfrm>
          <a:prstGeom prst="rect">
            <a:avLst/>
          </a:prstGeom>
          <a:noFill/>
        </p:spPr>
        <p:txBody>
          <a:bodyPr wrap="square" rtlCol="0">
            <a:spAutoFit/>
          </a:bodyPr>
          <a:lstStyle/>
          <a:p>
            <a:r>
              <a:rPr lang="en-US" dirty="0"/>
              <a:t>In PHP, you cannot directly access a private method from outside the class. This is by design, as private methods are meant to be encapsulated within the class and not accessible externally</a:t>
            </a:r>
            <a:r>
              <a:rPr lang="en-US" dirty="0" smtClean="0"/>
              <a:t>.</a:t>
            </a:r>
          </a:p>
          <a:p>
            <a:r>
              <a:rPr lang="en-US" dirty="0"/>
              <a:t>However, if you need to use the functionality provided by a private method, you can do so by creating a public or protected method within the class that calls the private method. This is a common practice known as </a:t>
            </a:r>
            <a:r>
              <a:rPr lang="en-US" dirty="0">
                <a:solidFill>
                  <a:srgbClr val="FF0000"/>
                </a:solidFill>
              </a:rPr>
              <a:t>method delegation</a:t>
            </a:r>
            <a:r>
              <a:rPr lang="en-US" dirty="0" smtClean="0"/>
              <a:t>.</a:t>
            </a:r>
          </a:p>
          <a:p>
            <a:endParaRPr lang="en-US" dirty="0" smtClean="0"/>
          </a:p>
          <a:p>
            <a:r>
              <a:rPr lang="en-US" dirty="0"/>
              <a:t>class Example {</a:t>
            </a:r>
          </a:p>
          <a:p>
            <a:r>
              <a:rPr lang="en-US" dirty="0"/>
              <a:t>    private function </a:t>
            </a:r>
            <a:r>
              <a:rPr lang="en-US" dirty="0" err="1"/>
              <a:t>privateMethod</a:t>
            </a:r>
            <a:r>
              <a:rPr lang="en-US" dirty="0"/>
              <a:t>() {</a:t>
            </a:r>
          </a:p>
          <a:p>
            <a:r>
              <a:rPr lang="en-US" dirty="0"/>
              <a:t>        echo "This is a private method.";</a:t>
            </a:r>
          </a:p>
          <a:p>
            <a:r>
              <a:rPr lang="en-US" dirty="0"/>
              <a:t>    }</a:t>
            </a:r>
          </a:p>
          <a:p>
            <a:endParaRPr lang="en-US" dirty="0"/>
          </a:p>
          <a:p>
            <a:r>
              <a:rPr lang="en-US" dirty="0"/>
              <a:t>    public function </a:t>
            </a:r>
            <a:r>
              <a:rPr lang="en-US" dirty="0" err="1"/>
              <a:t>callPrivateMethod</a:t>
            </a:r>
            <a:r>
              <a:rPr lang="en-US" dirty="0"/>
              <a:t>() {</a:t>
            </a:r>
          </a:p>
          <a:p>
            <a:r>
              <a:rPr lang="en-US" dirty="0"/>
              <a:t>        $this-&gt;</a:t>
            </a:r>
            <a:r>
              <a:rPr lang="en-US" dirty="0" err="1"/>
              <a:t>privateMethod</a:t>
            </a:r>
            <a:r>
              <a:rPr lang="en-US" dirty="0"/>
              <a:t>();</a:t>
            </a:r>
          </a:p>
          <a:p>
            <a:r>
              <a:rPr lang="en-US" dirty="0"/>
              <a:t>    }</a:t>
            </a:r>
          </a:p>
          <a:p>
            <a:r>
              <a:rPr lang="en-US" dirty="0"/>
              <a:t>}</a:t>
            </a:r>
          </a:p>
          <a:p>
            <a:endParaRPr lang="en-US" dirty="0"/>
          </a:p>
          <a:p>
            <a:r>
              <a:rPr lang="en-US" dirty="0"/>
              <a:t>$example = new Example();</a:t>
            </a:r>
          </a:p>
          <a:p>
            <a:r>
              <a:rPr lang="en-US" dirty="0"/>
              <a:t>$example-&gt;</a:t>
            </a:r>
            <a:r>
              <a:rPr lang="en-US" dirty="0" err="1"/>
              <a:t>callPrivateMethod</a:t>
            </a:r>
            <a:r>
              <a:rPr lang="en-US" dirty="0"/>
              <a:t>(); // Outputs: This is a private method</a:t>
            </a:r>
            <a:r>
              <a:rPr lang="en-US" dirty="0" smtClean="0"/>
              <a:t>.</a:t>
            </a:r>
          </a:p>
          <a:p>
            <a:r>
              <a:rPr lang="en-US" dirty="0"/>
              <a:t>This way, you can use the functionality of the private method without exposing it directly to external code.</a:t>
            </a:r>
            <a:endParaRPr lang="en-US" dirty="0"/>
          </a:p>
          <a:p>
            <a:endParaRPr lang="en-IN" dirty="0"/>
          </a:p>
        </p:txBody>
      </p:sp>
    </p:spTree>
    <p:extLst>
      <p:ext uri="{BB962C8B-B14F-4D97-AF65-F5344CB8AC3E}">
        <p14:creationId xmlns:p14="http://schemas.microsoft.com/office/powerpoint/2010/main" val="379211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90005D-B170-8335-369A-1532555FA40C}"/>
              </a:ext>
            </a:extLst>
          </p:cNvPr>
          <p:cNvSpPr txBox="1"/>
          <p:nvPr/>
        </p:nvSpPr>
        <p:spPr>
          <a:xfrm>
            <a:off x="331076" y="268014"/>
            <a:ext cx="9017876" cy="668304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400" b="1" i="0" dirty="0">
                <a:solidFill>
                  <a:srgbClr val="212529"/>
                </a:solidFill>
                <a:effectLst/>
                <a:latin typeface="-apple-system"/>
              </a:rPr>
              <a:t>PHP objects are conceptually similar to real-world objects because they consist of state and behavior.</a:t>
            </a:r>
          </a:p>
          <a:p>
            <a:pPr marL="285750" indent="-285750" algn="l">
              <a:lnSpc>
                <a:spcPct val="150000"/>
              </a:lnSpc>
              <a:buFont typeface="Arial" panose="020B0604020202020204" pitchFamily="34" charset="0"/>
              <a:buChar char="•"/>
            </a:pPr>
            <a:r>
              <a:rPr lang="en-US" sz="2400" b="1" i="0" dirty="0">
                <a:solidFill>
                  <a:srgbClr val="212529"/>
                </a:solidFill>
                <a:effectLst/>
                <a:latin typeface="-apple-system"/>
              </a:rPr>
              <a:t>An object holds its state in </a:t>
            </a:r>
            <a:r>
              <a:rPr lang="en-US" sz="2400" b="1" i="0" u="none" strike="noStrike" dirty="0">
                <a:solidFill>
                  <a:srgbClr val="212529"/>
                </a:solidFill>
                <a:effectLst/>
                <a:latin typeface="-apple-system"/>
                <a:hlinkClick r:id="rId2"/>
              </a:rPr>
              <a:t>variables</a:t>
            </a:r>
            <a:r>
              <a:rPr lang="en-US" sz="2400" b="1" i="0" dirty="0">
                <a:solidFill>
                  <a:srgbClr val="212529"/>
                </a:solidFill>
                <a:effectLst/>
                <a:latin typeface="-apple-system"/>
              </a:rPr>
              <a:t> that are often referred to as properties. </a:t>
            </a:r>
          </a:p>
          <a:p>
            <a:pPr marL="285750" indent="-285750" algn="l">
              <a:lnSpc>
                <a:spcPct val="150000"/>
              </a:lnSpc>
              <a:buFont typeface="Arial" panose="020B0604020202020204" pitchFamily="34" charset="0"/>
              <a:buChar char="•"/>
            </a:pPr>
            <a:r>
              <a:rPr lang="en-US" sz="2400" b="1" i="0" dirty="0">
                <a:solidFill>
                  <a:srgbClr val="212529"/>
                </a:solidFill>
                <a:effectLst/>
                <a:latin typeface="-apple-system"/>
              </a:rPr>
              <a:t>An object also exposes its behavior via </a:t>
            </a:r>
            <a:r>
              <a:rPr lang="en-US" sz="2400" b="1" i="0" u="none" strike="noStrike" dirty="0">
                <a:solidFill>
                  <a:srgbClr val="212529"/>
                </a:solidFill>
                <a:effectLst/>
                <a:latin typeface="-apple-system"/>
                <a:hlinkClick r:id="rId3"/>
              </a:rPr>
              <a:t>functions</a:t>
            </a:r>
            <a:r>
              <a:rPr lang="en-US" sz="2400" b="1" i="0" dirty="0">
                <a:solidFill>
                  <a:srgbClr val="212529"/>
                </a:solidFill>
                <a:effectLst/>
                <a:latin typeface="-apple-system"/>
              </a:rPr>
              <a:t> which are known as methods</a:t>
            </a:r>
            <a:r>
              <a:rPr lang="en-US" b="0" i="0" dirty="0">
                <a:solidFill>
                  <a:srgbClr val="212529"/>
                </a:solidFill>
                <a:effectLst/>
                <a:latin typeface="-apple-system"/>
              </a:rPr>
              <a:t>.</a:t>
            </a:r>
          </a:p>
          <a:p>
            <a:pPr marL="285750" indent="-285750" algn="l">
              <a:lnSpc>
                <a:spcPct val="150000"/>
              </a:lnSpc>
              <a:buFont typeface="Arial" panose="020B0604020202020204" pitchFamily="34" charset="0"/>
              <a:buChar char="•"/>
            </a:pPr>
            <a:r>
              <a:rPr lang="en-US" sz="2400" b="1" dirty="0">
                <a:solidFill>
                  <a:srgbClr val="212529"/>
                </a:solidFill>
                <a:latin typeface="-apple-system"/>
              </a:rPr>
              <a:t>Classes are nothing without objects! We can create multiple objects from a class. </a:t>
            </a:r>
          </a:p>
          <a:p>
            <a:pPr marL="285750" indent="-285750" algn="l">
              <a:lnSpc>
                <a:spcPct val="150000"/>
              </a:lnSpc>
              <a:buFont typeface="Arial" panose="020B0604020202020204" pitchFamily="34" charset="0"/>
              <a:buChar char="•"/>
            </a:pPr>
            <a:r>
              <a:rPr lang="en-US" sz="2400" b="1" dirty="0">
                <a:solidFill>
                  <a:srgbClr val="212529"/>
                </a:solidFill>
                <a:latin typeface="-apple-system"/>
              </a:rPr>
              <a:t>Each object has all the properties and methods defined in the class, but they will have different property values.</a:t>
            </a:r>
          </a:p>
          <a:p>
            <a:pPr marL="285750" indent="-285750" algn="l">
              <a:lnSpc>
                <a:spcPct val="150000"/>
              </a:lnSpc>
              <a:buFont typeface="Arial" panose="020B0604020202020204" pitchFamily="34" charset="0"/>
              <a:buChar char="•"/>
            </a:pPr>
            <a:r>
              <a:rPr lang="en-US" sz="2400" b="1" i="0" dirty="0">
                <a:effectLst/>
                <a:latin typeface="Söhne"/>
              </a:rPr>
              <a:t>Object</a:t>
            </a:r>
            <a:r>
              <a:rPr lang="en-US" sz="2400" b="0" i="0" dirty="0">
                <a:solidFill>
                  <a:srgbClr val="374151"/>
                </a:solidFill>
                <a:effectLst/>
                <a:latin typeface="Söhne"/>
              </a:rPr>
              <a:t>: </a:t>
            </a:r>
            <a:r>
              <a:rPr lang="en-US" sz="2400" b="1" i="0" dirty="0">
                <a:solidFill>
                  <a:srgbClr val="374151"/>
                </a:solidFill>
                <a:effectLst/>
                <a:latin typeface="Söhne"/>
              </a:rPr>
              <a:t>An object is an instance of a class. It encapsulates data (attributes) and behavior (methods).</a:t>
            </a:r>
            <a:endParaRPr lang="en-US" sz="2400" b="1" dirty="0">
              <a:solidFill>
                <a:srgbClr val="212529"/>
              </a:solidFill>
              <a:latin typeface="-apple-system"/>
            </a:endParaRPr>
          </a:p>
        </p:txBody>
      </p:sp>
    </p:spTree>
    <p:extLst>
      <p:ext uri="{BB962C8B-B14F-4D97-AF65-F5344CB8AC3E}">
        <p14:creationId xmlns:p14="http://schemas.microsoft.com/office/powerpoint/2010/main" val="20581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9C48-102D-104C-1B25-D0C804E8D727}"/>
              </a:ext>
            </a:extLst>
          </p:cNvPr>
          <p:cNvSpPr>
            <a:spLocks noGrp="1"/>
          </p:cNvSpPr>
          <p:nvPr>
            <p:ph type="title"/>
          </p:nvPr>
        </p:nvSpPr>
        <p:spPr/>
        <p:txBody>
          <a:bodyPr/>
          <a:lstStyle/>
          <a:p>
            <a:pPr algn="ctr"/>
            <a:r>
              <a:rPr lang="en-IN" b="0" i="0" dirty="0">
                <a:effectLst/>
                <a:latin typeface="-apple-system"/>
              </a:rPr>
              <a:t>What is a class?</a:t>
            </a:r>
            <a:br>
              <a:rPr lang="en-IN" b="0" i="0" dirty="0">
                <a:effectLst/>
                <a:latin typeface="-apple-system"/>
              </a:rPr>
            </a:br>
            <a:endParaRPr lang="en-IN" dirty="0"/>
          </a:p>
        </p:txBody>
      </p:sp>
      <p:sp>
        <p:nvSpPr>
          <p:cNvPr id="3" name="Content Placeholder 2">
            <a:extLst>
              <a:ext uri="{FF2B5EF4-FFF2-40B4-BE49-F238E27FC236}">
                <a16:creationId xmlns:a16="http://schemas.microsoft.com/office/drawing/2014/main" id="{E80380DD-2063-426F-E8EE-DFCAC47C2DA9}"/>
              </a:ext>
            </a:extLst>
          </p:cNvPr>
          <p:cNvSpPr>
            <a:spLocks noGrp="1"/>
          </p:cNvSpPr>
          <p:nvPr>
            <p:ph idx="1"/>
          </p:nvPr>
        </p:nvSpPr>
        <p:spPr>
          <a:xfrm>
            <a:off x="677334" y="1229711"/>
            <a:ext cx="8596668" cy="5407572"/>
          </a:xfrm>
        </p:spPr>
        <p:txBody>
          <a:bodyPr/>
          <a:lstStyle/>
          <a:p>
            <a:pPr algn="l"/>
            <a:r>
              <a:rPr lang="en-US" b="0" i="0" dirty="0">
                <a:solidFill>
                  <a:srgbClr val="212529"/>
                </a:solidFill>
                <a:effectLst/>
                <a:latin typeface="-apple-system"/>
              </a:rPr>
              <a:t>In the real world, you can find many same kinds of objects. For example, a bank has many bank accounts. All of them have account numbers and balances.</a:t>
            </a:r>
          </a:p>
          <a:p>
            <a:pPr algn="l"/>
            <a:r>
              <a:rPr lang="en-US" b="0" i="0" dirty="0">
                <a:solidFill>
                  <a:srgbClr val="212529"/>
                </a:solidFill>
                <a:effectLst/>
                <a:latin typeface="-apple-system"/>
              </a:rPr>
              <a:t>These bank accounts are created from the same blueprint. In object-oriented terms, we say that an individual bank account is an instance of a Bank Account class.</a:t>
            </a:r>
          </a:p>
          <a:p>
            <a:r>
              <a:rPr lang="en-US" b="0" i="0" dirty="0">
                <a:solidFill>
                  <a:srgbClr val="212529"/>
                </a:solidFill>
                <a:effectLst/>
                <a:latin typeface="-apple-system"/>
              </a:rPr>
              <a:t>By definition, a class is the blueprint of objects.</a:t>
            </a:r>
          </a:p>
          <a:p>
            <a:r>
              <a:rPr lang="en-US" dirty="0">
                <a:solidFill>
                  <a:srgbClr val="212529"/>
                </a:solidFill>
                <a:latin typeface="-apple-system"/>
              </a:rPr>
              <a:t>A class is a blueprint or template for creating objects. It defines the properties (attributes) and methods (functions) that objects of that class will have.</a:t>
            </a:r>
          </a:p>
          <a:p>
            <a:r>
              <a:rPr lang="en-US" b="0" i="0" dirty="0">
                <a:solidFill>
                  <a:srgbClr val="212529"/>
                </a:solidFill>
                <a:effectLst/>
                <a:latin typeface="-apple-system"/>
              </a:rPr>
              <a:t>The following illustrates the relationship between the </a:t>
            </a:r>
            <a:r>
              <a:rPr lang="en-IN" b="0" i="0" dirty="0">
                <a:solidFill>
                  <a:schemeClr val="tx1"/>
                </a:solidFill>
                <a:effectLst/>
                <a:latin typeface="ui-monospace"/>
              </a:rPr>
              <a:t>BankAccount</a:t>
            </a:r>
            <a:r>
              <a:rPr lang="en-IN" b="0" i="0" dirty="0">
                <a:solidFill>
                  <a:srgbClr val="DA1039"/>
                </a:solidFill>
                <a:effectLst/>
                <a:latin typeface="ui-monospace"/>
              </a:rPr>
              <a:t> </a:t>
            </a:r>
            <a:r>
              <a:rPr lang="en-IN" b="0" i="0" dirty="0">
                <a:solidFill>
                  <a:srgbClr val="212529"/>
                </a:solidFill>
                <a:effectLst/>
                <a:latin typeface="-apple-system"/>
              </a:rPr>
              <a:t>class and its objects. </a:t>
            </a:r>
            <a:endParaRPr lang="en-IN" dirty="0"/>
          </a:p>
        </p:txBody>
      </p:sp>
      <p:pic>
        <p:nvPicPr>
          <p:cNvPr id="7" name="Picture 6">
            <a:extLst>
              <a:ext uri="{FF2B5EF4-FFF2-40B4-BE49-F238E27FC236}">
                <a16:creationId xmlns:a16="http://schemas.microsoft.com/office/drawing/2014/main" id="{F5802D05-F3BA-5A9B-8DB4-96F1CF6B2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372" y="4174692"/>
            <a:ext cx="4059133" cy="2462591"/>
          </a:xfrm>
          <a:prstGeom prst="rect">
            <a:avLst/>
          </a:prstGeom>
        </p:spPr>
      </p:pic>
    </p:spTree>
    <p:extLst>
      <p:ext uri="{BB962C8B-B14F-4D97-AF65-F5344CB8AC3E}">
        <p14:creationId xmlns:p14="http://schemas.microsoft.com/office/powerpoint/2010/main" val="3240692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26876-53D8-08CA-3659-E9F908F60C84}"/>
              </a:ext>
            </a:extLst>
          </p:cNvPr>
          <p:cNvSpPr txBox="1"/>
          <p:nvPr/>
        </p:nvSpPr>
        <p:spPr>
          <a:xfrm>
            <a:off x="0" y="157656"/>
            <a:ext cx="10704786" cy="6844631"/>
          </a:xfrm>
          <a:prstGeom prst="rect">
            <a:avLst/>
          </a:prstGeom>
          <a:noFill/>
        </p:spPr>
        <p:txBody>
          <a:bodyPr wrap="square" rtlCol="0">
            <a:spAutoFit/>
          </a:bodyPr>
          <a:lstStyle/>
          <a:p>
            <a:pPr marL="342900" indent="-342900">
              <a:buFont typeface="+mj-lt"/>
              <a:buAutoNum type="arabicPeriod"/>
            </a:pPr>
            <a:r>
              <a:rPr lang="en-US" sz="2000" b="1" i="0" dirty="0">
                <a:solidFill>
                  <a:srgbClr val="212529"/>
                </a:solidFill>
                <a:effectLst/>
                <a:latin typeface="-apple-system"/>
              </a:rPr>
              <a:t>To define a class, you specify the class keyword followed by a name like this:</a:t>
            </a:r>
          </a:p>
          <a:p>
            <a:r>
              <a:rPr lang="en-IN" sz="2000" b="1" i="0" dirty="0">
                <a:effectLst/>
                <a:latin typeface="ui-monospace"/>
              </a:rPr>
              <a:t>      &lt;?php </a:t>
            </a:r>
          </a:p>
          <a:p>
            <a:r>
              <a:rPr lang="en-IN" sz="2000" b="1" i="0" dirty="0">
                <a:effectLst/>
                <a:latin typeface="ui-monospace"/>
              </a:rPr>
              <a:t>      class ClassName {</a:t>
            </a:r>
          </a:p>
          <a:p>
            <a:r>
              <a:rPr lang="en-IN" sz="2000" b="1" i="0" dirty="0">
                <a:effectLst/>
                <a:latin typeface="ui-monospace"/>
              </a:rPr>
              <a:t>           //... }</a:t>
            </a:r>
          </a:p>
          <a:p>
            <a:pPr marL="342900" indent="-342900">
              <a:buFont typeface="+mj-lt"/>
              <a:buAutoNum type="arabicPeriod"/>
            </a:pPr>
            <a:endParaRPr lang="en-IN" sz="2000" b="1" dirty="0">
              <a:latin typeface="ui-monospace"/>
            </a:endParaRPr>
          </a:p>
          <a:p>
            <a:r>
              <a:rPr lang="en-US" sz="2000" b="1" i="0" dirty="0">
                <a:solidFill>
                  <a:srgbClr val="212529"/>
                </a:solidFill>
                <a:effectLst/>
                <a:latin typeface="-apple-system"/>
              </a:rPr>
              <a:t>2.    For example, the following defines a new class called  </a:t>
            </a:r>
            <a:r>
              <a:rPr lang="en-IN" sz="2000" b="1" i="0" dirty="0">
                <a:effectLst/>
                <a:latin typeface="ui-monospace"/>
              </a:rPr>
              <a:t>BankAccount</a:t>
            </a:r>
          </a:p>
          <a:p>
            <a:endParaRPr lang="en-IN" sz="2000" b="1" dirty="0">
              <a:latin typeface="ui-monospace"/>
            </a:endParaRPr>
          </a:p>
          <a:p>
            <a:r>
              <a:rPr lang="en-IN" sz="2000" b="1" i="0" dirty="0">
                <a:effectLst/>
                <a:latin typeface="ui-monospace"/>
              </a:rPr>
              <a:t>&lt;?php </a:t>
            </a:r>
          </a:p>
          <a:p>
            <a:r>
              <a:rPr lang="en-IN" sz="2000" b="1" i="0" dirty="0">
                <a:effectLst/>
                <a:latin typeface="ui-monospace"/>
              </a:rPr>
              <a:t>class BankAccount { }</a:t>
            </a:r>
          </a:p>
          <a:p>
            <a:endParaRPr lang="en-IN" sz="2000" b="1" i="0" dirty="0">
              <a:effectLst/>
              <a:latin typeface="ui-monospace"/>
            </a:endParaRPr>
          </a:p>
          <a:p>
            <a:r>
              <a:rPr lang="en-US" sz="2000" b="1" i="0" dirty="0">
                <a:solidFill>
                  <a:srgbClr val="212529"/>
                </a:solidFill>
                <a:effectLst/>
                <a:latin typeface="-apple-system"/>
              </a:rPr>
              <a:t>3. By convention, you should follow these rules when defining a class:</a:t>
            </a:r>
          </a:p>
          <a:p>
            <a:pPr marL="285750" indent="-285750">
              <a:lnSpc>
                <a:spcPct val="150000"/>
              </a:lnSpc>
              <a:buFont typeface="Arial" panose="020B0604020202020204" pitchFamily="34" charset="0"/>
              <a:buChar char="•"/>
            </a:pPr>
            <a:r>
              <a:rPr lang="en-US" sz="1600" b="1" dirty="0">
                <a:solidFill>
                  <a:srgbClr val="212529"/>
                </a:solidFill>
                <a:latin typeface="-apple-system"/>
              </a:rPr>
              <a:t> </a:t>
            </a:r>
            <a:r>
              <a:rPr lang="en-US" sz="1600" b="1" i="0" dirty="0">
                <a:solidFill>
                  <a:srgbClr val="212529"/>
                </a:solidFill>
                <a:effectLst/>
                <a:latin typeface="-apple-system"/>
              </a:rPr>
              <a:t>A class name should be in the upper camel case where each word is capitalized.</a:t>
            </a:r>
            <a:endParaRPr lang="en-US" sz="1600" b="1" dirty="0">
              <a:solidFill>
                <a:srgbClr val="212529"/>
              </a:solidFill>
              <a:latin typeface="-apple-system"/>
            </a:endParaRPr>
          </a:p>
          <a:p>
            <a:pPr marL="285750" indent="-285750">
              <a:lnSpc>
                <a:spcPct val="150000"/>
              </a:lnSpc>
              <a:buFont typeface="Arial" panose="020B0604020202020204" pitchFamily="34" charset="0"/>
              <a:buChar char="•"/>
            </a:pPr>
            <a:r>
              <a:rPr lang="en-US" sz="1600" b="1" dirty="0">
                <a:solidFill>
                  <a:srgbClr val="212529"/>
                </a:solidFill>
                <a:latin typeface="-apple-system"/>
              </a:rPr>
              <a:t> </a:t>
            </a:r>
            <a:r>
              <a:rPr lang="en-US" sz="1600" b="1" i="0" dirty="0">
                <a:solidFill>
                  <a:srgbClr val="212529"/>
                </a:solidFill>
                <a:effectLst/>
                <a:latin typeface="-apple-system"/>
              </a:rPr>
              <a:t>If a class name is a noun, it should be in the singular noun</a:t>
            </a:r>
          </a:p>
          <a:p>
            <a:pPr marL="285750" indent="-285750">
              <a:lnSpc>
                <a:spcPct val="150000"/>
              </a:lnSpc>
              <a:buFont typeface="Arial" panose="020B0604020202020204" pitchFamily="34" charset="0"/>
              <a:buChar char="•"/>
            </a:pPr>
            <a:r>
              <a:rPr lang="en-US" sz="1600" b="1" i="0" dirty="0">
                <a:solidFill>
                  <a:srgbClr val="212529"/>
                </a:solidFill>
                <a:effectLst/>
                <a:latin typeface="-apple-system"/>
              </a:rPr>
              <a:t> Define each class in a separate PHP file</a:t>
            </a:r>
          </a:p>
          <a:p>
            <a:pPr>
              <a:lnSpc>
                <a:spcPct val="150000"/>
              </a:lnSpc>
            </a:pPr>
            <a:r>
              <a:rPr lang="en-US" sz="2000" b="1" dirty="0">
                <a:solidFill>
                  <a:srgbClr val="212529"/>
                </a:solidFill>
                <a:latin typeface="-apple-system"/>
              </a:rPr>
              <a:t>4. </a:t>
            </a:r>
            <a:r>
              <a:rPr lang="en-IN" sz="2000" b="0" i="0" dirty="0">
                <a:solidFill>
                  <a:srgbClr val="212529"/>
                </a:solidFill>
                <a:effectLst/>
                <a:latin typeface="-apple-system"/>
              </a:rPr>
              <a:t>From the </a:t>
            </a:r>
            <a:r>
              <a:rPr lang="en-IN" sz="2000" b="1" i="0" dirty="0">
                <a:effectLst/>
                <a:latin typeface="ui-monospace"/>
              </a:rPr>
              <a:t> BankAccount </a:t>
            </a:r>
            <a:r>
              <a:rPr lang="en-US" sz="2000" b="0" i="0" dirty="0">
                <a:effectLst/>
                <a:latin typeface="-apple-system"/>
              </a:rPr>
              <a:t>class, you can create a new bank account object by using the new </a:t>
            </a:r>
            <a:r>
              <a:rPr lang="en-IN" sz="2000" b="0" i="0" dirty="0">
                <a:solidFill>
                  <a:srgbClr val="212529"/>
                </a:solidFill>
                <a:effectLst/>
                <a:latin typeface="-apple-system"/>
              </a:rPr>
              <a:t>keyword like this</a:t>
            </a:r>
          </a:p>
          <a:p>
            <a:pPr>
              <a:lnSpc>
                <a:spcPct val="150000"/>
              </a:lnSpc>
            </a:pPr>
            <a:r>
              <a:rPr lang="en-US" sz="2000" b="0" i="0" dirty="0">
                <a:effectLst/>
                <a:latin typeface="ui-monospace"/>
              </a:rPr>
              <a:t>&lt;?php </a:t>
            </a:r>
          </a:p>
          <a:p>
            <a:pPr>
              <a:lnSpc>
                <a:spcPct val="150000"/>
              </a:lnSpc>
            </a:pPr>
            <a:r>
              <a:rPr lang="en-US" sz="2000" b="0" i="0" dirty="0">
                <a:effectLst/>
                <a:latin typeface="ui-monospace"/>
              </a:rPr>
              <a:t>class BankAccount { }</a:t>
            </a:r>
          </a:p>
          <a:p>
            <a:pPr>
              <a:lnSpc>
                <a:spcPct val="150000"/>
              </a:lnSpc>
            </a:pPr>
            <a:r>
              <a:rPr lang="en-US" sz="2000" b="0" i="0" dirty="0">
                <a:effectLst/>
                <a:latin typeface="ui-monospace"/>
              </a:rPr>
              <a:t> $account = new BankAccount();</a:t>
            </a:r>
            <a:endParaRPr lang="en-IN" sz="2000" b="1" dirty="0"/>
          </a:p>
        </p:txBody>
      </p:sp>
    </p:spTree>
    <p:extLst>
      <p:ext uri="{BB962C8B-B14F-4D97-AF65-F5344CB8AC3E}">
        <p14:creationId xmlns:p14="http://schemas.microsoft.com/office/powerpoint/2010/main" val="2127281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47A75-D4C0-F767-4022-E55FC44A5FFF}"/>
              </a:ext>
            </a:extLst>
          </p:cNvPr>
          <p:cNvSpPr txBox="1"/>
          <p:nvPr/>
        </p:nvSpPr>
        <p:spPr>
          <a:xfrm>
            <a:off x="157655" y="0"/>
            <a:ext cx="8576442" cy="7478970"/>
          </a:xfrm>
          <a:prstGeom prst="rect">
            <a:avLst/>
          </a:prstGeom>
          <a:noFill/>
        </p:spPr>
        <p:txBody>
          <a:bodyPr wrap="square" rtlCol="0">
            <a:spAutoFit/>
          </a:bodyPr>
          <a:lstStyle/>
          <a:p>
            <a:pPr algn="l"/>
            <a:r>
              <a:rPr lang="en-US" sz="2400" b="0" i="0" dirty="0">
                <a:solidFill>
                  <a:schemeClr val="accent4"/>
                </a:solidFill>
                <a:effectLst/>
                <a:latin typeface="-apple-system"/>
              </a:rPr>
              <a:t>Add properties to a class</a:t>
            </a:r>
          </a:p>
          <a:p>
            <a:pPr algn="l"/>
            <a:r>
              <a:rPr lang="en-US" b="0" i="0" dirty="0">
                <a:solidFill>
                  <a:srgbClr val="212529"/>
                </a:solidFill>
                <a:effectLst/>
                <a:latin typeface="-apple-system"/>
              </a:rPr>
              <a:t>To add properties to the </a:t>
            </a:r>
            <a:r>
              <a:rPr lang="en-IN" sz="1800" b="1" i="0" dirty="0">
                <a:effectLst/>
                <a:latin typeface="ui-monospace"/>
              </a:rPr>
              <a:t>BankAccount </a:t>
            </a:r>
            <a:r>
              <a:rPr lang="en-US" b="0" i="0" dirty="0">
                <a:solidFill>
                  <a:srgbClr val="212529"/>
                </a:solidFill>
                <a:effectLst/>
                <a:latin typeface="-apple-system"/>
              </a:rPr>
              <a:t>you place </a:t>
            </a:r>
            <a:r>
              <a:rPr lang="en-US" b="0" i="0" u="none" strike="noStrike" dirty="0">
                <a:effectLst/>
                <a:latin typeface="-apple-system"/>
                <a:hlinkClick r:id="rId2"/>
              </a:rPr>
              <a:t>variables</a:t>
            </a:r>
            <a:r>
              <a:rPr lang="en-US" b="0" i="0" dirty="0">
                <a:solidFill>
                  <a:srgbClr val="212529"/>
                </a:solidFill>
                <a:effectLst/>
                <a:latin typeface="-apple-system"/>
              </a:rPr>
              <a:t> inside it</a:t>
            </a:r>
          </a:p>
          <a:p>
            <a:pPr algn="l"/>
            <a:r>
              <a:rPr lang="en-US" b="0" i="0" dirty="0">
                <a:effectLst/>
                <a:latin typeface="ui-monospace"/>
              </a:rPr>
              <a:t>&lt;?php </a:t>
            </a:r>
          </a:p>
          <a:p>
            <a:pPr algn="l"/>
            <a:r>
              <a:rPr lang="en-US" b="0" i="0" dirty="0">
                <a:effectLst/>
                <a:latin typeface="ui-monospace"/>
              </a:rPr>
              <a:t>class BankAccount { </a:t>
            </a:r>
          </a:p>
          <a:p>
            <a:pPr algn="l"/>
            <a:r>
              <a:rPr lang="en-US" b="0" i="0" dirty="0">
                <a:effectLst/>
                <a:latin typeface="ui-monospace"/>
              </a:rPr>
              <a:t>public $accountNumber; </a:t>
            </a:r>
          </a:p>
          <a:p>
            <a:pPr algn="l"/>
            <a:r>
              <a:rPr lang="en-US" b="0" i="0" dirty="0">
                <a:effectLst/>
                <a:latin typeface="ui-monospace"/>
              </a:rPr>
              <a:t>public $balance; </a:t>
            </a:r>
          </a:p>
          <a:p>
            <a:pPr algn="l"/>
            <a:r>
              <a:rPr lang="en-US" b="0" i="0" dirty="0">
                <a:effectLst/>
                <a:latin typeface="ui-monospace"/>
              </a:rPr>
              <a:t>}</a:t>
            </a:r>
          </a:p>
          <a:p>
            <a:pPr algn="l"/>
            <a:r>
              <a:rPr lang="en-US" b="0" i="0" dirty="0">
                <a:effectLst/>
                <a:latin typeface="ui-monospace"/>
              </a:rPr>
              <a:t>$account = new BankAccount(); </a:t>
            </a:r>
          </a:p>
          <a:p>
            <a:pPr algn="l"/>
            <a:r>
              <a:rPr lang="en-US" b="0" i="0" dirty="0">
                <a:effectLst/>
                <a:latin typeface="ui-monospace"/>
              </a:rPr>
              <a:t>$account-&gt;accountNumber = 1; </a:t>
            </a:r>
          </a:p>
          <a:p>
            <a:pPr algn="l"/>
            <a:r>
              <a:rPr lang="en-US" b="0" i="0" dirty="0">
                <a:effectLst/>
                <a:latin typeface="ui-monospace"/>
              </a:rPr>
              <a:t>$account-&gt;balance = 100;</a:t>
            </a:r>
            <a:endParaRPr lang="en-US" b="0" i="0" dirty="0">
              <a:effectLst/>
              <a:latin typeface="-apple-system"/>
            </a:endParaRPr>
          </a:p>
          <a:p>
            <a:r>
              <a:rPr lang="en-US" sz="2400" b="0" i="0" dirty="0">
                <a:solidFill>
                  <a:schemeClr val="accent4"/>
                </a:solidFill>
                <a:effectLst/>
                <a:latin typeface="-apple-system"/>
              </a:rPr>
              <a:t>Add methods to a class</a:t>
            </a:r>
          </a:p>
          <a:p>
            <a:r>
              <a:rPr lang="en-US" b="0" i="0" dirty="0">
                <a:effectLst/>
                <a:latin typeface="ui-monospace"/>
              </a:rPr>
              <a:t>&lt;?php class BankAccount { </a:t>
            </a:r>
          </a:p>
          <a:p>
            <a:r>
              <a:rPr lang="en-US" b="0" i="0" dirty="0">
                <a:effectLst/>
                <a:latin typeface="ui-monospace"/>
              </a:rPr>
              <a:t>public $accountNumber; </a:t>
            </a:r>
          </a:p>
          <a:p>
            <a:r>
              <a:rPr lang="en-US" b="0" i="0" dirty="0">
                <a:effectLst/>
                <a:latin typeface="ui-monospace"/>
              </a:rPr>
              <a:t>public $balance;</a:t>
            </a:r>
          </a:p>
          <a:p>
            <a:r>
              <a:rPr lang="en-US" b="0" i="0" dirty="0">
                <a:effectLst/>
                <a:latin typeface="ui-monospace"/>
              </a:rPr>
              <a:t> public function deposit($amount) </a:t>
            </a:r>
          </a:p>
          <a:p>
            <a:r>
              <a:rPr lang="en-US" b="0" i="0" dirty="0">
                <a:effectLst/>
                <a:latin typeface="ui-monospace"/>
              </a:rPr>
              <a:t>{ if ($amount &gt; 0)</a:t>
            </a:r>
          </a:p>
          <a:p>
            <a:r>
              <a:rPr lang="en-US" b="0" i="0" dirty="0">
                <a:effectLst/>
                <a:latin typeface="ui-monospace"/>
              </a:rPr>
              <a:t> { $this-&gt;balance += $amount; }</a:t>
            </a:r>
          </a:p>
          <a:p>
            <a:r>
              <a:rPr lang="en-US" b="0" i="0" dirty="0">
                <a:effectLst/>
                <a:latin typeface="ui-monospace"/>
              </a:rPr>
              <a:t> }</a:t>
            </a:r>
          </a:p>
          <a:p>
            <a:r>
              <a:rPr lang="en-US" b="0" i="0" dirty="0">
                <a:effectLst/>
                <a:latin typeface="ui-monospace"/>
              </a:rPr>
              <a:t> public function withdraw($amount) {</a:t>
            </a:r>
          </a:p>
          <a:p>
            <a:r>
              <a:rPr lang="en-US" b="0" i="0" dirty="0">
                <a:effectLst/>
                <a:latin typeface="ui-monospace"/>
              </a:rPr>
              <a:t> if ($amount &lt;= $this-&gt;balance) </a:t>
            </a:r>
          </a:p>
          <a:p>
            <a:r>
              <a:rPr lang="en-US" b="0" i="0" dirty="0">
                <a:effectLst/>
                <a:latin typeface="ui-monospace"/>
              </a:rPr>
              <a:t>{ $this-&gt;balance -= $amount; </a:t>
            </a:r>
          </a:p>
          <a:p>
            <a:r>
              <a:rPr lang="en-US" dirty="0">
                <a:latin typeface="ui-monospace"/>
              </a:rPr>
              <a:t>   </a:t>
            </a:r>
            <a:r>
              <a:rPr lang="en-US" b="0" i="0" dirty="0">
                <a:effectLst/>
                <a:latin typeface="ui-monospace"/>
              </a:rPr>
              <a:t>return true; </a:t>
            </a:r>
          </a:p>
          <a:p>
            <a:r>
              <a:rPr lang="en-US" b="0" i="0" dirty="0">
                <a:effectLst/>
                <a:latin typeface="ui-monospace"/>
              </a:rPr>
              <a:t>}</a:t>
            </a:r>
          </a:p>
          <a:p>
            <a:r>
              <a:rPr lang="en-US" b="0" i="0" dirty="0">
                <a:effectLst/>
                <a:latin typeface="ui-monospace"/>
              </a:rPr>
              <a:t> return false; }}</a:t>
            </a:r>
            <a:endParaRPr lang="en-US" b="0" i="0" dirty="0">
              <a:effectLst/>
              <a:latin typeface="-apple-system"/>
            </a:endParaRPr>
          </a:p>
          <a:p>
            <a:pPr algn="l"/>
            <a:endParaRPr lang="en-US" b="0" i="0" dirty="0">
              <a:effectLst/>
              <a:latin typeface="-apple-system"/>
            </a:endParaRPr>
          </a:p>
        </p:txBody>
      </p:sp>
    </p:spTree>
    <p:extLst>
      <p:ext uri="{BB962C8B-B14F-4D97-AF65-F5344CB8AC3E}">
        <p14:creationId xmlns:p14="http://schemas.microsoft.com/office/powerpoint/2010/main" val="2710500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8212-87DD-4F5B-FAB1-F5AF6D80C60F}"/>
              </a:ext>
            </a:extLst>
          </p:cNvPr>
          <p:cNvSpPr>
            <a:spLocks noGrp="1"/>
          </p:cNvSpPr>
          <p:nvPr>
            <p:ph type="title"/>
          </p:nvPr>
        </p:nvSpPr>
        <p:spPr>
          <a:xfrm>
            <a:off x="677334" y="0"/>
            <a:ext cx="8596668" cy="898634"/>
          </a:xfrm>
        </p:spPr>
        <p:txBody>
          <a:bodyPr>
            <a:normAutofit fontScale="90000"/>
          </a:bodyPr>
          <a:lstStyle/>
          <a:p>
            <a:pPr algn="ctr"/>
            <a:r>
              <a:rPr lang="en-US" b="0" i="0" dirty="0">
                <a:effectLst/>
                <a:latin typeface="-apple-system"/>
              </a:rPr>
              <a:t>What is $this in PHP?</a:t>
            </a:r>
            <a:br>
              <a:rPr lang="en-US" b="0" i="0" dirty="0">
                <a:effectLst/>
                <a:latin typeface="-apple-system"/>
              </a:rPr>
            </a:br>
            <a:endParaRPr lang="en-IN" dirty="0"/>
          </a:p>
        </p:txBody>
      </p:sp>
      <p:sp>
        <p:nvSpPr>
          <p:cNvPr id="4" name="TextBox 3">
            <a:extLst>
              <a:ext uri="{FF2B5EF4-FFF2-40B4-BE49-F238E27FC236}">
                <a16:creationId xmlns:a16="http://schemas.microsoft.com/office/drawing/2014/main" id="{E63D7C33-0A83-E1F1-F1A1-061D6A53C657}"/>
              </a:ext>
            </a:extLst>
          </p:cNvPr>
          <p:cNvSpPr txBox="1"/>
          <p:nvPr/>
        </p:nvSpPr>
        <p:spPr>
          <a:xfrm>
            <a:off x="157654" y="457200"/>
            <a:ext cx="9116347" cy="5909310"/>
          </a:xfrm>
          <a:prstGeom prst="rect">
            <a:avLst/>
          </a:prstGeom>
          <a:noFill/>
        </p:spPr>
        <p:txBody>
          <a:bodyPr wrap="square">
            <a:spAutoFit/>
          </a:bodyPr>
          <a:lstStyle/>
          <a:p>
            <a:r>
              <a:rPr lang="en-IN" b="0" i="0" dirty="0">
                <a:solidFill>
                  <a:srgbClr val="212529"/>
                </a:solidFill>
                <a:effectLst/>
                <a:latin typeface="-apple-system"/>
              </a:rPr>
              <a:t>In PHP </a:t>
            </a:r>
            <a:r>
              <a:rPr lang="en-IN" b="0" i="0" dirty="0">
                <a:solidFill>
                  <a:srgbClr val="DA1039"/>
                </a:solidFill>
                <a:effectLst/>
                <a:latin typeface="ui-monospace"/>
              </a:rPr>
              <a:t>$this </a:t>
            </a:r>
            <a:r>
              <a:rPr lang="en-IN" b="0" i="0" dirty="0">
                <a:solidFill>
                  <a:srgbClr val="212529"/>
                </a:solidFill>
                <a:effectLst/>
                <a:latin typeface="-apple-system"/>
              </a:rPr>
              <a:t>keyword references the current </a:t>
            </a:r>
            <a:r>
              <a:rPr lang="en-IN" b="0" i="0" u="none" strike="noStrike" dirty="0">
                <a:effectLst/>
                <a:latin typeface="-apple-system"/>
                <a:hlinkClick r:id="rId2"/>
              </a:rPr>
              <a:t> object</a:t>
            </a:r>
            <a:r>
              <a:rPr lang="en-IN" b="0" i="0" u="none" strike="noStrike" dirty="0">
                <a:effectLst/>
                <a:latin typeface="-apple-system"/>
              </a:rPr>
              <a:t> </a:t>
            </a:r>
            <a:r>
              <a:rPr lang="en-IN" b="0" i="0" dirty="0">
                <a:solidFill>
                  <a:srgbClr val="212529"/>
                </a:solidFill>
                <a:effectLst/>
                <a:latin typeface="-apple-system"/>
              </a:rPr>
              <a:t>of the class. The </a:t>
            </a:r>
            <a:r>
              <a:rPr lang="en-IN" b="0" i="0" dirty="0">
                <a:solidFill>
                  <a:srgbClr val="DA1039"/>
                </a:solidFill>
                <a:effectLst/>
                <a:latin typeface="ui-monospace"/>
              </a:rPr>
              <a:t> $this</a:t>
            </a:r>
            <a:r>
              <a:rPr lang="en-US" b="0" i="0" dirty="0">
                <a:solidFill>
                  <a:srgbClr val="212529"/>
                </a:solidFill>
                <a:effectLst/>
                <a:latin typeface="-apple-system"/>
              </a:rPr>
              <a:t> keyword allows you to access the properties and methods of the current object within the class using the object operator </a:t>
            </a:r>
            <a:r>
              <a:rPr lang="en-IN" b="0" i="0" dirty="0">
                <a:solidFill>
                  <a:srgbClr val="DA1039"/>
                </a:solidFill>
                <a:effectLst/>
                <a:latin typeface="ui-monospace"/>
              </a:rPr>
              <a:t>-&gt;</a:t>
            </a:r>
          </a:p>
          <a:p>
            <a:r>
              <a:rPr lang="en-IN" b="0" i="0" dirty="0">
                <a:effectLst/>
                <a:latin typeface="ui-monospace"/>
              </a:rPr>
              <a:t> $this-&gt;property</a:t>
            </a:r>
          </a:p>
          <a:p>
            <a:r>
              <a:rPr lang="en-IN" b="0" i="0" dirty="0">
                <a:effectLst/>
                <a:latin typeface="ui-monospace"/>
              </a:rPr>
              <a:t> $this-&gt;method()</a:t>
            </a:r>
          </a:p>
          <a:p>
            <a:pPr marL="342900" indent="-342900">
              <a:buFont typeface="+mj-lt"/>
              <a:buAutoNum type="arabicPeriod"/>
            </a:pPr>
            <a:r>
              <a:rPr lang="en-IN" b="0" i="0" dirty="0">
                <a:solidFill>
                  <a:srgbClr val="DA1039"/>
                </a:solidFill>
                <a:effectLst/>
                <a:latin typeface="ui-monospace"/>
              </a:rPr>
              <a:t>$this </a:t>
            </a:r>
            <a:r>
              <a:rPr lang="en-US" b="0" i="0" dirty="0">
                <a:solidFill>
                  <a:srgbClr val="212529"/>
                </a:solidFill>
                <a:effectLst/>
                <a:latin typeface="-apple-system"/>
              </a:rPr>
              <a:t>keyword is only available within a class. It doesn’t exist outside of the class. If you attempt to use the </a:t>
            </a:r>
            <a:r>
              <a:rPr lang="en-IN" b="0" i="0" dirty="0">
                <a:solidFill>
                  <a:srgbClr val="DA1039"/>
                </a:solidFill>
                <a:effectLst/>
                <a:latin typeface="ui-monospace"/>
              </a:rPr>
              <a:t> $this </a:t>
            </a:r>
            <a:r>
              <a:rPr lang="en-US" b="0" i="0" dirty="0">
                <a:solidFill>
                  <a:srgbClr val="212529"/>
                </a:solidFill>
                <a:effectLst/>
                <a:latin typeface="-apple-system"/>
              </a:rPr>
              <a:t>outside of a class, you’ll get an error.</a:t>
            </a:r>
          </a:p>
          <a:p>
            <a:pPr marL="342900" indent="-342900">
              <a:buFont typeface="+mj-lt"/>
              <a:buAutoNum type="arabicPeriod"/>
            </a:pPr>
            <a:r>
              <a:rPr lang="en-US" b="0" i="0" dirty="0">
                <a:solidFill>
                  <a:srgbClr val="212529"/>
                </a:solidFill>
                <a:effectLst/>
                <a:latin typeface="-apple-system"/>
              </a:rPr>
              <a:t>When you access an object property using the </a:t>
            </a:r>
            <a:r>
              <a:rPr lang="en-IN" b="0" i="0" dirty="0">
                <a:solidFill>
                  <a:srgbClr val="DA1039"/>
                </a:solidFill>
                <a:effectLst/>
                <a:latin typeface="ui-monospace"/>
              </a:rPr>
              <a:t>$this </a:t>
            </a:r>
            <a:r>
              <a:rPr lang="en-IN" b="0" i="0" dirty="0">
                <a:solidFill>
                  <a:srgbClr val="212529"/>
                </a:solidFill>
                <a:effectLst/>
                <a:latin typeface="-apple-system"/>
              </a:rPr>
              <a:t>keyword, you use the </a:t>
            </a:r>
            <a:r>
              <a:rPr lang="en-IN" b="0" i="0" dirty="0">
                <a:solidFill>
                  <a:srgbClr val="DA1039"/>
                </a:solidFill>
                <a:effectLst/>
                <a:latin typeface="ui-monospace"/>
              </a:rPr>
              <a:t>$ </a:t>
            </a:r>
            <a:r>
              <a:rPr lang="en-IN" b="0" i="0" dirty="0">
                <a:solidFill>
                  <a:srgbClr val="212529"/>
                </a:solidFill>
                <a:effectLst/>
                <a:latin typeface="-apple-system"/>
              </a:rPr>
              <a:t>with the </a:t>
            </a:r>
            <a:r>
              <a:rPr lang="en-IN" b="0" i="0" dirty="0">
                <a:solidFill>
                  <a:srgbClr val="DA1039"/>
                </a:solidFill>
                <a:effectLst/>
                <a:latin typeface="ui-monospace"/>
              </a:rPr>
              <a:t>this </a:t>
            </a:r>
            <a:r>
              <a:rPr lang="en-US" b="0" i="0" dirty="0">
                <a:solidFill>
                  <a:srgbClr val="212529"/>
                </a:solidFill>
                <a:effectLst/>
                <a:latin typeface="-apple-system"/>
              </a:rPr>
              <a:t>keyword only. And you don’t use the </a:t>
            </a:r>
            <a:r>
              <a:rPr lang="en-IN" b="0" i="0" dirty="0">
                <a:solidFill>
                  <a:srgbClr val="DA1039"/>
                </a:solidFill>
                <a:effectLst/>
                <a:latin typeface="ui-monospace"/>
              </a:rPr>
              <a:t>$ </a:t>
            </a:r>
            <a:r>
              <a:rPr lang="en-IN" b="0" i="0" dirty="0">
                <a:solidFill>
                  <a:srgbClr val="212529"/>
                </a:solidFill>
                <a:effectLst/>
                <a:latin typeface="-apple-system"/>
              </a:rPr>
              <a:t>with the property name</a:t>
            </a:r>
          </a:p>
          <a:p>
            <a:pPr marL="342900" indent="-342900">
              <a:buFont typeface="+mj-lt"/>
              <a:buAutoNum type="arabicPeriod"/>
            </a:pPr>
            <a:endParaRPr lang="en-IN" dirty="0">
              <a:solidFill>
                <a:srgbClr val="212529"/>
              </a:solidFill>
              <a:latin typeface="-apple-system"/>
            </a:endParaRPr>
          </a:p>
          <a:p>
            <a:r>
              <a:rPr lang="en-IN" b="0" i="0" dirty="0">
                <a:effectLst/>
                <a:latin typeface="Söhne Mono"/>
              </a:rPr>
              <a:t>class Car {</a:t>
            </a:r>
          </a:p>
          <a:p>
            <a:r>
              <a:rPr lang="en-IN" b="0" i="0" dirty="0">
                <a:effectLst/>
                <a:latin typeface="Söhne Mono"/>
              </a:rPr>
              <a:t> // Properties </a:t>
            </a:r>
          </a:p>
          <a:p>
            <a:r>
              <a:rPr lang="en-IN" b="0" i="0" dirty="0">
                <a:effectLst/>
                <a:latin typeface="Söhne Mono"/>
              </a:rPr>
              <a:t>public $brand; </a:t>
            </a:r>
          </a:p>
          <a:p>
            <a:r>
              <a:rPr lang="en-IN" b="0" i="0" dirty="0">
                <a:effectLst/>
                <a:latin typeface="Söhne Mono"/>
              </a:rPr>
              <a:t>public $model; </a:t>
            </a:r>
          </a:p>
          <a:p>
            <a:r>
              <a:rPr lang="en-IN" b="0" i="0" dirty="0">
                <a:effectLst/>
                <a:latin typeface="Söhne Mono"/>
              </a:rPr>
              <a:t>// Methods </a:t>
            </a:r>
          </a:p>
          <a:p>
            <a:r>
              <a:rPr lang="en-IN" b="0" i="0" dirty="0">
                <a:effectLst/>
                <a:latin typeface="Söhne Mono"/>
              </a:rPr>
              <a:t>public function startEngine() { echo "Engine started."; } </a:t>
            </a:r>
          </a:p>
          <a:p>
            <a:r>
              <a:rPr lang="en-IN" b="0" i="0" dirty="0">
                <a:effectLst/>
                <a:latin typeface="Söhne Mono"/>
              </a:rPr>
              <a:t>} </a:t>
            </a:r>
          </a:p>
          <a:p>
            <a:r>
              <a:rPr lang="en-IN" b="0" i="0" dirty="0">
                <a:effectLst/>
                <a:latin typeface="Söhne Mono"/>
              </a:rPr>
              <a:t>$myCar = new Car(); </a:t>
            </a:r>
          </a:p>
          <a:p>
            <a:r>
              <a:rPr lang="en-IN" b="0" i="0" dirty="0">
                <a:effectLst/>
                <a:latin typeface="Söhne Mono"/>
              </a:rPr>
              <a:t>$myCar-&gt;brand = "Toyota";</a:t>
            </a:r>
          </a:p>
          <a:p>
            <a:r>
              <a:rPr lang="en-IN" b="0" i="0" dirty="0">
                <a:effectLst/>
                <a:latin typeface="Söhne Mono"/>
              </a:rPr>
              <a:t> $myCar-&gt;model = "Camry"; </a:t>
            </a:r>
          </a:p>
          <a:p>
            <a:r>
              <a:rPr lang="en-IN" b="0" i="0" dirty="0">
                <a:effectLst/>
                <a:latin typeface="Söhne Mono"/>
              </a:rPr>
              <a:t>$myCar-&gt;startEngine();</a:t>
            </a:r>
            <a:endParaRPr lang="en-IN" dirty="0"/>
          </a:p>
        </p:txBody>
      </p:sp>
    </p:spTree>
    <p:extLst>
      <p:ext uri="{BB962C8B-B14F-4D97-AF65-F5344CB8AC3E}">
        <p14:creationId xmlns:p14="http://schemas.microsoft.com/office/powerpoint/2010/main" val="2221616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31EA-FFEC-3CF0-AD53-ECC8BB529E46}"/>
              </a:ext>
            </a:extLst>
          </p:cNvPr>
          <p:cNvSpPr>
            <a:spLocks noGrp="1"/>
          </p:cNvSpPr>
          <p:nvPr>
            <p:ph type="title"/>
          </p:nvPr>
        </p:nvSpPr>
        <p:spPr/>
        <p:txBody>
          <a:bodyPr>
            <a:normAutofit fontScale="90000"/>
          </a:bodyPr>
          <a:lstStyle/>
          <a:p>
            <a:r>
              <a:rPr lang="en-IN" b="0" i="0" dirty="0">
                <a:effectLst/>
                <a:latin typeface="-apple-system"/>
              </a:rPr>
              <a:t>The public access modifier</a:t>
            </a:r>
            <a:br>
              <a:rPr lang="en-IN" b="0" i="0" dirty="0">
                <a:effectLst/>
                <a:latin typeface="-apple-system"/>
              </a:rPr>
            </a:br>
            <a:r>
              <a:rPr lang="en-IN" b="0" i="0" dirty="0">
                <a:effectLst/>
                <a:latin typeface="-apple-system"/>
              </a:rPr>
              <a:t/>
            </a:r>
            <a:br>
              <a:rPr lang="en-IN" b="0" i="0" dirty="0">
                <a:effectLst/>
                <a:latin typeface="-apple-system"/>
              </a:rPr>
            </a:br>
            <a:endParaRPr lang="en-IN" dirty="0"/>
          </a:p>
        </p:txBody>
      </p:sp>
      <p:sp>
        <p:nvSpPr>
          <p:cNvPr id="4" name="TextBox 3">
            <a:extLst>
              <a:ext uri="{FF2B5EF4-FFF2-40B4-BE49-F238E27FC236}">
                <a16:creationId xmlns:a16="http://schemas.microsoft.com/office/drawing/2014/main" id="{B6DE77AA-AD6E-03B5-B8D3-5851AC864F10}"/>
              </a:ext>
            </a:extLst>
          </p:cNvPr>
          <p:cNvSpPr txBox="1"/>
          <p:nvPr/>
        </p:nvSpPr>
        <p:spPr>
          <a:xfrm>
            <a:off x="-27653" y="1468735"/>
            <a:ext cx="9301655" cy="3693319"/>
          </a:xfrm>
          <a:prstGeom prst="rect">
            <a:avLst/>
          </a:prstGeom>
          <a:noFill/>
        </p:spPr>
        <p:txBody>
          <a:bodyPr wrap="square">
            <a:spAutoFit/>
          </a:bodyPr>
          <a:lstStyle/>
          <a:p>
            <a:r>
              <a:rPr lang="en-IN" b="0" i="0" dirty="0">
                <a:solidFill>
                  <a:srgbClr val="212529"/>
                </a:solidFill>
                <a:effectLst/>
                <a:latin typeface="-apple-system"/>
              </a:rPr>
              <a:t>When you place the </a:t>
            </a:r>
            <a:r>
              <a:rPr lang="en-IN" b="0" i="0" dirty="0">
                <a:solidFill>
                  <a:srgbClr val="DA1039"/>
                </a:solidFill>
                <a:effectLst/>
                <a:latin typeface="ui-monospace"/>
              </a:rPr>
              <a:t>public </a:t>
            </a:r>
            <a:r>
              <a:rPr lang="en-US" b="0" i="0" dirty="0">
                <a:solidFill>
                  <a:srgbClr val="212529"/>
                </a:solidFill>
                <a:effectLst/>
                <a:latin typeface="-apple-system"/>
              </a:rPr>
              <a:t>keyword in front of a property or a method, the property or method becomes public. It means that you can access the property and method from both inside and outside of the class</a:t>
            </a:r>
          </a:p>
          <a:p>
            <a:r>
              <a:rPr lang="en-US" b="0" i="0" dirty="0">
                <a:effectLst/>
                <a:latin typeface="ui-monospace"/>
              </a:rPr>
              <a:t>&lt;?php </a:t>
            </a:r>
          </a:p>
          <a:p>
            <a:r>
              <a:rPr lang="en-US" b="0" i="0" dirty="0">
                <a:effectLst/>
                <a:latin typeface="ui-monospace"/>
              </a:rPr>
              <a:t>class Customer { </a:t>
            </a:r>
          </a:p>
          <a:p>
            <a:r>
              <a:rPr lang="en-US" b="0" i="0" dirty="0">
                <a:effectLst/>
                <a:latin typeface="ui-monospace"/>
              </a:rPr>
              <a:t>public $name; </a:t>
            </a:r>
          </a:p>
          <a:p>
            <a:r>
              <a:rPr lang="en-US" b="0" i="0" dirty="0">
                <a:effectLst/>
                <a:latin typeface="ui-monospace"/>
              </a:rPr>
              <a:t>public function getName() </a:t>
            </a:r>
          </a:p>
          <a:p>
            <a:r>
              <a:rPr lang="en-US" b="0" i="0" dirty="0">
                <a:effectLst/>
                <a:latin typeface="ui-monospace"/>
              </a:rPr>
              <a:t>{</a:t>
            </a:r>
          </a:p>
          <a:p>
            <a:r>
              <a:rPr lang="en-US" b="0" i="0" dirty="0">
                <a:effectLst/>
                <a:latin typeface="ui-monospace"/>
              </a:rPr>
              <a:t> return $this-&gt;name; } </a:t>
            </a:r>
          </a:p>
          <a:p>
            <a:r>
              <a:rPr lang="en-US" b="0" i="0" dirty="0">
                <a:effectLst/>
                <a:latin typeface="ui-monospace"/>
              </a:rPr>
              <a:t>} </a:t>
            </a:r>
          </a:p>
          <a:p>
            <a:r>
              <a:rPr lang="en-US" b="0" i="0" dirty="0">
                <a:effectLst/>
                <a:latin typeface="ui-monospace"/>
              </a:rPr>
              <a:t>$customer = new Customer(); </a:t>
            </a:r>
          </a:p>
          <a:p>
            <a:r>
              <a:rPr lang="en-US" b="0" i="0" dirty="0">
                <a:effectLst/>
                <a:latin typeface="ui-monospace"/>
              </a:rPr>
              <a:t>$customer-&gt;name = 'Bob’; </a:t>
            </a:r>
          </a:p>
          <a:p>
            <a:r>
              <a:rPr lang="en-US" b="0" i="0" dirty="0">
                <a:effectLst/>
                <a:latin typeface="ui-monospace"/>
              </a:rPr>
              <a:t>echo $customer-&gt;getName(); // Bob</a:t>
            </a:r>
            <a:endParaRPr lang="en-IN" dirty="0"/>
          </a:p>
        </p:txBody>
      </p:sp>
    </p:spTree>
    <p:extLst>
      <p:ext uri="{BB962C8B-B14F-4D97-AF65-F5344CB8AC3E}">
        <p14:creationId xmlns:p14="http://schemas.microsoft.com/office/powerpoint/2010/main" val="2213721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C860-3380-77D1-0574-9DE61D9C166E}"/>
              </a:ext>
            </a:extLst>
          </p:cNvPr>
          <p:cNvSpPr>
            <a:spLocks noGrp="1"/>
          </p:cNvSpPr>
          <p:nvPr>
            <p:ph type="title"/>
          </p:nvPr>
        </p:nvSpPr>
        <p:spPr/>
        <p:txBody>
          <a:bodyPr/>
          <a:lstStyle/>
          <a:p>
            <a:r>
              <a:rPr lang="en-IN" b="0" i="0" dirty="0">
                <a:effectLst/>
                <a:latin typeface="-apple-system"/>
              </a:rPr>
              <a:t>The private access modifier</a:t>
            </a:r>
            <a:br>
              <a:rPr lang="en-IN" b="0" i="0" dirty="0">
                <a:effectLst/>
                <a:latin typeface="-apple-system"/>
              </a:rPr>
            </a:br>
            <a:endParaRPr lang="en-IN" dirty="0"/>
          </a:p>
        </p:txBody>
      </p:sp>
      <p:sp>
        <p:nvSpPr>
          <p:cNvPr id="4" name="TextBox 3">
            <a:extLst>
              <a:ext uri="{FF2B5EF4-FFF2-40B4-BE49-F238E27FC236}">
                <a16:creationId xmlns:a16="http://schemas.microsoft.com/office/drawing/2014/main" id="{1569A3DC-2A7C-E9F5-1BD7-10A6AC9EE074}"/>
              </a:ext>
            </a:extLst>
          </p:cNvPr>
          <p:cNvSpPr txBox="1"/>
          <p:nvPr/>
        </p:nvSpPr>
        <p:spPr>
          <a:xfrm>
            <a:off x="0" y="1229711"/>
            <a:ext cx="9163707" cy="5078313"/>
          </a:xfrm>
          <a:prstGeom prst="rect">
            <a:avLst/>
          </a:prstGeom>
          <a:noFill/>
        </p:spPr>
        <p:txBody>
          <a:bodyPr wrap="square">
            <a:spAutoFit/>
          </a:bodyPr>
          <a:lstStyle/>
          <a:p>
            <a:r>
              <a:rPr lang="en-US" b="0" i="0" dirty="0">
                <a:solidFill>
                  <a:srgbClr val="212529"/>
                </a:solidFill>
                <a:effectLst/>
                <a:latin typeface="-apple-system"/>
              </a:rPr>
              <a:t>o prevent access to properties and methods from </a:t>
            </a:r>
            <a:r>
              <a:rPr lang="en-US" b="0" i="1" dirty="0">
                <a:solidFill>
                  <a:srgbClr val="212529"/>
                </a:solidFill>
                <a:effectLst/>
                <a:latin typeface="-apple-system"/>
              </a:rPr>
              <a:t>outside </a:t>
            </a:r>
            <a:r>
              <a:rPr lang="en-US" b="0" i="0" dirty="0">
                <a:solidFill>
                  <a:srgbClr val="212529"/>
                </a:solidFill>
                <a:effectLst/>
                <a:latin typeface="-apple-system"/>
              </a:rPr>
              <a:t>of the class, you use the </a:t>
            </a:r>
            <a:r>
              <a:rPr lang="en-IN" b="0" i="0" dirty="0">
                <a:solidFill>
                  <a:srgbClr val="DA1039"/>
                </a:solidFill>
                <a:effectLst/>
                <a:latin typeface="ui-monospace"/>
              </a:rPr>
              <a:t> private </a:t>
            </a:r>
            <a:r>
              <a:rPr lang="en-IN" b="0" i="0" dirty="0">
                <a:solidFill>
                  <a:srgbClr val="212529"/>
                </a:solidFill>
                <a:effectLst/>
                <a:latin typeface="-apple-system"/>
              </a:rPr>
              <a:t>access modifier.</a:t>
            </a:r>
          </a:p>
          <a:p>
            <a:r>
              <a:rPr lang="en-US" b="0" i="0" dirty="0">
                <a:effectLst/>
                <a:latin typeface="ui-monospace"/>
              </a:rPr>
              <a:t>&lt;?php </a:t>
            </a:r>
          </a:p>
          <a:p>
            <a:r>
              <a:rPr lang="en-US" b="0" i="0" dirty="0">
                <a:effectLst/>
                <a:latin typeface="ui-monospace"/>
              </a:rPr>
              <a:t>class Customer {</a:t>
            </a:r>
          </a:p>
          <a:p>
            <a:r>
              <a:rPr lang="en-US" b="0" i="0" dirty="0">
                <a:effectLst/>
                <a:latin typeface="ui-monospace"/>
              </a:rPr>
              <a:t> private $name; </a:t>
            </a:r>
          </a:p>
          <a:p>
            <a:r>
              <a:rPr lang="en-US" b="0" i="0" dirty="0">
                <a:effectLst/>
                <a:latin typeface="ui-monospace"/>
              </a:rPr>
              <a:t>public function getName()</a:t>
            </a:r>
          </a:p>
          <a:p>
            <a:r>
              <a:rPr lang="en-US" b="0" i="0" dirty="0">
                <a:effectLst/>
                <a:latin typeface="ui-monospace"/>
              </a:rPr>
              <a:t> { return $this-&gt;name; }</a:t>
            </a:r>
          </a:p>
          <a:p>
            <a:r>
              <a:rPr lang="en-US" b="0" i="0" dirty="0">
                <a:effectLst/>
                <a:latin typeface="ui-monospace"/>
              </a:rPr>
              <a:t> }</a:t>
            </a:r>
          </a:p>
          <a:p>
            <a:r>
              <a:rPr lang="en-US" b="0" i="0" dirty="0">
                <a:effectLst/>
                <a:latin typeface="ui-monospace"/>
              </a:rPr>
              <a:t>$customer = new Customer(); </a:t>
            </a:r>
          </a:p>
          <a:p>
            <a:r>
              <a:rPr lang="en-US" b="0" i="0" dirty="0">
                <a:effectLst/>
                <a:latin typeface="ui-monospace"/>
              </a:rPr>
              <a:t>$customer-&gt;name = 'Bob’;</a:t>
            </a:r>
          </a:p>
          <a:p>
            <a:r>
              <a:rPr lang="en-US" b="0" i="0" dirty="0">
                <a:effectLst/>
                <a:latin typeface="ui-monospace"/>
              </a:rPr>
              <a:t>( Fatal error: Uncaught Error: Cannot access private property Customer::$name )</a:t>
            </a:r>
          </a:p>
          <a:p>
            <a:r>
              <a:rPr lang="en-US" b="0" i="0" dirty="0">
                <a:solidFill>
                  <a:srgbClr val="212529"/>
                </a:solidFill>
                <a:effectLst/>
                <a:latin typeface="-apple-system"/>
              </a:rPr>
              <a:t> we need to define two kinds of public methods to manage a private property:</a:t>
            </a:r>
          </a:p>
          <a:p>
            <a:pPr algn="l">
              <a:buFont typeface="Arial" panose="020B0604020202020204" pitchFamily="34" charset="0"/>
              <a:buChar char="•"/>
            </a:pPr>
            <a:r>
              <a:rPr lang="en-US" b="0" i="0" dirty="0">
                <a:solidFill>
                  <a:srgbClr val="212529"/>
                </a:solidFill>
                <a:effectLst/>
                <a:latin typeface="-apple-system"/>
              </a:rPr>
              <a:t>A getter returns the value of the private property.</a:t>
            </a:r>
          </a:p>
          <a:p>
            <a:pPr algn="l">
              <a:buFont typeface="Arial" panose="020B0604020202020204" pitchFamily="34" charset="0"/>
              <a:buChar char="•"/>
            </a:pPr>
            <a:r>
              <a:rPr lang="en-US" b="0" i="0" dirty="0">
                <a:solidFill>
                  <a:srgbClr val="212529"/>
                </a:solidFill>
                <a:effectLst/>
                <a:latin typeface="-apple-system"/>
              </a:rPr>
              <a:t>A setter sets a new value for the private property.</a:t>
            </a:r>
          </a:p>
          <a:p>
            <a:pPr algn="l">
              <a:buFont typeface="Arial" panose="020B0604020202020204" pitchFamily="34" charset="0"/>
              <a:buChar char="•"/>
            </a:pPr>
            <a:r>
              <a:rPr lang="en-US" b="0" i="0" dirty="0">
                <a:solidFill>
                  <a:srgbClr val="212529"/>
                </a:solidFill>
                <a:effectLst/>
                <a:latin typeface="-apple-system"/>
              </a:rPr>
              <a:t>By convention, the getter and setter have the following name</a:t>
            </a:r>
            <a:endParaRPr lang="en-US" dirty="0">
              <a:solidFill>
                <a:srgbClr val="212529"/>
              </a:solidFill>
              <a:latin typeface="-apple-system"/>
            </a:endParaRPr>
          </a:p>
          <a:p>
            <a:pPr algn="l"/>
            <a:r>
              <a:rPr lang="en-IN" dirty="0">
                <a:latin typeface="ui-monospace"/>
              </a:rPr>
              <a:t>          </a:t>
            </a:r>
            <a:r>
              <a:rPr lang="en-IN" b="0" i="0" dirty="0">
                <a:effectLst/>
                <a:latin typeface="ui-monospace"/>
              </a:rPr>
              <a:t>getPropertyName</a:t>
            </a:r>
          </a:p>
          <a:p>
            <a:pPr algn="l"/>
            <a:r>
              <a:rPr lang="en-IN" dirty="0">
                <a:latin typeface="ui-monospace"/>
              </a:rPr>
              <a:t>          </a:t>
            </a:r>
            <a:r>
              <a:rPr lang="en-IN" b="0" i="0" dirty="0">
                <a:effectLst/>
                <a:latin typeface="ui-monospace"/>
              </a:rPr>
              <a:t>setPropertyName</a:t>
            </a:r>
            <a:endParaRPr lang="en-US" b="0" i="0" dirty="0">
              <a:effectLst/>
              <a:latin typeface="-apple-system"/>
            </a:endParaRPr>
          </a:p>
          <a:p>
            <a:endParaRPr lang="en-IN" dirty="0"/>
          </a:p>
        </p:txBody>
      </p:sp>
    </p:spTree>
    <p:extLst>
      <p:ext uri="{BB962C8B-B14F-4D97-AF65-F5344CB8AC3E}">
        <p14:creationId xmlns:p14="http://schemas.microsoft.com/office/powerpoint/2010/main" val="145895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C0EE1-5506-3894-09B8-409FA982EB8E}"/>
              </a:ext>
            </a:extLst>
          </p:cNvPr>
          <p:cNvSpPr txBox="1"/>
          <p:nvPr/>
        </p:nvSpPr>
        <p:spPr>
          <a:xfrm>
            <a:off x="157655" y="299545"/>
            <a:ext cx="8391197" cy="5909310"/>
          </a:xfrm>
          <a:prstGeom prst="rect">
            <a:avLst/>
          </a:prstGeom>
          <a:noFill/>
        </p:spPr>
        <p:txBody>
          <a:bodyPr wrap="square">
            <a:spAutoFit/>
          </a:bodyPr>
          <a:lstStyle/>
          <a:p>
            <a:r>
              <a:rPr lang="en-US" b="0" i="0" dirty="0">
                <a:effectLst/>
                <a:latin typeface="ui-monospace"/>
              </a:rPr>
              <a:t>&lt;?php</a:t>
            </a:r>
          </a:p>
          <a:p>
            <a:r>
              <a:rPr lang="en-US" b="0" i="0" dirty="0">
                <a:effectLst/>
                <a:latin typeface="ui-monospace"/>
              </a:rPr>
              <a:t> class Customer</a:t>
            </a:r>
          </a:p>
          <a:p>
            <a:r>
              <a:rPr lang="en-US" b="0" i="0" dirty="0">
                <a:effectLst/>
                <a:latin typeface="ui-monospace"/>
              </a:rPr>
              <a:t> { </a:t>
            </a:r>
          </a:p>
          <a:p>
            <a:r>
              <a:rPr lang="en-US" b="0" i="0" dirty="0">
                <a:effectLst/>
                <a:latin typeface="ui-monospace"/>
              </a:rPr>
              <a:t>private $name;</a:t>
            </a:r>
          </a:p>
          <a:p>
            <a:r>
              <a:rPr lang="en-US" b="0" i="0" dirty="0">
                <a:effectLst/>
                <a:latin typeface="ui-monospace"/>
              </a:rPr>
              <a:t> public function setName($name) </a:t>
            </a:r>
          </a:p>
          <a:p>
            <a:r>
              <a:rPr lang="en-US" b="0" i="0" dirty="0">
                <a:effectLst/>
                <a:latin typeface="ui-monospace"/>
              </a:rPr>
              <a:t>{ </a:t>
            </a:r>
          </a:p>
          <a:p>
            <a:r>
              <a:rPr lang="en-US" b="0" i="0" dirty="0">
                <a:effectLst/>
                <a:latin typeface="ui-monospace"/>
              </a:rPr>
              <a:t>$this-&gt;name = $name; </a:t>
            </a:r>
          </a:p>
          <a:p>
            <a:r>
              <a:rPr lang="en-US" b="0" i="0" dirty="0">
                <a:effectLst/>
                <a:latin typeface="ui-monospace"/>
              </a:rPr>
              <a:t>} </a:t>
            </a:r>
          </a:p>
          <a:p>
            <a:r>
              <a:rPr lang="en-US" b="0" i="0" dirty="0">
                <a:effectLst/>
                <a:latin typeface="ui-monospace"/>
              </a:rPr>
              <a:t>public function getName() </a:t>
            </a:r>
          </a:p>
          <a:p>
            <a:r>
              <a:rPr lang="en-US" b="0" i="0" dirty="0">
                <a:effectLst/>
                <a:latin typeface="ui-monospace"/>
              </a:rPr>
              <a:t>{</a:t>
            </a:r>
          </a:p>
          <a:p>
            <a:r>
              <a:rPr lang="en-US" b="0" i="0" dirty="0">
                <a:effectLst/>
                <a:latin typeface="ui-monospace"/>
              </a:rPr>
              <a:t> return $this-&gt;name; } </a:t>
            </a:r>
          </a:p>
          <a:p>
            <a:r>
              <a:rPr lang="en-US" b="0" i="0" dirty="0">
                <a:effectLst/>
                <a:latin typeface="ui-monospace"/>
              </a:rPr>
              <a:t>}</a:t>
            </a:r>
          </a:p>
          <a:p>
            <a:r>
              <a:rPr lang="en-US" b="0" i="0" dirty="0">
                <a:effectLst/>
                <a:latin typeface="ui-monospace"/>
              </a:rPr>
              <a:t>$customer = new Customer();</a:t>
            </a:r>
          </a:p>
          <a:p>
            <a:r>
              <a:rPr lang="en-US" b="0" i="0" dirty="0">
                <a:effectLst/>
                <a:latin typeface="ui-monospace"/>
              </a:rPr>
              <a:t> $customer-&gt;setName('Bob’);</a:t>
            </a:r>
          </a:p>
          <a:p>
            <a:r>
              <a:rPr lang="en-US" b="0" i="0" dirty="0">
                <a:effectLst/>
                <a:latin typeface="ui-monospace"/>
              </a:rPr>
              <a:t> echo $customer-&gt;getName();</a:t>
            </a:r>
          </a:p>
          <a:p>
            <a:endParaRPr lang="en-US" b="0" i="0" dirty="0">
              <a:effectLst/>
              <a:latin typeface="ui-monospace"/>
            </a:endParaRPr>
          </a:p>
          <a:p>
            <a:r>
              <a:rPr lang="en-US" b="0" i="0" dirty="0">
                <a:solidFill>
                  <a:srgbClr val="212529"/>
                </a:solidFill>
                <a:effectLst/>
                <a:latin typeface="-apple-system"/>
              </a:rPr>
              <a:t>It may be faster to use the </a:t>
            </a:r>
            <a:r>
              <a:rPr lang="en-IN" b="0" i="0" dirty="0">
                <a:solidFill>
                  <a:srgbClr val="DA1039"/>
                </a:solidFill>
                <a:effectLst/>
                <a:latin typeface="ui-monospace"/>
              </a:rPr>
              <a:t> public</a:t>
            </a:r>
            <a:r>
              <a:rPr lang="en-US" dirty="0">
                <a:solidFill>
                  <a:srgbClr val="DA1039"/>
                </a:solidFill>
                <a:latin typeface="ui-monospace"/>
              </a:rPr>
              <a:t> </a:t>
            </a:r>
            <a:r>
              <a:rPr lang="en-US" b="0" i="0" dirty="0">
                <a:solidFill>
                  <a:srgbClr val="212529"/>
                </a:solidFill>
                <a:effectLst/>
                <a:latin typeface="-apple-system"/>
              </a:rPr>
              <a:t>access modifier for properties instead of using a private property with the public getter/setter.</a:t>
            </a:r>
          </a:p>
          <a:p>
            <a:endParaRPr lang="en-US" dirty="0">
              <a:solidFill>
                <a:srgbClr val="212529"/>
              </a:solidFill>
              <a:latin typeface="ui-monospace"/>
            </a:endParaRPr>
          </a:p>
          <a:p>
            <a:r>
              <a:rPr lang="en-IN" b="0" i="0" dirty="0">
                <a:solidFill>
                  <a:srgbClr val="212529"/>
                </a:solidFill>
                <a:effectLst/>
                <a:latin typeface="-apple-system"/>
              </a:rPr>
              <a:t>However, by using the</a:t>
            </a:r>
            <a:r>
              <a:rPr lang="en-US" b="0" i="0" dirty="0">
                <a:solidFill>
                  <a:srgbClr val="212529"/>
                </a:solidFill>
                <a:effectLst/>
                <a:latin typeface="ui-monospace"/>
              </a:rPr>
              <a:t> </a:t>
            </a:r>
            <a:r>
              <a:rPr lang="en-IN" b="0" i="0" dirty="0">
                <a:solidFill>
                  <a:srgbClr val="DA1039"/>
                </a:solidFill>
                <a:effectLst/>
                <a:latin typeface="ui-monospace"/>
              </a:rPr>
              <a:t>private</a:t>
            </a:r>
            <a:r>
              <a:rPr lang="en-US" b="0" i="0" dirty="0">
                <a:solidFill>
                  <a:srgbClr val="212529"/>
                </a:solidFill>
                <a:effectLst/>
                <a:latin typeface="ui-monospace"/>
              </a:rPr>
              <a:t> </a:t>
            </a:r>
            <a:r>
              <a:rPr lang="en-US" b="0" i="0" dirty="0">
                <a:solidFill>
                  <a:srgbClr val="212529"/>
                </a:solidFill>
                <a:effectLst/>
                <a:latin typeface="-apple-system"/>
              </a:rPr>
              <a:t>property, you can prevent direct access to the property from the outside of the class.</a:t>
            </a:r>
            <a:endParaRPr lang="en-IN" dirty="0"/>
          </a:p>
        </p:txBody>
      </p:sp>
    </p:spTree>
    <p:extLst>
      <p:ext uri="{BB962C8B-B14F-4D97-AF65-F5344CB8AC3E}">
        <p14:creationId xmlns:p14="http://schemas.microsoft.com/office/powerpoint/2010/main" val="2436746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164</TotalTime>
  <Words>1468</Words>
  <Application>Microsoft Office PowerPoint</Application>
  <PresentationFormat>Widescreen</PresentationFormat>
  <Paragraphs>251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Söhne</vt:lpstr>
      <vt:lpstr>Söhne Mono</vt:lpstr>
      <vt:lpstr>Trebuchet MS</vt:lpstr>
      <vt:lpstr>ui-monospace</vt:lpstr>
      <vt:lpstr>Wingdings</vt:lpstr>
      <vt:lpstr>Wingdings 3</vt:lpstr>
      <vt:lpstr>Facet</vt:lpstr>
      <vt:lpstr>What is an Object </vt:lpstr>
      <vt:lpstr>PowerPoint Presentation</vt:lpstr>
      <vt:lpstr>What is a class? </vt:lpstr>
      <vt:lpstr>PowerPoint Presentation</vt:lpstr>
      <vt:lpstr>PowerPoint Presentation</vt:lpstr>
      <vt:lpstr>What is $this in PHP? </vt:lpstr>
      <vt:lpstr>The public access modifier  </vt:lpstr>
      <vt:lpstr>The private access modifier </vt:lpstr>
      <vt:lpstr>PowerPoint Presentation</vt:lpstr>
      <vt:lpstr>constructor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Objects</dc:title>
  <dc:creator>GPA</dc:creator>
  <cp:lastModifiedBy>syntronic</cp:lastModifiedBy>
  <cp:revision>26</cp:revision>
  <dcterms:created xsi:type="dcterms:W3CDTF">2023-09-05T14:06:30Z</dcterms:created>
  <dcterms:modified xsi:type="dcterms:W3CDTF">2023-09-11T02:31:50Z</dcterms:modified>
</cp:coreProperties>
</file>