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5" r:id="rId2"/>
    <p:sldId id="266" r:id="rId3"/>
    <p:sldId id="256" r:id="rId4"/>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37" autoAdjust="0"/>
  </p:normalViewPr>
  <p:slideViewPr>
    <p:cSldViewPr snapToGrid="0">
      <p:cViewPr varScale="1">
        <p:scale>
          <a:sx n="75" d="100"/>
          <a:sy n="75" d="100"/>
        </p:scale>
        <p:origin x="516" y="5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AA1C-3A7B-4CB6-A9E8-8477971B0105}" type="datetimeFigureOut">
              <a:rPr lang="en-IN" smtClean="0"/>
              <a:t>11-09-2023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147C8B-6293-4A01-A224-3DB942BA975B}" type="slidenum">
              <a:rPr lang="en-IN" smtClean="0"/>
              <a:t>‹#›</a:t>
            </a:fld>
            <a:endParaRPr lang="en-IN"/>
          </a:p>
        </p:txBody>
      </p:sp>
    </p:spTree>
    <p:extLst>
      <p:ext uri="{BB962C8B-B14F-4D97-AF65-F5344CB8AC3E}">
        <p14:creationId xmlns:p14="http://schemas.microsoft.com/office/powerpoint/2010/main" val="1772412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E147C8B-6293-4A01-A224-3DB942BA975B}" type="slidenum">
              <a:rPr lang="en-IN" smtClean="0"/>
              <a:t>3</a:t>
            </a:fld>
            <a:endParaRPr lang="en-IN"/>
          </a:p>
        </p:txBody>
      </p:sp>
    </p:spTree>
    <p:extLst>
      <p:ext uri="{BB962C8B-B14F-4D97-AF65-F5344CB8AC3E}">
        <p14:creationId xmlns:p14="http://schemas.microsoft.com/office/powerpoint/2010/main" val="2678215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11F9424-58DD-4E80-964E-F1AE467CB103}"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ED6FE-1ECD-430E-89FA-DC4A42197A12}" type="slidenum">
              <a:rPr lang="en-IN" smtClean="0"/>
              <a:t>‹#›</a:t>
            </a:fld>
            <a:endParaRPr lang="en-IN"/>
          </a:p>
        </p:txBody>
      </p:sp>
    </p:spTree>
    <p:extLst>
      <p:ext uri="{BB962C8B-B14F-4D97-AF65-F5344CB8AC3E}">
        <p14:creationId xmlns:p14="http://schemas.microsoft.com/office/powerpoint/2010/main" val="401150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11F9424-58DD-4E80-964E-F1AE467CB103}"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EED6FE-1ECD-430E-89FA-DC4A42197A12}" type="slidenum">
              <a:rPr lang="en-IN" smtClean="0"/>
              <a:t>‹#›</a:t>
            </a:fld>
            <a:endParaRPr lang="en-IN"/>
          </a:p>
        </p:txBody>
      </p:sp>
    </p:spTree>
    <p:extLst>
      <p:ext uri="{BB962C8B-B14F-4D97-AF65-F5344CB8AC3E}">
        <p14:creationId xmlns:p14="http://schemas.microsoft.com/office/powerpoint/2010/main" val="3655636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11F9424-58DD-4E80-964E-F1AE467CB103}"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ED6FE-1ECD-430E-89FA-DC4A42197A12}" type="slidenum">
              <a:rPr lang="en-IN" smtClean="0"/>
              <a:t>‹#›</a:t>
            </a:fld>
            <a:endParaRPr lang="en-IN"/>
          </a:p>
        </p:txBody>
      </p:sp>
    </p:spTree>
    <p:extLst>
      <p:ext uri="{BB962C8B-B14F-4D97-AF65-F5344CB8AC3E}">
        <p14:creationId xmlns:p14="http://schemas.microsoft.com/office/powerpoint/2010/main" val="856591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11F9424-58DD-4E80-964E-F1AE467CB103}"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ED6FE-1ECD-430E-89FA-DC4A42197A1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03160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1F9424-58DD-4E80-964E-F1AE467CB103}"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ED6FE-1ECD-430E-89FA-DC4A42197A12}" type="slidenum">
              <a:rPr lang="en-IN" smtClean="0"/>
              <a:t>‹#›</a:t>
            </a:fld>
            <a:endParaRPr lang="en-IN"/>
          </a:p>
        </p:txBody>
      </p:sp>
    </p:spTree>
    <p:extLst>
      <p:ext uri="{BB962C8B-B14F-4D97-AF65-F5344CB8AC3E}">
        <p14:creationId xmlns:p14="http://schemas.microsoft.com/office/powerpoint/2010/main" val="2445734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11F9424-58DD-4E80-964E-F1AE467CB103}" type="datetimeFigureOut">
              <a:rPr lang="en-IN" smtClean="0"/>
              <a:t>11-09-2023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ED6FE-1ECD-430E-89FA-DC4A42197A12}" type="slidenum">
              <a:rPr lang="en-IN" smtClean="0"/>
              <a:t>‹#›</a:t>
            </a:fld>
            <a:endParaRPr lang="en-IN"/>
          </a:p>
        </p:txBody>
      </p:sp>
    </p:spTree>
    <p:extLst>
      <p:ext uri="{BB962C8B-B14F-4D97-AF65-F5344CB8AC3E}">
        <p14:creationId xmlns:p14="http://schemas.microsoft.com/office/powerpoint/2010/main" val="982217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11F9424-58DD-4E80-964E-F1AE467CB103}" type="datetimeFigureOut">
              <a:rPr lang="en-IN" smtClean="0"/>
              <a:t>11-09-2023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ED6FE-1ECD-430E-89FA-DC4A42197A12}" type="slidenum">
              <a:rPr lang="en-IN" smtClean="0"/>
              <a:t>‹#›</a:t>
            </a:fld>
            <a:endParaRPr lang="en-IN"/>
          </a:p>
        </p:txBody>
      </p:sp>
    </p:spTree>
    <p:extLst>
      <p:ext uri="{BB962C8B-B14F-4D97-AF65-F5344CB8AC3E}">
        <p14:creationId xmlns:p14="http://schemas.microsoft.com/office/powerpoint/2010/main" val="15726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F9424-58DD-4E80-964E-F1AE467CB103}"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ED6FE-1ECD-430E-89FA-DC4A42197A12}" type="slidenum">
              <a:rPr lang="en-IN" smtClean="0"/>
              <a:t>‹#›</a:t>
            </a:fld>
            <a:endParaRPr lang="en-IN"/>
          </a:p>
        </p:txBody>
      </p:sp>
    </p:spTree>
    <p:extLst>
      <p:ext uri="{BB962C8B-B14F-4D97-AF65-F5344CB8AC3E}">
        <p14:creationId xmlns:p14="http://schemas.microsoft.com/office/powerpoint/2010/main" val="3125723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F9424-58DD-4E80-964E-F1AE467CB103}"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ED6FE-1ECD-430E-89FA-DC4A42197A12}" type="slidenum">
              <a:rPr lang="en-IN" smtClean="0"/>
              <a:t>‹#›</a:t>
            </a:fld>
            <a:endParaRPr lang="en-IN"/>
          </a:p>
        </p:txBody>
      </p:sp>
    </p:spTree>
    <p:extLst>
      <p:ext uri="{BB962C8B-B14F-4D97-AF65-F5344CB8AC3E}">
        <p14:creationId xmlns:p14="http://schemas.microsoft.com/office/powerpoint/2010/main" val="594128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11F9424-58DD-4E80-964E-F1AE467CB103}"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ED6FE-1ECD-430E-89FA-DC4A42197A12}" type="slidenum">
              <a:rPr lang="en-IN" smtClean="0"/>
              <a:t>‹#›</a:t>
            </a:fld>
            <a:endParaRPr lang="en-IN"/>
          </a:p>
        </p:txBody>
      </p:sp>
    </p:spTree>
    <p:extLst>
      <p:ext uri="{BB962C8B-B14F-4D97-AF65-F5344CB8AC3E}">
        <p14:creationId xmlns:p14="http://schemas.microsoft.com/office/powerpoint/2010/main" val="1474057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1F9424-58DD-4E80-964E-F1AE467CB103}"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EED6FE-1ECD-430E-89FA-DC4A42197A12}" type="slidenum">
              <a:rPr lang="en-IN" smtClean="0"/>
              <a:t>‹#›</a:t>
            </a:fld>
            <a:endParaRPr lang="en-IN"/>
          </a:p>
        </p:txBody>
      </p:sp>
    </p:spTree>
    <p:extLst>
      <p:ext uri="{BB962C8B-B14F-4D97-AF65-F5344CB8AC3E}">
        <p14:creationId xmlns:p14="http://schemas.microsoft.com/office/powerpoint/2010/main" val="3683444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1F9424-58DD-4E80-964E-F1AE467CB103}"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EED6FE-1ECD-430E-89FA-DC4A42197A12}" type="slidenum">
              <a:rPr lang="en-IN" smtClean="0"/>
              <a:t>‹#›</a:t>
            </a:fld>
            <a:endParaRPr lang="en-IN"/>
          </a:p>
        </p:txBody>
      </p:sp>
    </p:spTree>
    <p:extLst>
      <p:ext uri="{BB962C8B-B14F-4D97-AF65-F5344CB8AC3E}">
        <p14:creationId xmlns:p14="http://schemas.microsoft.com/office/powerpoint/2010/main" val="3713460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11F9424-58DD-4E80-964E-F1AE467CB103}" type="datetimeFigureOut">
              <a:rPr lang="en-IN" smtClean="0"/>
              <a:t>11-09-2023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EED6FE-1ECD-430E-89FA-DC4A42197A12}" type="slidenum">
              <a:rPr lang="en-IN" smtClean="0"/>
              <a:t>‹#›</a:t>
            </a:fld>
            <a:endParaRPr lang="en-IN"/>
          </a:p>
        </p:txBody>
      </p:sp>
    </p:spTree>
    <p:extLst>
      <p:ext uri="{BB962C8B-B14F-4D97-AF65-F5344CB8AC3E}">
        <p14:creationId xmlns:p14="http://schemas.microsoft.com/office/powerpoint/2010/main" val="139442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11F9424-58DD-4E80-964E-F1AE467CB103}" type="datetimeFigureOut">
              <a:rPr lang="en-IN" smtClean="0"/>
              <a:t>11-09-2023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CEED6FE-1ECD-430E-89FA-DC4A42197A12}" type="slidenum">
              <a:rPr lang="en-IN" smtClean="0"/>
              <a:t>‹#›</a:t>
            </a:fld>
            <a:endParaRPr lang="en-IN"/>
          </a:p>
        </p:txBody>
      </p:sp>
    </p:spTree>
    <p:extLst>
      <p:ext uri="{BB962C8B-B14F-4D97-AF65-F5344CB8AC3E}">
        <p14:creationId xmlns:p14="http://schemas.microsoft.com/office/powerpoint/2010/main" val="180028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11F9424-58DD-4E80-964E-F1AE467CB103}" type="datetimeFigureOut">
              <a:rPr lang="en-IN" smtClean="0"/>
              <a:t>11-09-2023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CEED6FE-1ECD-430E-89FA-DC4A42197A12}" type="slidenum">
              <a:rPr lang="en-IN" smtClean="0"/>
              <a:t>‹#›</a:t>
            </a:fld>
            <a:endParaRPr lang="en-IN"/>
          </a:p>
        </p:txBody>
      </p:sp>
    </p:spTree>
    <p:extLst>
      <p:ext uri="{BB962C8B-B14F-4D97-AF65-F5344CB8AC3E}">
        <p14:creationId xmlns:p14="http://schemas.microsoft.com/office/powerpoint/2010/main" val="395248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D11F9424-58DD-4E80-964E-F1AE467CB103}" type="datetimeFigureOut">
              <a:rPr lang="en-IN" smtClean="0"/>
              <a:t>11-09-2023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CEED6FE-1ECD-430E-89FA-DC4A42197A12}" type="slidenum">
              <a:rPr lang="en-IN" smtClean="0"/>
              <a:t>‹#›</a:t>
            </a:fld>
            <a:endParaRPr lang="en-IN"/>
          </a:p>
        </p:txBody>
      </p:sp>
    </p:spTree>
    <p:extLst>
      <p:ext uri="{BB962C8B-B14F-4D97-AF65-F5344CB8AC3E}">
        <p14:creationId xmlns:p14="http://schemas.microsoft.com/office/powerpoint/2010/main" val="800499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11F9424-58DD-4E80-964E-F1AE467CB103}"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EED6FE-1ECD-430E-89FA-DC4A42197A12}" type="slidenum">
              <a:rPr lang="en-IN" smtClean="0"/>
              <a:t>‹#›</a:t>
            </a:fld>
            <a:endParaRPr lang="en-IN"/>
          </a:p>
        </p:txBody>
      </p:sp>
    </p:spTree>
    <p:extLst>
      <p:ext uri="{BB962C8B-B14F-4D97-AF65-F5344CB8AC3E}">
        <p14:creationId xmlns:p14="http://schemas.microsoft.com/office/powerpoint/2010/main" val="268674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11F9424-58DD-4E80-964E-F1AE467CB103}" type="datetimeFigureOut">
              <a:rPr lang="en-IN" smtClean="0"/>
              <a:t>11-09-2023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CEED6FE-1ECD-430E-89FA-DC4A42197A12}" type="slidenum">
              <a:rPr lang="en-IN" smtClean="0"/>
              <a:t>‹#›</a:t>
            </a:fld>
            <a:endParaRPr lang="en-IN"/>
          </a:p>
        </p:txBody>
      </p:sp>
    </p:spTree>
    <p:extLst>
      <p:ext uri="{BB962C8B-B14F-4D97-AF65-F5344CB8AC3E}">
        <p14:creationId xmlns:p14="http://schemas.microsoft.com/office/powerpoint/2010/main" val="389771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100" y="228600"/>
            <a:ext cx="10134600" cy="6632585"/>
          </a:xfrm>
          <a:prstGeom prst="rect">
            <a:avLst/>
          </a:prstGeom>
        </p:spPr>
        <p:txBody>
          <a:bodyPr wrap="square">
            <a:spAutoFit/>
          </a:bodyPr>
          <a:lstStyle/>
          <a:p>
            <a:pPr algn="ctr"/>
            <a:r>
              <a:rPr lang="en-IN" sz="2000" b="1" dirty="0" smtClean="0">
                <a:solidFill>
                  <a:schemeClr val="accent2"/>
                </a:solidFill>
              </a:rPr>
              <a:t>PHP OOP – Destructor</a:t>
            </a:r>
          </a:p>
          <a:p>
            <a:pPr marL="285750" indent="-285750">
              <a:lnSpc>
                <a:spcPct val="150000"/>
              </a:lnSpc>
              <a:buFont typeface="Wingdings" panose="05000000000000000000" pitchFamily="2" charset="2"/>
              <a:buChar char="q"/>
            </a:pPr>
            <a:r>
              <a:rPr lang="en-US" dirty="0"/>
              <a:t>A destructor is called when the object is destructed or the script is stopped or exited</a:t>
            </a:r>
            <a:r>
              <a:rPr lang="en-US" dirty="0" smtClean="0"/>
              <a:t>.</a:t>
            </a:r>
          </a:p>
          <a:p>
            <a:pPr marL="285750" indent="-285750">
              <a:lnSpc>
                <a:spcPct val="150000"/>
              </a:lnSpc>
              <a:buFont typeface="Wingdings" panose="05000000000000000000" pitchFamily="2" charset="2"/>
              <a:buChar char="q"/>
            </a:pPr>
            <a:r>
              <a:rPr lang="en-IN" dirty="0"/>
              <a:t>If you create </a:t>
            </a:r>
            <a:r>
              <a:rPr lang="en-IN" dirty="0" smtClean="0"/>
              <a:t>a </a:t>
            </a:r>
            <a:r>
              <a:rPr lang="en-IN" dirty="0"/>
              <a:t>__destruct</a:t>
            </a:r>
            <a:r>
              <a:rPr lang="en-IN" dirty="0" smtClean="0"/>
              <a:t>() </a:t>
            </a:r>
            <a:r>
              <a:rPr lang="en-US" dirty="0"/>
              <a:t>function, PHP will automatically call this function at the end of the script</a:t>
            </a:r>
            <a:r>
              <a:rPr lang="en-US" dirty="0" smtClean="0"/>
              <a:t>.</a:t>
            </a:r>
          </a:p>
          <a:p>
            <a:pPr marL="285750" indent="-285750">
              <a:lnSpc>
                <a:spcPct val="150000"/>
              </a:lnSpc>
              <a:buFont typeface="Wingdings" panose="05000000000000000000" pitchFamily="2" charset="2"/>
              <a:buChar char="q"/>
            </a:pPr>
            <a:r>
              <a:rPr lang="en-US" dirty="0" smtClean="0"/>
              <a:t>The </a:t>
            </a:r>
            <a:r>
              <a:rPr lang="en-US" dirty="0"/>
              <a:t>destruct function starts with two underscores </a:t>
            </a:r>
            <a:r>
              <a:rPr lang="en-US" dirty="0" smtClean="0"/>
              <a:t>(__)</a:t>
            </a:r>
          </a:p>
          <a:p>
            <a:pPr marL="285750" indent="-285750">
              <a:lnSpc>
                <a:spcPct val="150000"/>
              </a:lnSpc>
              <a:buFont typeface="Wingdings" panose="05000000000000000000" pitchFamily="2" charset="2"/>
              <a:buChar char="q"/>
            </a:pPr>
            <a:r>
              <a:rPr lang="en-US" dirty="0"/>
              <a:t>Destructor is also a special member function which is exactly the reverse of </a:t>
            </a:r>
            <a:r>
              <a:rPr lang="en-US" dirty="0" smtClean="0"/>
              <a:t>the constructor </a:t>
            </a:r>
            <a:r>
              <a:rPr lang="en-US" dirty="0"/>
              <a:t>method and is called when an instance of the class is deleted from the memory. </a:t>
            </a:r>
            <a:endParaRPr lang="en-US" dirty="0" smtClean="0"/>
          </a:p>
          <a:p>
            <a:pPr marL="285750" indent="-285750">
              <a:lnSpc>
                <a:spcPct val="150000"/>
              </a:lnSpc>
              <a:buFont typeface="Wingdings" panose="05000000000000000000" pitchFamily="2" charset="2"/>
              <a:buChar char="q"/>
            </a:pPr>
            <a:r>
              <a:rPr lang="en-US" dirty="0" smtClean="0"/>
              <a:t>Destructors are </a:t>
            </a:r>
            <a:r>
              <a:rPr lang="en-US" dirty="0"/>
              <a:t>methods </a:t>
            </a:r>
            <a:r>
              <a:rPr lang="en-US" dirty="0" smtClean="0"/>
              <a:t>that </a:t>
            </a:r>
            <a:r>
              <a:rPr lang="en-US" dirty="0"/>
              <a:t>are called when there is no reference to any object of the class </a:t>
            </a:r>
            <a:r>
              <a:rPr lang="en-US" dirty="0" smtClean="0"/>
              <a:t>that goes </a:t>
            </a:r>
            <a:r>
              <a:rPr lang="en-US" dirty="0"/>
              <a:t>out of scope or </a:t>
            </a:r>
            <a:r>
              <a:rPr lang="en-US" dirty="0" smtClean="0"/>
              <a:t>is about </a:t>
            </a:r>
            <a:r>
              <a:rPr lang="en-US" dirty="0"/>
              <a:t>to </a:t>
            </a:r>
            <a:r>
              <a:rPr lang="en-US" dirty="0" smtClean="0"/>
              <a:t>be released </a:t>
            </a:r>
            <a:r>
              <a:rPr lang="en-US" dirty="0"/>
              <a:t>explicitly. </a:t>
            </a:r>
            <a:endParaRPr lang="en-US" dirty="0" smtClean="0"/>
          </a:p>
          <a:p>
            <a:pPr marL="285750" indent="-285750">
              <a:lnSpc>
                <a:spcPct val="150000"/>
              </a:lnSpc>
              <a:buFont typeface="Wingdings" panose="05000000000000000000" pitchFamily="2" charset="2"/>
              <a:buChar char="q"/>
            </a:pPr>
            <a:r>
              <a:rPr lang="en-US" dirty="0"/>
              <a:t>They don’t have any types or return </a:t>
            </a:r>
            <a:r>
              <a:rPr lang="en-US" dirty="0" smtClean="0"/>
              <a:t>value</a:t>
            </a:r>
          </a:p>
          <a:p>
            <a:pPr marL="285750" indent="-285750">
              <a:lnSpc>
                <a:spcPct val="150000"/>
              </a:lnSpc>
              <a:buFont typeface="Wingdings" panose="05000000000000000000" pitchFamily="2" charset="2"/>
              <a:buChar char="q"/>
            </a:pPr>
            <a:r>
              <a:rPr lang="en-US" dirty="0"/>
              <a:t>It is just called before de-allocating memory for an object or during the finish of execution of PHP scripts or as soon as the execution control leaves the block. </a:t>
            </a:r>
            <a:endParaRPr lang="en-US" dirty="0" smtClean="0"/>
          </a:p>
          <a:p>
            <a:pPr marL="285750" indent="-285750">
              <a:lnSpc>
                <a:spcPct val="150000"/>
              </a:lnSpc>
              <a:buFont typeface="Wingdings" panose="05000000000000000000" pitchFamily="2" charset="2"/>
              <a:buChar char="q"/>
            </a:pPr>
            <a:r>
              <a:rPr lang="en-US" dirty="0"/>
              <a:t>Cleaning up of resources before memory release or closing of files takes place in the destructor method, whenever they are no longer needed in the code</a:t>
            </a:r>
            <a:r>
              <a:rPr lang="en-US" dirty="0" smtClean="0"/>
              <a:t>.</a:t>
            </a:r>
          </a:p>
          <a:p>
            <a:pPr marL="285750" indent="-285750">
              <a:lnSpc>
                <a:spcPct val="150000"/>
              </a:lnSpc>
              <a:buFont typeface="Wingdings" panose="05000000000000000000" pitchFamily="2" charset="2"/>
              <a:buChar char="q"/>
            </a:pPr>
            <a:r>
              <a:rPr lang="en-US" dirty="0"/>
              <a:t>The automatic destruction of class objects is handled by PHP Garbage Collector.</a:t>
            </a:r>
            <a:endParaRPr lang="en-IN" sz="2000" b="1" dirty="0">
              <a:solidFill>
                <a:schemeClr val="accent2"/>
              </a:solidFill>
            </a:endParaRPr>
          </a:p>
        </p:txBody>
      </p:sp>
    </p:spTree>
    <p:extLst>
      <p:ext uri="{BB962C8B-B14F-4D97-AF65-F5344CB8AC3E}">
        <p14:creationId xmlns:p14="http://schemas.microsoft.com/office/powerpoint/2010/main" val="1348789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100" y="101600"/>
            <a:ext cx="7331283" cy="6647974"/>
          </a:xfrm>
          <a:prstGeom prst="rect">
            <a:avLst/>
          </a:prstGeom>
        </p:spPr>
        <p:txBody>
          <a:bodyPr wrap="square">
            <a:spAutoFit/>
          </a:bodyPr>
          <a:lstStyle/>
          <a:p>
            <a:r>
              <a:rPr lang="en-IN" sz="2400" b="1" i="0" dirty="0" smtClean="0">
                <a:solidFill>
                  <a:schemeClr val="accent2"/>
                </a:solidFill>
                <a:effectLst/>
                <a:latin typeface="Söhne"/>
              </a:rPr>
              <a:t>Constructor Inheritance</a:t>
            </a:r>
          </a:p>
          <a:p>
            <a:r>
              <a:rPr lang="en-IN" sz="2000" b="1" i="0" dirty="0" smtClean="0">
                <a:effectLst/>
                <a:latin typeface="Söhne"/>
              </a:rPr>
              <a:t>class Shape {</a:t>
            </a:r>
          </a:p>
          <a:p>
            <a:r>
              <a:rPr lang="en-IN" b="1" i="0" dirty="0" smtClean="0">
                <a:effectLst/>
                <a:latin typeface="Söhne"/>
              </a:rPr>
              <a:t>    protected $sides;</a:t>
            </a:r>
          </a:p>
          <a:p>
            <a:endParaRPr lang="en-IN" b="1" i="0" dirty="0" smtClean="0">
              <a:effectLst/>
              <a:latin typeface="Söhne"/>
            </a:endParaRPr>
          </a:p>
          <a:p>
            <a:r>
              <a:rPr lang="en-IN" b="1" i="0" dirty="0" smtClean="0">
                <a:effectLst/>
                <a:latin typeface="Söhne"/>
              </a:rPr>
              <a:t>    public function __construct($sides) {</a:t>
            </a:r>
          </a:p>
          <a:p>
            <a:r>
              <a:rPr lang="en-IN" b="1" i="0" dirty="0" smtClean="0">
                <a:effectLst/>
                <a:latin typeface="Söhne"/>
              </a:rPr>
              <a:t>        $this-&gt;sides = $sides;</a:t>
            </a:r>
          </a:p>
          <a:p>
            <a:r>
              <a:rPr lang="en-IN" b="1" i="0" dirty="0" smtClean="0">
                <a:effectLst/>
                <a:latin typeface="Söhne"/>
              </a:rPr>
              <a:t>    }</a:t>
            </a:r>
          </a:p>
          <a:p>
            <a:endParaRPr lang="en-IN" b="1" i="0" dirty="0" smtClean="0">
              <a:effectLst/>
              <a:latin typeface="Söhne"/>
            </a:endParaRPr>
          </a:p>
          <a:p>
            <a:r>
              <a:rPr lang="en-IN" b="1" i="0" dirty="0" smtClean="0">
                <a:effectLst/>
                <a:latin typeface="Söhne"/>
              </a:rPr>
              <a:t>    public function getNumberOfSides() {</a:t>
            </a:r>
          </a:p>
          <a:p>
            <a:r>
              <a:rPr lang="en-IN" b="1" i="0" dirty="0" smtClean="0">
                <a:effectLst/>
                <a:latin typeface="Söhne"/>
              </a:rPr>
              <a:t>        return $this-&gt;sides;</a:t>
            </a:r>
          </a:p>
          <a:p>
            <a:r>
              <a:rPr lang="en-IN" b="1" i="0" dirty="0" smtClean="0">
                <a:effectLst/>
                <a:latin typeface="Söhne"/>
              </a:rPr>
              <a:t>    }</a:t>
            </a:r>
          </a:p>
          <a:p>
            <a:r>
              <a:rPr lang="en-IN" b="1" i="0" dirty="0" smtClean="0">
                <a:effectLst/>
                <a:latin typeface="Söhne"/>
              </a:rPr>
              <a:t>}</a:t>
            </a:r>
          </a:p>
          <a:p>
            <a:endParaRPr lang="en-IN" b="1" i="0" dirty="0" smtClean="0">
              <a:effectLst/>
              <a:latin typeface="Söhne"/>
            </a:endParaRPr>
          </a:p>
          <a:p>
            <a:r>
              <a:rPr lang="en-IN" b="1" i="0" dirty="0" smtClean="0">
                <a:effectLst/>
                <a:latin typeface="Söhne"/>
              </a:rPr>
              <a:t>class Square extends Shape {</a:t>
            </a:r>
          </a:p>
          <a:p>
            <a:r>
              <a:rPr lang="en-IN" b="1" i="0" dirty="0" smtClean="0">
                <a:effectLst/>
                <a:latin typeface="Söhne"/>
              </a:rPr>
              <a:t>    public function __construct() {</a:t>
            </a:r>
          </a:p>
          <a:p>
            <a:r>
              <a:rPr lang="en-IN" b="1" i="0" dirty="0" smtClean="0">
                <a:effectLst/>
                <a:latin typeface="Söhne"/>
              </a:rPr>
              <a:t>        parent::__construct(4); // Call parent constructor</a:t>
            </a:r>
          </a:p>
          <a:p>
            <a:r>
              <a:rPr lang="en-IN" b="1" i="0" dirty="0" smtClean="0">
                <a:effectLst/>
                <a:latin typeface="Söhne"/>
              </a:rPr>
              <a:t>    }</a:t>
            </a:r>
          </a:p>
          <a:p>
            <a:r>
              <a:rPr lang="en-IN" b="1" i="0" dirty="0" smtClean="0">
                <a:effectLst/>
                <a:latin typeface="Söhne"/>
              </a:rPr>
              <a:t>}</a:t>
            </a:r>
          </a:p>
          <a:p>
            <a:endParaRPr lang="en-IN" b="1" i="0" dirty="0" smtClean="0">
              <a:effectLst/>
              <a:latin typeface="Söhne"/>
            </a:endParaRPr>
          </a:p>
          <a:p>
            <a:r>
              <a:rPr lang="en-IN" b="1" i="0" dirty="0" smtClean="0">
                <a:effectLst/>
                <a:latin typeface="Söhne"/>
              </a:rPr>
              <a:t>// Usage:</a:t>
            </a:r>
          </a:p>
          <a:p>
            <a:r>
              <a:rPr lang="en-IN" b="1" i="0" dirty="0" smtClean="0">
                <a:effectLst/>
                <a:latin typeface="Söhne"/>
              </a:rPr>
              <a:t>$square = new Square();</a:t>
            </a:r>
          </a:p>
          <a:p>
            <a:r>
              <a:rPr lang="en-IN" b="1" i="0" dirty="0" smtClean="0">
                <a:effectLst/>
                <a:latin typeface="Söhne"/>
              </a:rPr>
              <a:t>echo $square-&gt;getNumberOfSides(); // Outputs 4</a:t>
            </a:r>
          </a:p>
          <a:p>
            <a:endParaRPr lang="en-IN" b="1" i="0" dirty="0">
              <a:effectLst/>
              <a:latin typeface="Söhne"/>
            </a:endParaRPr>
          </a:p>
        </p:txBody>
      </p:sp>
    </p:spTree>
    <p:extLst>
      <p:ext uri="{BB962C8B-B14F-4D97-AF65-F5344CB8AC3E}">
        <p14:creationId xmlns:p14="http://schemas.microsoft.com/office/powerpoint/2010/main" val="267655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 y="0"/>
            <a:ext cx="7235103" cy="7263527"/>
          </a:xfrm>
          <a:prstGeom prst="rect">
            <a:avLst/>
          </a:prstGeom>
        </p:spPr>
        <p:txBody>
          <a:bodyPr wrap="square">
            <a:spAutoFit/>
          </a:bodyPr>
          <a:lstStyle/>
          <a:p>
            <a:r>
              <a:rPr lang="en-IN" sz="2400" b="1" i="0" dirty="0" smtClean="0">
                <a:solidFill>
                  <a:schemeClr val="accent2"/>
                </a:solidFill>
                <a:effectLst/>
                <a:latin typeface="Söhne"/>
              </a:rPr>
              <a:t>Multi-level Inheritance</a:t>
            </a:r>
          </a:p>
          <a:p>
            <a:r>
              <a:rPr lang="en-IN" b="1" i="0" dirty="0" smtClean="0">
                <a:effectLst/>
                <a:latin typeface="Söhne"/>
              </a:rPr>
              <a:t>class Vehicle {</a:t>
            </a:r>
          </a:p>
          <a:p>
            <a:r>
              <a:rPr lang="en-IN" b="1" i="0" dirty="0" smtClean="0">
                <a:effectLst/>
                <a:latin typeface="Söhne"/>
              </a:rPr>
              <a:t>    protected $fuel;</a:t>
            </a:r>
          </a:p>
          <a:p>
            <a:r>
              <a:rPr lang="en-IN" b="1" i="0" dirty="0" smtClean="0">
                <a:effectLst/>
                <a:latin typeface="Söhne"/>
              </a:rPr>
              <a:t>    public function __construct($fuel) {</a:t>
            </a:r>
          </a:p>
          <a:p>
            <a:r>
              <a:rPr lang="en-IN" b="1" i="0" dirty="0" smtClean="0">
                <a:effectLst/>
                <a:latin typeface="Söhne"/>
              </a:rPr>
              <a:t>        $this-&gt;fuel = $fuel;</a:t>
            </a:r>
          </a:p>
          <a:p>
            <a:r>
              <a:rPr lang="en-IN" b="1" i="0" dirty="0" smtClean="0">
                <a:effectLst/>
                <a:latin typeface="Söhne"/>
              </a:rPr>
              <a:t>    }</a:t>
            </a:r>
          </a:p>
          <a:p>
            <a:r>
              <a:rPr lang="en-IN" b="1" i="0" dirty="0" smtClean="0">
                <a:effectLst/>
                <a:latin typeface="Söhne"/>
              </a:rPr>
              <a:t>    public function drive() {</a:t>
            </a:r>
          </a:p>
          <a:p>
            <a:r>
              <a:rPr lang="en-IN" b="1" i="0" dirty="0" smtClean="0">
                <a:effectLst/>
                <a:latin typeface="Söhne"/>
              </a:rPr>
              <a:t>        return "Driving...";</a:t>
            </a:r>
          </a:p>
          <a:p>
            <a:r>
              <a:rPr lang="en-IN" b="1" i="0" dirty="0" smtClean="0">
                <a:effectLst/>
                <a:latin typeface="Söhne"/>
              </a:rPr>
              <a:t>    }</a:t>
            </a:r>
          </a:p>
          <a:p>
            <a:r>
              <a:rPr lang="en-IN" b="1" i="0" dirty="0" smtClean="0">
                <a:effectLst/>
                <a:latin typeface="Söhne"/>
              </a:rPr>
              <a:t>}</a:t>
            </a:r>
          </a:p>
          <a:p>
            <a:r>
              <a:rPr lang="en-IN" b="1" i="0" dirty="0" smtClean="0">
                <a:effectLst/>
                <a:latin typeface="Söhne"/>
              </a:rPr>
              <a:t>class Car extends Vehicle {</a:t>
            </a:r>
          </a:p>
          <a:p>
            <a:r>
              <a:rPr lang="en-IN" b="1" i="0" dirty="0" smtClean="0">
                <a:effectLst/>
                <a:latin typeface="Söhne"/>
              </a:rPr>
              <a:t>    public function drive() {</a:t>
            </a:r>
          </a:p>
          <a:p>
            <a:r>
              <a:rPr lang="en-IN" b="1" i="0" dirty="0" smtClean="0">
                <a:effectLst/>
                <a:latin typeface="Söhne"/>
              </a:rPr>
              <a:t>        return "Driving a car...";</a:t>
            </a:r>
          </a:p>
          <a:p>
            <a:r>
              <a:rPr lang="en-IN" b="1" i="0" dirty="0" smtClean="0">
                <a:effectLst/>
                <a:latin typeface="Söhne"/>
              </a:rPr>
              <a:t>    }</a:t>
            </a:r>
          </a:p>
          <a:p>
            <a:r>
              <a:rPr lang="en-IN" b="1" i="0" dirty="0" smtClean="0">
                <a:effectLst/>
                <a:latin typeface="Söhne"/>
              </a:rPr>
              <a:t>}</a:t>
            </a:r>
          </a:p>
          <a:p>
            <a:r>
              <a:rPr lang="en-IN" b="1" i="0" dirty="0" smtClean="0">
                <a:effectLst/>
                <a:latin typeface="Söhne"/>
              </a:rPr>
              <a:t>class ElectricCar extends Car {</a:t>
            </a:r>
          </a:p>
          <a:p>
            <a:r>
              <a:rPr lang="en-IN" b="1" i="0" dirty="0" smtClean="0">
                <a:effectLst/>
                <a:latin typeface="Söhne"/>
              </a:rPr>
              <a:t>    public function __construct() {</a:t>
            </a:r>
          </a:p>
          <a:p>
            <a:r>
              <a:rPr lang="en-IN" b="1" i="0" dirty="0" smtClean="0">
                <a:effectLst/>
                <a:latin typeface="Söhne"/>
              </a:rPr>
              <a:t>        parent::__construct("Electric");</a:t>
            </a:r>
          </a:p>
          <a:p>
            <a:r>
              <a:rPr lang="en-IN" b="1" i="0" dirty="0" smtClean="0">
                <a:effectLst/>
                <a:latin typeface="Söhne"/>
              </a:rPr>
              <a:t>    }</a:t>
            </a:r>
          </a:p>
          <a:p>
            <a:r>
              <a:rPr lang="en-IN" b="1" i="0" dirty="0" smtClean="0">
                <a:effectLst/>
                <a:latin typeface="Söhne"/>
              </a:rPr>
              <a:t>}</a:t>
            </a:r>
          </a:p>
          <a:p>
            <a:r>
              <a:rPr lang="en-IN" b="1" i="0" dirty="0" smtClean="0">
                <a:effectLst/>
                <a:latin typeface="Söhne"/>
              </a:rPr>
              <a:t>// Usage:</a:t>
            </a:r>
          </a:p>
          <a:p>
            <a:r>
              <a:rPr lang="en-IN" b="1" i="0" dirty="0" smtClean="0">
                <a:effectLst/>
                <a:latin typeface="Söhne"/>
              </a:rPr>
              <a:t>$tesla = new ElectricCar();</a:t>
            </a:r>
          </a:p>
          <a:p>
            <a:r>
              <a:rPr lang="en-IN" b="1" i="0" dirty="0" smtClean="0">
                <a:effectLst/>
                <a:latin typeface="Söhne"/>
              </a:rPr>
              <a:t>echo $tesla-&gt;fuel; // Outputs "Electric"</a:t>
            </a:r>
          </a:p>
          <a:p>
            <a:r>
              <a:rPr lang="en-IN" b="1" i="0" dirty="0" smtClean="0">
                <a:effectLst/>
                <a:latin typeface="Söhne"/>
              </a:rPr>
              <a:t>echo $tesla-&gt;drive(); // Outputs "Driving a car..."</a:t>
            </a:r>
          </a:p>
          <a:p>
            <a:endParaRPr lang="en-IN" sz="3200" b="1" i="0" dirty="0">
              <a:solidFill>
                <a:schemeClr val="accent2"/>
              </a:solidFill>
              <a:effectLst/>
              <a:latin typeface="Söhne"/>
            </a:endParaRPr>
          </a:p>
        </p:txBody>
      </p:sp>
    </p:spTree>
    <p:extLst>
      <p:ext uri="{BB962C8B-B14F-4D97-AF65-F5344CB8AC3E}">
        <p14:creationId xmlns:p14="http://schemas.microsoft.com/office/powerpoint/2010/main" val="3303550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900" y="279401"/>
            <a:ext cx="8801100" cy="5909310"/>
          </a:xfrm>
          <a:prstGeom prst="rect">
            <a:avLst/>
          </a:prstGeom>
        </p:spPr>
        <p:txBody>
          <a:bodyPr wrap="square">
            <a:spAutoFit/>
          </a:bodyPr>
          <a:lstStyle/>
          <a:p>
            <a:r>
              <a:rPr lang="en-IN" dirty="0" smtClean="0"/>
              <a:t>&lt;?php</a:t>
            </a:r>
          </a:p>
          <a:p>
            <a:r>
              <a:rPr lang="en-IN" dirty="0" smtClean="0"/>
              <a:t>class Fruit {</a:t>
            </a:r>
          </a:p>
          <a:p>
            <a:r>
              <a:rPr lang="en-IN" dirty="0" smtClean="0"/>
              <a:t>  public $name;</a:t>
            </a:r>
          </a:p>
          <a:p>
            <a:r>
              <a:rPr lang="en-IN" dirty="0" smtClean="0"/>
              <a:t>  public $color;</a:t>
            </a:r>
          </a:p>
          <a:p>
            <a:endParaRPr lang="en-IN" dirty="0" smtClean="0"/>
          </a:p>
          <a:p>
            <a:r>
              <a:rPr lang="en-IN" dirty="0" smtClean="0"/>
              <a:t>  function __construct($name) {</a:t>
            </a:r>
          </a:p>
          <a:p>
            <a:r>
              <a:rPr lang="en-IN" dirty="0" smtClean="0"/>
              <a:t>    $this-&gt;name = $name; </a:t>
            </a:r>
          </a:p>
          <a:p>
            <a:r>
              <a:rPr lang="en-IN" dirty="0" smtClean="0"/>
              <a:t>  }</a:t>
            </a:r>
          </a:p>
          <a:p>
            <a:r>
              <a:rPr lang="en-IN" dirty="0" smtClean="0"/>
              <a:t>  function __destruct() {</a:t>
            </a:r>
          </a:p>
          <a:p>
            <a:r>
              <a:rPr lang="en-IN" dirty="0" smtClean="0"/>
              <a:t>    echo "The fruit is {$this-&gt;name}."; </a:t>
            </a:r>
          </a:p>
          <a:p>
            <a:r>
              <a:rPr lang="en-IN" dirty="0" smtClean="0"/>
              <a:t>  }</a:t>
            </a:r>
          </a:p>
          <a:p>
            <a:r>
              <a:rPr lang="en-IN" dirty="0" smtClean="0"/>
              <a:t>}</a:t>
            </a:r>
          </a:p>
          <a:p>
            <a:endParaRPr lang="en-IN" dirty="0" smtClean="0"/>
          </a:p>
          <a:p>
            <a:r>
              <a:rPr lang="en-IN" dirty="0" smtClean="0"/>
              <a:t>$apple = new Fruit("Apple");</a:t>
            </a:r>
          </a:p>
          <a:p>
            <a:r>
              <a:rPr lang="en-IN" dirty="0" smtClean="0"/>
              <a:t>?&gt;</a:t>
            </a:r>
          </a:p>
          <a:p>
            <a:r>
              <a:rPr lang="en-IN" dirty="0" smtClean="0"/>
              <a:t> </a:t>
            </a:r>
          </a:p>
          <a:p>
            <a:r>
              <a:rPr lang="en-IN" dirty="0"/>
              <a:t>The fruit is Apple</a:t>
            </a:r>
            <a:r>
              <a:rPr lang="en-IN" dirty="0" smtClean="0"/>
              <a:t>.</a:t>
            </a:r>
          </a:p>
          <a:p>
            <a:endParaRPr lang="en-IN" dirty="0" smtClean="0"/>
          </a:p>
          <a:p>
            <a:pPr marL="285750" indent="-285750">
              <a:buFont typeface="Wingdings" panose="05000000000000000000" pitchFamily="2" charset="2"/>
              <a:buChar char="q"/>
            </a:pPr>
            <a:r>
              <a:rPr lang="en-US" dirty="0"/>
              <a:t>In the case of inheritance, and if both the child and parent Class have destructors then, the destructor of the derived class is called first, and then the destructor of the parent class. </a:t>
            </a:r>
            <a:endParaRPr lang="en-IN" dirty="0"/>
          </a:p>
        </p:txBody>
      </p:sp>
    </p:spTree>
    <p:extLst>
      <p:ext uri="{BB962C8B-B14F-4D97-AF65-F5344CB8AC3E}">
        <p14:creationId xmlns:p14="http://schemas.microsoft.com/office/powerpoint/2010/main" val="1402364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991600" cy="6617196"/>
          </a:xfrm>
          <a:prstGeom prst="rect">
            <a:avLst/>
          </a:prstGeom>
        </p:spPr>
        <p:txBody>
          <a:bodyPr wrap="square">
            <a:spAutoFit/>
          </a:bodyPr>
          <a:lstStyle/>
          <a:p>
            <a:pPr algn="ctr"/>
            <a:r>
              <a:rPr lang="en-US" sz="2800" dirty="0">
                <a:solidFill>
                  <a:schemeClr val="accent1">
                    <a:lumMod val="60000"/>
                    <a:lumOff val="40000"/>
                  </a:schemeClr>
                </a:solidFill>
              </a:rPr>
              <a:t>INHERITANCE IN PHP</a:t>
            </a:r>
          </a:p>
          <a:p>
            <a:endParaRPr lang="en-US" dirty="0">
              <a:latin typeface="Söhne"/>
            </a:endParaRPr>
          </a:p>
          <a:p>
            <a:pPr marL="285750" indent="-285750">
              <a:lnSpc>
                <a:spcPct val="150000"/>
              </a:lnSpc>
              <a:buFont typeface="Wingdings" panose="05000000000000000000" pitchFamily="2" charset="2"/>
              <a:buChar char="q"/>
            </a:pPr>
            <a:r>
              <a:rPr lang="en-US" sz="2000" b="0" i="0" dirty="0" smtClean="0">
                <a:effectLst/>
                <a:latin typeface="Söhne"/>
              </a:rPr>
              <a:t>Inheritance is a fundamental concept in object-oriented programming (OOP) that allows one class (the child or subclass) to inherit properties and behavior from another class (the parent or superclass). </a:t>
            </a:r>
          </a:p>
          <a:p>
            <a:pPr marL="285750" indent="-285750">
              <a:lnSpc>
                <a:spcPct val="150000"/>
              </a:lnSpc>
              <a:buFont typeface="Wingdings" panose="05000000000000000000" pitchFamily="2" charset="2"/>
              <a:buChar char="q"/>
            </a:pPr>
            <a:r>
              <a:rPr lang="en-US" sz="2000" b="0" i="0" dirty="0" smtClean="0">
                <a:effectLst/>
                <a:latin typeface="Söhne"/>
              </a:rPr>
              <a:t>This allows for code reuse and helps create a hierarchy of related classes.</a:t>
            </a:r>
          </a:p>
          <a:p>
            <a:pPr marL="285750" indent="-285750">
              <a:lnSpc>
                <a:spcPct val="150000"/>
              </a:lnSpc>
              <a:buFont typeface="Wingdings" panose="05000000000000000000" pitchFamily="2" charset="2"/>
              <a:buChar char="q"/>
            </a:pPr>
            <a:r>
              <a:rPr lang="en-US" sz="2000" dirty="0">
                <a:latin typeface="Söhne"/>
              </a:rPr>
              <a:t>The child class will inherit all the public and protected properties and methods from the parent class. </a:t>
            </a:r>
            <a:r>
              <a:rPr lang="en-US" sz="2000" dirty="0">
                <a:latin typeface="Söhne"/>
              </a:rPr>
              <a:t>In addition, it can have its own properties and methods</a:t>
            </a:r>
            <a:r>
              <a:rPr lang="en-US" sz="2000" dirty="0" smtClean="0">
                <a:latin typeface="Söhne"/>
              </a:rPr>
              <a:t>.</a:t>
            </a:r>
          </a:p>
          <a:p>
            <a:pPr marL="285750" indent="-285750">
              <a:lnSpc>
                <a:spcPct val="150000"/>
              </a:lnSpc>
              <a:buFont typeface="Wingdings" panose="05000000000000000000" pitchFamily="2" charset="2"/>
              <a:buChar char="q"/>
            </a:pPr>
            <a:r>
              <a:rPr lang="en-US" sz="2000" dirty="0">
                <a:latin typeface="Söhne"/>
              </a:rPr>
              <a:t>An inherited class is defined by using the</a:t>
            </a:r>
            <a:r>
              <a:rPr lang="en-US" sz="2000" u="sng" dirty="0">
                <a:latin typeface="Söhne"/>
              </a:rPr>
              <a:t> </a:t>
            </a:r>
            <a:r>
              <a:rPr lang="en-IN" sz="2000" u="sng" dirty="0">
                <a:solidFill>
                  <a:schemeClr val="accent1">
                    <a:lumMod val="60000"/>
                    <a:lumOff val="40000"/>
                  </a:schemeClr>
                </a:solidFill>
                <a:latin typeface="Söhne"/>
              </a:rPr>
              <a:t>extends</a:t>
            </a:r>
            <a:r>
              <a:rPr lang="en-IN" sz="2000" u="sng" dirty="0">
                <a:latin typeface="Söhne"/>
              </a:rPr>
              <a:t> </a:t>
            </a:r>
            <a:r>
              <a:rPr lang="en-IN" sz="2000" dirty="0">
                <a:latin typeface="Söhne"/>
              </a:rPr>
              <a:t>keyword</a:t>
            </a:r>
            <a:r>
              <a:rPr lang="en-IN" sz="2000" dirty="0" smtClean="0">
                <a:latin typeface="Söhne"/>
              </a:rPr>
              <a:t>.</a:t>
            </a:r>
          </a:p>
          <a:p>
            <a:pPr marL="285750" indent="-285750">
              <a:lnSpc>
                <a:spcPct val="150000"/>
              </a:lnSpc>
              <a:buFont typeface="Wingdings" panose="05000000000000000000" pitchFamily="2" charset="2"/>
              <a:buChar char="q"/>
            </a:pPr>
            <a:r>
              <a:rPr lang="en-US" sz="2000" dirty="0">
                <a:latin typeface="Söhne"/>
              </a:rPr>
              <a:t>Inheritance allows you to write the code in the parent class and use it in both parent and child classes</a:t>
            </a:r>
            <a:r>
              <a:rPr lang="en-US" sz="2000" dirty="0" smtClean="0">
                <a:latin typeface="Söhne"/>
              </a:rPr>
              <a:t>.</a:t>
            </a:r>
          </a:p>
          <a:p>
            <a:pPr marL="285750" indent="-285750">
              <a:lnSpc>
                <a:spcPct val="150000"/>
              </a:lnSpc>
              <a:buFont typeface="Wingdings" panose="05000000000000000000" pitchFamily="2" charset="2"/>
              <a:buChar char="q"/>
            </a:pPr>
            <a:r>
              <a:rPr lang="en-US" sz="2000" dirty="0">
                <a:latin typeface="Söhne"/>
              </a:rPr>
              <a:t>The parent class is also called a base class or </a:t>
            </a:r>
            <a:r>
              <a:rPr lang="en-US" sz="2000" dirty="0" smtClean="0">
                <a:latin typeface="Söhne"/>
              </a:rPr>
              <a:t>superclass. The </a:t>
            </a:r>
            <a:r>
              <a:rPr lang="en-US" sz="2000" dirty="0">
                <a:latin typeface="Söhne"/>
              </a:rPr>
              <a:t>child class is also known as a derived class or a subclass.</a:t>
            </a:r>
            <a:endParaRPr lang="en-US" dirty="0">
              <a:latin typeface="Söhne"/>
            </a:endParaRPr>
          </a:p>
          <a:p>
            <a:r>
              <a:rPr lang="en-US" dirty="0" smtClean="0"/>
              <a:t>     </a:t>
            </a:r>
            <a:endParaRPr lang="en-IN" dirty="0"/>
          </a:p>
        </p:txBody>
      </p:sp>
    </p:spTree>
    <p:extLst>
      <p:ext uri="{BB962C8B-B14F-4D97-AF65-F5344CB8AC3E}">
        <p14:creationId xmlns:p14="http://schemas.microsoft.com/office/powerpoint/2010/main" val="860398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1200" y="-79653"/>
            <a:ext cx="8432800" cy="6740307"/>
          </a:xfrm>
          <a:prstGeom prst="rect">
            <a:avLst/>
          </a:prstGeom>
        </p:spPr>
        <p:txBody>
          <a:bodyPr wrap="square">
            <a:spAutoFit/>
          </a:bodyPr>
          <a:lstStyle/>
          <a:p>
            <a:r>
              <a:rPr lang="en-IN" dirty="0">
                <a:latin typeface="Söhne"/>
              </a:rPr>
              <a:t>&lt;?php</a:t>
            </a:r>
          </a:p>
          <a:p>
            <a:r>
              <a:rPr lang="en-IN" dirty="0">
                <a:latin typeface="Söhne"/>
              </a:rPr>
              <a:t>class Fruit {</a:t>
            </a:r>
          </a:p>
          <a:p>
            <a:r>
              <a:rPr lang="en-IN" dirty="0">
                <a:latin typeface="Söhne"/>
              </a:rPr>
              <a:t>  public $name;</a:t>
            </a:r>
          </a:p>
          <a:p>
            <a:r>
              <a:rPr lang="en-IN" dirty="0">
                <a:latin typeface="Söhne"/>
              </a:rPr>
              <a:t>  public $color;</a:t>
            </a:r>
          </a:p>
          <a:p>
            <a:r>
              <a:rPr lang="en-IN" dirty="0">
                <a:latin typeface="Söhne"/>
              </a:rPr>
              <a:t>  public function __construct($name, $color) {</a:t>
            </a:r>
          </a:p>
          <a:p>
            <a:r>
              <a:rPr lang="en-IN" dirty="0">
                <a:latin typeface="Söhne"/>
              </a:rPr>
              <a:t>    $this-&gt;name = $name;</a:t>
            </a:r>
          </a:p>
          <a:p>
            <a:r>
              <a:rPr lang="en-IN" dirty="0">
                <a:latin typeface="Söhne"/>
              </a:rPr>
              <a:t>    $this-&gt;color = $color; </a:t>
            </a:r>
          </a:p>
          <a:p>
            <a:r>
              <a:rPr lang="en-IN" dirty="0">
                <a:latin typeface="Söhne"/>
              </a:rPr>
              <a:t>  }</a:t>
            </a:r>
          </a:p>
          <a:p>
            <a:r>
              <a:rPr lang="en-IN" dirty="0">
                <a:latin typeface="Söhne"/>
              </a:rPr>
              <a:t>  public function intro() {</a:t>
            </a:r>
          </a:p>
          <a:p>
            <a:r>
              <a:rPr lang="en-IN" dirty="0">
                <a:latin typeface="Söhne"/>
              </a:rPr>
              <a:t>    echo "The fruit is {$this-&gt;name} and the color is {$this-&gt;color}."; </a:t>
            </a:r>
          </a:p>
          <a:p>
            <a:r>
              <a:rPr lang="en-IN" dirty="0">
                <a:latin typeface="Söhne"/>
              </a:rPr>
              <a:t>  }</a:t>
            </a:r>
          </a:p>
          <a:p>
            <a:r>
              <a:rPr lang="en-IN" dirty="0">
                <a:latin typeface="Söhne"/>
              </a:rPr>
              <a:t>}</a:t>
            </a:r>
          </a:p>
          <a:p>
            <a:endParaRPr lang="en-IN" dirty="0">
              <a:latin typeface="Söhne"/>
            </a:endParaRPr>
          </a:p>
          <a:p>
            <a:r>
              <a:rPr lang="en-IN" dirty="0">
                <a:latin typeface="Söhne"/>
              </a:rPr>
              <a:t>// Strawberry is inherited from Fruit</a:t>
            </a:r>
          </a:p>
          <a:p>
            <a:r>
              <a:rPr lang="en-IN" dirty="0">
                <a:latin typeface="Söhne"/>
              </a:rPr>
              <a:t>class Strawberry extends Fruit {</a:t>
            </a:r>
          </a:p>
          <a:p>
            <a:r>
              <a:rPr lang="en-IN" dirty="0">
                <a:latin typeface="Söhne"/>
              </a:rPr>
              <a:t>  public function message() {</a:t>
            </a:r>
          </a:p>
          <a:p>
            <a:r>
              <a:rPr lang="en-IN" dirty="0">
                <a:latin typeface="Söhne"/>
              </a:rPr>
              <a:t>    echo "Am I a fruit or a berry? "; </a:t>
            </a:r>
          </a:p>
          <a:p>
            <a:r>
              <a:rPr lang="en-IN" dirty="0">
                <a:latin typeface="Söhne"/>
              </a:rPr>
              <a:t>  }</a:t>
            </a:r>
          </a:p>
          <a:p>
            <a:r>
              <a:rPr lang="en-IN" dirty="0">
                <a:latin typeface="Söhne"/>
              </a:rPr>
              <a:t>}</a:t>
            </a:r>
          </a:p>
          <a:p>
            <a:endParaRPr lang="en-IN" dirty="0">
              <a:latin typeface="Söhne"/>
            </a:endParaRPr>
          </a:p>
          <a:p>
            <a:r>
              <a:rPr lang="en-IN" dirty="0">
                <a:latin typeface="Söhne"/>
              </a:rPr>
              <a:t>$strawberry = new Strawberry("Strawberry", "red");</a:t>
            </a:r>
          </a:p>
          <a:p>
            <a:r>
              <a:rPr lang="en-IN" dirty="0">
                <a:latin typeface="Söhne"/>
              </a:rPr>
              <a:t>$strawberry-&gt;message();</a:t>
            </a:r>
          </a:p>
          <a:p>
            <a:r>
              <a:rPr lang="en-IN" dirty="0">
                <a:latin typeface="Söhne"/>
              </a:rPr>
              <a:t>$strawberry-&gt;intro();</a:t>
            </a:r>
          </a:p>
          <a:p>
            <a:r>
              <a:rPr lang="en-IN" dirty="0">
                <a:latin typeface="Söhne"/>
              </a:rPr>
              <a:t>?&gt;</a:t>
            </a:r>
            <a:endParaRPr lang="en-IN" sz="2000" dirty="0">
              <a:latin typeface="Söhne"/>
            </a:endParaRPr>
          </a:p>
        </p:txBody>
      </p:sp>
    </p:spTree>
    <p:extLst>
      <p:ext uri="{BB962C8B-B14F-4D97-AF65-F5344CB8AC3E}">
        <p14:creationId xmlns:p14="http://schemas.microsoft.com/office/powerpoint/2010/main" val="228727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3700" y="335846"/>
            <a:ext cx="8140700" cy="6186309"/>
          </a:xfrm>
          <a:prstGeom prst="rect">
            <a:avLst/>
          </a:prstGeom>
        </p:spPr>
        <p:txBody>
          <a:bodyPr wrap="square">
            <a:spAutoFit/>
          </a:bodyPr>
          <a:lstStyle/>
          <a:p>
            <a:r>
              <a:rPr lang="en-IN" dirty="0" smtClean="0"/>
              <a:t>class Animal {</a:t>
            </a:r>
          </a:p>
          <a:p>
            <a:r>
              <a:rPr lang="en-IN" dirty="0" smtClean="0"/>
              <a:t>    public $name;</a:t>
            </a:r>
          </a:p>
          <a:p>
            <a:endParaRPr lang="en-IN" dirty="0" smtClean="0"/>
          </a:p>
          <a:p>
            <a:r>
              <a:rPr lang="en-IN" dirty="0" smtClean="0"/>
              <a:t>    public function __construct($name) {</a:t>
            </a:r>
          </a:p>
          <a:p>
            <a:r>
              <a:rPr lang="en-IN" dirty="0" smtClean="0"/>
              <a:t>        $this-&gt;name = $name;</a:t>
            </a:r>
          </a:p>
          <a:p>
            <a:r>
              <a:rPr lang="en-IN" dirty="0" smtClean="0"/>
              <a:t>    }</a:t>
            </a:r>
          </a:p>
          <a:p>
            <a:endParaRPr lang="en-IN" dirty="0" smtClean="0"/>
          </a:p>
          <a:p>
            <a:r>
              <a:rPr lang="en-IN" dirty="0" smtClean="0"/>
              <a:t>    public function sound() {</a:t>
            </a:r>
          </a:p>
          <a:p>
            <a:r>
              <a:rPr lang="en-IN" dirty="0" smtClean="0"/>
              <a:t>        return "Generic animal sound";</a:t>
            </a:r>
          </a:p>
          <a:p>
            <a:r>
              <a:rPr lang="en-IN" dirty="0" smtClean="0"/>
              <a:t>    }</a:t>
            </a:r>
          </a:p>
          <a:p>
            <a:r>
              <a:rPr lang="en-IN" dirty="0" smtClean="0"/>
              <a:t>}</a:t>
            </a:r>
          </a:p>
          <a:p>
            <a:endParaRPr lang="en-IN" dirty="0" smtClean="0"/>
          </a:p>
          <a:p>
            <a:r>
              <a:rPr lang="en-IN" dirty="0" smtClean="0"/>
              <a:t>class Dog extends Animal {</a:t>
            </a:r>
          </a:p>
          <a:p>
            <a:r>
              <a:rPr lang="en-IN" dirty="0" smtClean="0"/>
              <a:t>    public function sound() {</a:t>
            </a:r>
          </a:p>
          <a:p>
            <a:r>
              <a:rPr lang="en-IN" dirty="0" smtClean="0"/>
              <a:t>        return "Bark";</a:t>
            </a:r>
          </a:p>
          <a:p>
            <a:r>
              <a:rPr lang="en-IN" dirty="0" smtClean="0"/>
              <a:t>    }</a:t>
            </a:r>
          </a:p>
          <a:p>
            <a:r>
              <a:rPr lang="en-IN" dirty="0" smtClean="0"/>
              <a:t>}</a:t>
            </a:r>
          </a:p>
          <a:p>
            <a:endParaRPr lang="en-IN" dirty="0" smtClean="0"/>
          </a:p>
          <a:p>
            <a:r>
              <a:rPr lang="en-IN" dirty="0" smtClean="0"/>
              <a:t>// Usage:</a:t>
            </a:r>
          </a:p>
          <a:p>
            <a:r>
              <a:rPr lang="en-IN" dirty="0" smtClean="0"/>
              <a:t>$dog = new Dog("Fido");</a:t>
            </a:r>
          </a:p>
          <a:p>
            <a:r>
              <a:rPr lang="en-IN" dirty="0" smtClean="0"/>
              <a:t>echo $dog-&gt;name; // Outputs "Fido"</a:t>
            </a:r>
          </a:p>
          <a:p>
            <a:r>
              <a:rPr lang="en-IN" dirty="0" smtClean="0"/>
              <a:t>echo $dog-&gt;sound(); // Outputs "Bark"</a:t>
            </a:r>
            <a:endParaRPr lang="en-IN" dirty="0"/>
          </a:p>
        </p:txBody>
      </p:sp>
    </p:spTree>
    <p:extLst>
      <p:ext uri="{BB962C8B-B14F-4D97-AF65-F5344CB8AC3E}">
        <p14:creationId xmlns:p14="http://schemas.microsoft.com/office/powerpoint/2010/main" val="726469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100" y="127000"/>
            <a:ext cx="8681717" cy="6647974"/>
          </a:xfrm>
          <a:prstGeom prst="rect">
            <a:avLst/>
          </a:prstGeom>
        </p:spPr>
        <p:txBody>
          <a:bodyPr wrap="square">
            <a:spAutoFit/>
          </a:bodyPr>
          <a:lstStyle/>
          <a:p>
            <a:r>
              <a:rPr lang="en-US" sz="2000" b="0" i="0" dirty="0" smtClean="0">
                <a:solidFill>
                  <a:schemeClr val="accent2"/>
                </a:solidFill>
                <a:effectLst/>
                <a:latin typeface="Segoe UI" panose="020B0502040204020203" pitchFamily="34" charset="0"/>
              </a:rPr>
              <a:t>PHP - Inheritance and the Protected Access Modifier</a:t>
            </a:r>
          </a:p>
          <a:p>
            <a:pPr marL="285750" indent="-285750">
              <a:buFont typeface="Wingdings" panose="05000000000000000000" pitchFamily="2" charset="2"/>
              <a:buChar char="q"/>
            </a:pPr>
            <a:r>
              <a:rPr lang="en-IN" dirty="0" smtClean="0"/>
              <a:t>Protected </a:t>
            </a:r>
            <a:r>
              <a:rPr lang="en-US" dirty="0"/>
              <a:t>properties or methods can be accessed within the class and by classes derived from that class</a:t>
            </a:r>
            <a:r>
              <a:rPr lang="en-US" dirty="0" smtClean="0"/>
              <a:t>.</a:t>
            </a:r>
          </a:p>
          <a:p>
            <a:r>
              <a:rPr lang="en-US" sz="2800" b="0" i="0" dirty="0">
                <a:solidFill>
                  <a:schemeClr val="accent2"/>
                </a:solidFill>
                <a:effectLst/>
                <a:latin typeface="Segoe UI" panose="020B0502040204020203" pitchFamily="34" charset="0"/>
              </a:rPr>
              <a:t> </a:t>
            </a:r>
            <a:r>
              <a:rPr lang="en-US" sz="2800" b="0" i="0" dirty="0" smtClean="0">
                <a:solidFill>
                  <a:schemeClr val="accent2"/>
                </a:solidFill>
                <a:effectLst/>
                <a:latin typeface="Segoe UI" panose="020B0502040204020203" pitchFamily="34" charset="0"/>
              </a:rPr>
              <a:t>  </a:t>
            </a:r>
            <a:r>
              <a:rPr lang="en-US" dirty="0"/>
              <a:t>class Fruit {</a:t>
            </a:r>
            <a:r>
              <a:rPr lang="en-US" dirty="0" smtClean="0"/>
              <a:t/>
            </a:r>
            <a:br>
              <a:rPr lang="en-US" dirty="0" smtClean="0"/>
            </a:br>
            <a:r>
              <a:rPr lang="en-US" dirty="0"/>
              <a:t>  public $name;</a:t>
            </a:r>
            <a:r>
              <a:rPr lang="en-US" dirty="0" smtClean="0"/>
              <a:t/>
            </a:r>
            <a:br>
              <a:rPr lang="en-US" dirty="0" smtClean="0"/>
            </a:br>
            <a:r>
              <a:rPr lang="en-US" dirty="0"/>
              <a:t>  public $color;</a:t>
            </a:r>
            <a:r>
              <a:rPr lang="en-US" dirty="0" smtClean="0"/>
              <a:t/>
            </a:r>
            <a:br>
              <a:rPr lang="en-US" dirty="0" smtClean="0"/>
            </a:br>
            <a:r>
              <a:rPr lang="en-US" dirty="0"/>
              <a:t>  public function __construct($name, $color) {</a:t>
            </a:r>
            <a:r>
              <a:rPr lang="en-US" dirty="0" smtClean="0"/>
              <a:t/>
            </a:r>
            <a:br>
              <a:rPr lang="en-US" dirty="0" smtClean="0"/>
            </a:br>
            <a:r>
              <a:rPr lang="en-US" dirty="0"/>
              <a:t>    $this-&gt;name = $name</a:t>
            </a:r>
            <a:r>
              <a:rPr lang="en-US" dirty="0" smtClean="0"/>
              <a:t>;</a:t>
            </a:r>
            <a:r>
              <a:rPr lang="en-US" dirty="0" smtClean="0"/>
              <a:t> $this-&gt;color = $color;</a:t>
            </a:r>
            <a:r>
              <a:rPr lang="en-US" dirty="0" smtClean="0"/>
              <a:t/>
            </a:r>
            <a:br>
              <a:rPr lang="en-US" dirty="0" smtClean="0"/>
            </a:br>
            <a:r>
              <a:rPr lang="en-US" dirty="0"/>
              <a:t>      }</a:t>
            </a:r>
            <a:r>
              <a:rPr lang="en-US" dirty="0" smtClean="0"/>
              <a:t/>
            </a:r>
            <a:br>
              <a:rPr lang="en-US" dirty="0" smtClean="0"/>
            </a:br>
            <a:r>
              <a:rPr lang="en-US" dirty="0"/>
              <a:t>  </a:t>
            </a:r>
            <a:r>
              <a:rPr lang="en-US" dirty="0">
                <a:solidFill>
                  <a:schemeClr val="accent2"/>
                </a:solidFill>
              </a:rPr>
              <a:t>protected function intro()</a:t>
            </a:r>
            <a:r>
              <a:rPr lang="en-US" dirty="0"/>
              <a:t> {</a:t>
            </a:r>
            <a:r>
              <a:rPr lang="en-US" dirty="0" smtClean="0"/>
              <a:t/>
            </a:r>
            <a:br>
              <a:rPr lang="en-US" dirty="0" smtClean="0"/>
            </a:br>
            <a:r>
              <a:rPr lang="en-US" dirty="0"/>
              <a:t>    echo "The fruit is {$this-&gt;name} and the color is {$this-&gt;color}.";</a:t>
            </a:r>
            <a:r>
              <a:rPr lang="en-US" dirty="0" smtClean="0"/>
              <a:t/>
            </a:r>
            <a:br>
              <a:rPr lang="en-US" dirty="0" smtClean="0"/>
            </a:br>
            <a:r>
              <a:rPr lang="en-US" dirty="0"/>
              <a:t>  }</a:t>
            </a:r>
            <a:r>
              <a:rPr lang="en-US" dirty="0" smtClean="0"/>
              <a:t/>
            </a:r>
            <a:br>
              <a:rPr lang="en-US" dirty="0" smtClean="0"/>
            </a:br>
            <a:r>
              <a:rPr lang="en-US" dirty="0" smtClean="0"/>
              <a:t>}</a:t>
            </a:r>
            <a:br>
              <a:rPr lang="en-US" dirty="0" smtClean="0"/>
            </a:br>
            <a:r>
              <a:rPr lang="en-US" dirty="0"/>
              <a:t>class Strawberry extends Fruit {</a:t>
            </a:r>
            <a:r>
              <a:rPr lang="en-US" dirty="0" smtClean="0"/>
              <a:t/>
            </a:r>
            <a:br>
              <a:rPr lang="en-US" dirty="0" smtClean="0"/>
            </a:br>
            <a:r>
              <a:rPr lang="en-US" dirty="0"/>
              <a:t>  public function message() {</a:t>
            </a:r>
            <a:r>
              <a:rPr lang="en-US" dirty="0" smtClean="0"/>
              <a:t/>
            </a:r>
            <a:br>
              <a:rPr lang="en-US" dirty="0" smtClean="0"/>
            </a:br>
            <a:r>
              <a:rPr lang="en-US" dirty="0"/>
              <a:t>    echo "Am I a fruit or a berry? ";</a:t>
            </a:r>
            <a:r>
              <a:rPr lang="en-US" dirty="0" smtClean="0"/>
              <a:t/>
            </a:r>
            <a:br>
              <a:rPr lang="en-US" dirty="0" smtClean="0"/>
            </a:br>
            <a:r>
              <a:rPr lang="en-US" dirty="0"/>
              <a:t>  }</a:t>
            </a:r>
            <a:r>
              <a:rPr lang="en-US" dirty="0" smtClean="0"/>
              <a:t/>
            </a:r>
            <a:br>
              <a:rPr lang="en-US" dirty="0" smtClean="0"/>
            </a:br>
            <a:r>
              <a:rPr lang="en-US" dirty="0" smtClean="0"/>
              <a:t>}</a:t>
            </a:r>
            <a:br>
              <a:rPr lang="en-US" dirty="0" smtClean="0"/>
            </a:br>
            <a:r>
              <a:rPr lang="en-US" dirty="0"/>
              <a:t>// Try to call all three methods from outside class</a:t>
            </a:r>
            <a:br>
              <a:rPr lang="en-US" dirty="0"/>
            </a:br>
            <a:r>
              <a:rPr lang="en-US" dirty="0"/>
              <a:t>$strawberry = new Strawberry("Strawberry", "red");  // OK. __construct() is public</a:t>
            </a:r>
            <a:br>
              <a:rPr lang="en-US" dirty="0"/>
            </a:br>
            <a:r>
              <a:rPr lang="en-US" dirty="0"/>
              <a:t>$strawberry-&gt;message(); // OK. message() is public</a:t>
            </a:r>
            <a:br>
              <a:rPr lang="en-US" dirty="0"/>
            </a:br>
            <a:r>
              <a:rPr lang="en-US" dirty="0">
                <a:solidFill>
                  <a:schemeClr val="accent2"/>
                </a:solidFill>
              </a:rPr>
              <a:t>$strawberry-&gt;intro();</a:t>
            </a:r>
            <a:r>
              <a:rPr lang="en-US" dirty="0"/>
              <a:t> // ERROR. intro() is protected</a:t>
            </a:r>
            <a:endParaRPr lang="en-US" b="0" i="0" dirty="0">
              <a:solidFill>
                <a:schemeClr val="accent2"/>
              </a:solidFill>
              <a:effectLst/>
              <a:latin typeface="Segoe UI" panose="020B0502040204020203" pitchFamily="34" charset="0"/>
            </a:endParaRPr>
          </a:p>
        </p:txBody>
      </p:sp>
    </p:spTree>
    <p:extLst>
      <p:ext uri="{BB962C8B-B14F-4D97-AF65-F5344CB8AC3E}">
        <p14:creationId xmlns:p14="http://schemas.microsoft.com/office/powerpoint/2010/main" val="2450733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 y="0"/>
            <a:ext cx="9029700" cy="6463308"/>
          </a:xfrm>
          <a:prstGeom prst="rect">
            <a:avLst/>
          </a:prstGeom>
        </p:spPr>
        <p:txBody>
          <a:bodyPr wrap="square">
            <a:spAutoFit/>
          </a:bodyPr>
          <a:lstStyle/>
          <a:p>
            <a:r>
              <a:rPr lang="en-US" b="0" i="0" dirty="0" smtClean="0">
                <a:effectLst/>
                <a:latin typeface="Consolas" panose="020B0609020204030204" pitchFamily="49" charset="0"/>
              </a:rPr>
              <a:t>class Fruit {</a:t>
            </a:r>
            <a:r>
              <a:rPr lang="en-US" dirty="0" smtClean="0"/>
              <a:t/>
            </a:r>
            <a:br>
              <a:rPr lang="en-US" dirty="0" smtClean="0"/>
            </a:br>
            <a:r>
              <a:rPr lang="en-US" b="0" i="0" dirty="0" smtClean="0">
                <a:effectLst/>
                <a:latin typeface="Consolas" panose="020B0609020204030204" pitchFamily="49" charset="0"/>
              </a:rPr>
              <a:t>  public $name;</a:t>
            </a:r>
            <a:r>
              <a:rPr lang="en-US" dirty="0" smtClean="0"/>
              <a:t/>
            </a:r>
            <a:br>
              <a:rPr lang="en-US" dirty="0" smtClean="0"/>
            </a:br>
            <a:r>
              <a:rPr lang="en-US" b="0" i="0" dirty="0" smtClean="0">
                <a:effectLst/>
                <a:latin typeface="Consolas" panose="020B0609020204030204" pitchFamily="49" charset="0"/>
              </a:rPr>
              <a:t>  public $color;</a:t>
            </a:r>
            <a:r>
              <a:rPr lang="en-US" dirty="0" smtClean="0"/>
              <a:t/>
            </a:r>
            <a:br>
              <a:rPr lang="en-US" dirty="0" smtClean="0"/>
            </a:br>
            <a:r>
              <a:rPr lang="en-US" b="0" i="0" dirty="0" smtClean="0">
                <a:effectLst/>
                <a:latin typeface="Consolas" panose="020B0609020204030204" pitchFamily="49" charset="0"/>
              </a:rPr>
              <a:t>  public function __construct($name, $color) {</a:t>
            </a:r>
            <a:r>
              <a:rPr lang="en-US" dirty="0" smtClean="0"/>
              <a:t/>
            </a:r>
            <a:br>
              <a:rPr lang="en-US" dirty="0" smtClean="0"/>
            </a:br>
            <a:r>
              <a:rPr lang="en-US" b="0" i="0" dirty="0" smtClean="0">
                <a:effectLst/>
                <a:latin typeface="Consolas" panose="020B0609020204030204" pitchFamily="49" charset="0"/>
              </a:rPr>
              <a:t>    $this-&gt;name = $name;</a:t>
            </a:r>
            <a:r>
              <a:rPr lang="en-US" dirty="0" smtClean="0"/>
              <a:t/>
            </a:r>
            <a:br>
              <a:rPr lang="en-US" dirty="0" smtClean="0"/>
            </a:br>
            <a:r>
              <a:rPr lang="en-US" b="0" i="0" dirty="0" smtClean="0">
                <a:effectLst/>
                <a:latin typeface="Consolas" panose="020B0609020204030204" pitchFamily="49" charset="0"/>
              </a:rPr>
              <a:t>    $this-&gt;color = $color;</a:t>
            </a:r>
            <a:r>
              <a:rPr lang="en-US" dirty="0" smtClean="0"/>
              <a:t/>
            </a:r>
            <a:br>
              <a:rPr lang="en-US" dirty="0" smtClean="0"/>
            </a:br>
            <a:r>
              <a:rPr lang="en-US" b="0" i="0" dirty="0" smtClean="0">
                <a:effectLst/>
                <a:latin typeface="Consolas" panose="020B0609020204030204" pitchFamily="49" charset="0"/>
              </a:rPr>
              <a:t>  }</a:t>
            </a:r>
            <a:r>
              <a:rPr lang="en-US" dirty="0" smtClean="0"/>
              <a:t/>
            </a:r>
            <a:br>
              <a:rPr lang="en-US" dirty="0" smtClean="0"/>
            </a:br>
            <a:r>
              <a:rPr lang="en-US" b="0" i="0" dirty="0" smtClean="0">
                <a:effectLst/>
                <a:latin typeface="Consolas" panose="020B0609020204030204" pitchFamily="49" charset="0"/>
              </a:rPr>
              <a:t>  </a:t>
            </a:r>
            <a:r>
              <a:rPr lang="en-US" b="0" i="0" dirty="0" smtClean="0">
                <a:solidFill>
                  <a:schemeClr val="accent2"/>
                </a:solidFill>
                <a:effectLst/>
                <a:latin typeface="Consolas" panose="020B0609020204030204" pitchFamily="49" charset="0"/>
              </a:rPr>
              <a:t>protected</a:t>
            </a:r>
            <a:r>
              <a:rPr lang="en-US" b="0" i="0" dirty="0" smtClean="0">
                <a:effectLst/>
                <a:latin typeface="Consolas" panose="020B0609020204030204" pitchFamily="49" charset="0"/>
              </a:rPr>
              <a:t> function intro() {</a:t>
            </a:r>
            <a:r>
              <a:rPr lang="en-US" dirty="0" smtClean="0"/>
              <a:t/>
            </a:r>
            <a:br>
              <a:rPr lang="en-US" dirty="0" smtClean="0"/>
            </a:br>
            <a:r>
              <a:rPr lang="en-US" b="0" i="0" dirty="0" smtClean="0">
                <a:effectLst/>
                <a:latin typeface="Consolas" panose="020B0609020204030204" pitchFamily="49" charset="0"/>
              </a:rPr>
              <a:t>    echo "The fruit is {$this-&gt;name} and the color is {$this-&gt;color}.";</a:t>
            </a:r>
            <a:r>
              <a:rPr lang="en-US" dirty="0" smtClean="0"/>
              <a:t/>
            </a:r>
            <a:br>
              <a:rPr lang="en-US" dirty="0" smtClean="0"/>
            </a:br>
            <a:r>
              <a:rPr lang="en-US" b="0" i="0" dirty="0" smtClean="0">
                <a:effectLst/>
                <a:latin typeface="Consolas" panose="020B0609020204030204" pitchFamily="49" charset="0"/>
              </a:rPr>
              <a:t>  }</a:t>
            </a:r>
            <a:r>
              <a:rPr lang="en-US" dirty="0" smtClean="0"/>
              <a:t/>
            </a:r>
            <a:br>
              <a:rPr lang="en-US" dirty="0" smtClean="0"/>
            </a:br>
            <a:r>
              <a:rPr lang="en-US" b="0" i="0" dirty="0" smtClean="0">
                <a:effectLst/>
                <a:latin typeface="Consolas" panose="020B0609020204030204" pitchFamily="49" charset="0"/>
              </a:rPr>
              <a:t>}</a:t>
            </a:r>
            <a:r>
              <a:rPr lang="en-US" dirty="0" smtClean="0"/>
              <a:t/>
            </a:r>
            <a:br>
              <a:rPr lang="en-US" dirty="0" smtClean="0"/>
            </a:br>
            <a:r>
              <a:rPr lang="en-US" b="0" i="0" dirty="0" smtClean="0">
                <a:effectLst/>
                <a:latin typeface="Consolas" panose="020B0609020204030204" pitchFamily="49" charset="0"/>
              </a:rPr>
              <a:t>class Strawberry extends Fruit {</a:t>
            </a:r>
            <a:r>
              <a:rPr lang="en-US" dirty="0" smtClean="0"/>
              <a:t/>
            </a:r>
            <a:br>
              <a:rPr lang="en-US" dirty="0" smtClean="0"/>
            </a:br>
            <a:r>
              <a:rPr lang="en-US" b="0" i="0" dirty="0" smtClean="0">
                <a:effectLst/>
                <a:latin typeface="Consolas" panose="020B0609020204030204" pitchFamily="49" charset="0"/>
              </a:rPr>
              <a:t>  public function message() {</a:t>
            </a:r>
            <a:r>
              <a:rPr lang="en-US" dirty="0" smtClean="0"/>
              <a:t/>
            </a:r>
            <a:br>
              <a:rPr lang="en-US" dirty="0" smtClean="0"/>
            </a:br>
            <a:r>
              <a:rPr lang="en-US" b="0" i="0" dirty="0" smtClean="0">
                <a:effectLst/>
                <a:latin typeface="Consolas" panose="020B0609020204030204" pitchFamily="49" charset="0"/>
              </a:rPr>
              <a:t>    echo "Am I a fruit or a berry? ";</a:t>
            </a:r>
            <a:r>
              <a:rPr lang="en-US" dirty="0" smtClean="0"/>
              <a:t/>
            </a:r>
            <a:br>
              <a:rPr lang="en-US" dirty="0" smtClean="0"/>
            </a:br>
            <a:r>
              <a:rPr lang="en-US" b="0" i="0" dirty="0" smtClean="0">
                <a:effectLst/>
                <a:latin typeface="Consolas" panose="020B0609020204030204" pitchFamily="49" charset="0"/>
              </a:rPr>
              <a:t>    // Call protected method from within derived class - OK</a:t>
            </a:r>
            <a:br>
              <a:rPr lang="en-US" b="0" i="0" dirty="0" smtClean="0">
                <a:effectLst/>
                <a:latin typeface="Consolas" panose="020B0609020204030204" pitchFamily="49" charset="0"/>
              </a:rPr>
            </a:br>
            <a:r>
              <a:rPr lang="en-US" b="0" i="0" dirty="0" smtClean="0">
                <a:effectLst/>
                <a:latin typeface="Consolas" panose="020B0609020204030204" pitchFamily="49" charset="0"/>
              </a:rPr>
              <a:t>    </a:t>
            </a:r>
            <a:r>
              <a:rPr lang="en-US" b="0" i="0" dirty="0" smtClean="0">
                <a:solidFill>
                  <a:schemeClr val="accent2"/>
                </a:solidFill>
                <a:effectLst/>
                <a:latin typeface="Consolas" panose="020B0609020204030204" pitchFamily="49" charset="0"/>
              </a:rPr>
              <a:t>$this -&gt; intro();</a:t>
            </a:r>
            <a:r>
              <a:rPr lang="en-US" dirty="0" smtClean="0"/>
              <a:t/>
            </a:r>
            <a:br>
              <a:rPr lang="en-US" dirty="0" smtClean="0"/>
            </a:br>
            <a:r>
              <a:rPr lang="en-US" b="0" i="0" dirty="0" smtClean="0">
                <a:effectLst/>
                <a:latin typeface="Consolas" panose="020B0609020204030204" pitchFamily="49" charset="0"/>
              </a:rPr>
              <a:t>  }</a:t>
            </a:r>
            <a:r>
              <a:rPr lang="en-US" dirty="0" smtClean="0"/>
              <a:t/>
            </a:r>
            <a:br>
              <a:rPr lang="en-US" dirty="0" smtClean="0"/>
            </a:br>
            <a:r>
              <a:rPr lang="en-US" b="0" i="0" dirty="0" smtClean="0">
                <a:effectLst/>
                <a:latin typeface="Consolas" panose="020B0609020204030204" pitchFamily="49" charset="0"/>
              </a:rPr>
              <a:t>}</a:t>
            </a:r>
            <a:r>
              <a:rPr lang="en-US" dirty="0" smtClean="0"/>
              <a:t/>
            </a:r>
            <a:br>
              <a:rPr lang="en-US" dirty="0" smtClean="0"/>
            </a:br>
            <a:r>
              <a:rPr lang="en-US" b="0" i="0" dirty="0" smtClean="0">
                <a:effectLst/>
                <a:latin typeface="Consolas" panose="020B0609020204030204" pitchFamily="49" charset="0"/>
              </a:rPr>
              <a:t>$strawberry = new Strawberry("Strawberry", "red"); // OK. __construct() is public</a:t>
            </a:r>
            <a:br>
              <a:rPr lang="en-US" b="0" i="0" dirty="0" smtClean="0">
                <a:effectLst/>
                <a:latin typeface="Consolas" panose="020B0609020204030204" pitchFamily="49" charset="0"/>
              </a:rPr>
            </a:br>
            <a:r>
              <a:rPr lang="en-US" b="0" i="0" dirty="0" smtClean="0">
                <a:effectLst/>
                <a:latin typeface="Consolas" panose="020B0609020204030204" pitchFamily="49" charset="0"/>
              </a:rPr>
              <a:t>$strawberry-&gt;message(); // OK. message() is public and it calls intro() (which is protected) from within the derived class</a:t>
            </a:r>
            <a:endParaRPr lang="en-IN" dirty="0"/>
          </a:p>
        </p:txBody>
      </p:sp>
    </p:spTree>
    <p:extLst>
      <p:ext uri="{BB962C8B-B14F-4D97-AF65-F5344CB8AC3E}">
        <p14:creationId xmlns:p14="http://schemas.microsoft.com/office/powerpoint/2010/main" val="3370767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7201972"/>
          </a:xfrm>
          <a:prstGeom prst="rect">
            <a:avLst/>
          </a:prstGeom>
        </p:spPr>
        <p:txBody>
          <a:bodyPr wrap="square">
            <a:spAutoFit/>
          </a:bodyPr>
          <a:lstStyle/>
          <a:p>
            <a:r>
              <a:rPr lang="en-US" sz="1400" dirty="0">
                <a:solidFill>
                  <a:schemeClr val="accent2"/>
                </a:solidFill>
              </a:rPr>
              <a:t>Inherited methods can be overridden by redefining the methods (use the same name) in the child class.</a:t>
            </a:r>
            <a:endParaRPr lang="en-US" sz="1200" b="0" i="0" dirty="0" smtClean="0">
              <a:solidFill>
                <a:schemeClr val="accent2"/>
              </a:solidFill>
              <a:effectLst/>
              <a:latin typeface="Consolas" panose="020B0609020204030204" pitchFamily="49" charset="0"/>
            </a:endParaRPr>
          </a:p>
          <a:p>
            <a:r>
              <a:rPr lang="en-US" sz="1600" b="0" i="0" dirty="0" smtClean="0">
                <a:effectLst/>
                <a:latin typeface="Consolas" panose="020B0609020204030204" pitchFamily="49" charset="0"/>
              </a:rPr>
              <a:t>class Fruit {</a:t>
            </a:r>
            <a:r>
              <a:rPr lang="en-US" sz="1600" dirty="0" smtClean="0"/>
              <a:t/>
            </a:r>
            <a:br>
              <a:rPr lang="en-US" sz="1600" dirty="0" smtClean="0"/>
            </a:br>
            <a:r>
              <a:rPr lang="en-US" sz="1600" b="0" i="0" dirty="0" smtClean="0">
                <a:effectLst/>
                <a:latin typeface="Consolas" panose="020B0609020204030204" pitchFamily="49" charset="0"/>
              </a:rPr>
              <a:t>  public $name;</a:t>
            </a:r>
            <a:r>
              <a:rPr lang="en-US" sz="1600" dirty="0" smtClean="0"/>
              <a:t/>
            </a:r>
            <a:br>
              <a:rPr lang="en-US" sz="1600" dirty="0" smtClean="0"/>
            </a:br>
            <a:r>
              <a:rPr lang="en-US" sz="1600" b="0" i="0" dirty="0" smtClean="0">
                <a:effectLst/>
                <a:latin typeface="Consolas" panose="020B0609020204030204" pitchFamily="49" charset="0"/>
              </a:rPr>
              <a:t>  public $color;</a:t>
            </a:r>
            <a:r>
              <a:rPr lang="en-US" sz="1600" dirty="0" smtClean="0"/>
              <a:t/>
            </a:r>
            <a:br>
              <a:rPr lang="en-US" sz="1600" dirty="0" smtClean="0"/>
            </a:br>
            <a:r>
              <a:rPr lang="en-US" sz="1600" b="0" i="0" dirty="0" smtClean="0">
                <a:effectLst/>
                <a:latin typeface="Consolas" panose="020B0609020204030204" pitchFamily="49" charset="0"/>
              </a:rPr>
              <a:t>  public function __construct($name, $color) {</a:t>
            </a:r>
            <a:r>
              <a:rPr lang="en-US" sz="1600" dirty="0" smtClean="0"/>
              <a:t/>
            </a:r>
            <a:br>
              <a:rPr lang="en-US" sz="1600" dirty="0" smtClean="0"/>
            </a:br>
            <a:r>
              <a:rPr lang="en-US" sz="1600" b="0" i="0" dirty="0" smtClean="0">
                <a:effectLst/>
                <a:latin typeface="Consolas" panose="020B0609020204030204" pitchFamily="49" charset="0"/>
              </a:rPr>
              <a:t>    $this-&gt;name = $name;</a:t>
            </a:r>
            <a:r>
              <a:rPr lang="en-US" sz="1600" dirty="0" smtClean="0"/>
              <a:t/>
            </a:r>
            <a:br>
              <a:rPr lang="en-US" sz="1600" dirty="0" smtClean="0"/>
            </a:br>
            <a:r>
              <a:rPr lang="en-US" sz="1600" b="0" i="0" dirty="0" smtClean="0">
                <a:effectLst/>
                <a:latin typeface="Consolas" panose="020B0609020204030204" pitchFamily="49" charset="0"/>
              </a:rPr>
              <a:t>    $this-&gt;color = $color;</a:t>
            </a:r>
            <a:r>
              <a:rPr lang="en-US" sz="1600" dirty="0" smtClean="0"/>
              <a:t/>
            </a:r>
            <a:br>
              <a:rPr lang="en-US" sz="1600" dirty="0" smtClean="0"/>
            </a:br>
            <a:r>
              <a:rPr lang="en-US" sz="1600" b="0" i="0" dirty="0" smtClean="0">
                <a:effectLst/>
                <a:latin typeface="Consolas" panose="020B0609020204030204" pitchFamily="49" charset="0"/>
              </a:rPr>
              <a:t>  }</a:t>
            </a:r>
            <a:r>
              <a:rPr lang="en-US" sz="1600" dirty="0" smtClean="0"/>
              <a:t/>
            </a:r>
            <a:br>
              <a:rPr lang="en-US" sz="1600" dirty="0" smtClean="0"/>
            </a:br>
            <a:r>
              <a:rPr lang="en-US" sz="1600" b="0" i="0" dirty="0" smtClean="0">
                <a:effectLst/>
                <a:latin typeface="Consolas" panose="020B0609020204030204" pitchFamily="49" charset="0"/>
              </a:rPr>
              <a:t>  public function intro() {</a:t>
            </a:r>
            <a:r>
              <a:rPr lang="en-US" sz="1600" dirty="0" smtClean="0"/>
              <a:t/>
            </a:r>
            <a:br>
              <a:rPr lang="en-US" sz="1600" dirty="0" smtClean="0"/>
            </a:br>
            <a:r>
              <a:rPr lang="en-US" sz="1600" b="0" i="0" dirty="0" smtClean="0">
                <a:effectLst/>
                <a:latin typeface="Consolas" panose="020B0609020204030204" pitchFamily="49" charset="0"/>
              </a:rPr>
              <a:t>    echo "The fruit is {$this-&gt;name} and the color is {$this-&gt;color}.";</a:t>
            </a:r>
            <a:r>
              <a:rPr lang="en-US" sz="1600" dirty="0" smtClean="0"/>
              <a:t/>
            </a:r>
            <a:br>
              <a:rPr lang="en-US" sz="1600" dirty="0" smtClean="0"/>
            </a:br>
            <a:r>
              <a:rPr lang="en-US" sz="1600" b="0" i="0" dirty="0" smtClean="0">
                <a:effectLst/>
                <a:latin typeface="Consolas" panose="020B0609020204030204" pitchFamily="49" charset="0"/>
              </a:rPr>
              <a:t>  }</a:t>
            </a:r>
            <a:r>
              <a:rPr lang="en-US" sz="1600" dirty="0" smtClean="0"/>
              <a:t/>
            </a:r>
            <a:br>
              <a:rPr lang="en-US" sz="1600" dirty="0" smtClean="0"/>
            </a:br>
            <a:r>
              <a:rPr lang="en-US" sz="1600" b="0" i="0" dirty="0" smtClean="0">
                <a:effectLst/>
                <a:latin typeface="Consolas" panose="020B0609020204030204" pitchFamily="49" charset="0"/>
              </a:rPr>
              <a:t>}</a:t>
            </a:r>
            <a:r>
              <a:rPr lang="en-US" sz="1600" dirty="0" smtClean="0"/>
              <a:t/>
            </a:r>
            <a:br>
              <a:rPr lang="en-US" sz="1600" dirty="0" smtClean="0"/>
            </a:br>
            <a:r>
              <a:rPr lang="en-US" sz="1600" dirty="0" smtClean="0"/>
              <a:t/>
            </a:r>
            <a:br>
              <a:rPr lang="en-US" sz="1600" dirty="0" smtClean="0"/>
            </a:br>
            <a:r>
              <a:rPr lang="en-US" sz="1600" b="0" i="0" dirty="0" smtClean="0">
                <a:effectLst/>
                <a:latin typeface="Consolas" panose="020B0609020204030204" pitchFamily="49" charset="0"/>
              </a:rPr>
              <a:t>class Strawberry extends Fruit {</a:t>
            </a:r>
            <a:r>
              <a:rPr lang="en-US" sz="1600" dirty="0" smtClean="0"/>
              <a:t/>
            </a:r>
            <a:br>
              <a:rPr lang="en-US" sz="1600" dirty="0" smtClean="0"/>
            </a:br>
            <a:r>
              <a:rPr lang="en-US" sz="1600" b="0" i="0" dirty="0" smtClean="0">
                <a:effectLst/>
                <a:latin typeface="Consolas" panose="020B0609020204030204" pitchFamily="49" charset="0"/>
              </a:rPr>
              <a:t>  public $weight;</a:t>
            </a:r>
            <a:r>
              <a:rPr lang="en-US" sz="1600" dirty="0" smtClean="0"/>
              <a:t/>
            </a:r>
            <a:br>
              <a:rPr lang="en-US" sz="1600" dirty="0" smtClean="0"/>
            </a:br>
            <a:r>
              <a:rPr lang="en-US" sz="1600" b="0" i="0" dirty="0" smtClean="0">
                <a:effectLst/>
                <a:latin typeface="Consolas" panose="020B0609020204030204" pitchFamily="49" charset="0"/>
              </a:rPr>
              <a:t>  public function __construct($name, $color, $weight) {</a:t>
            </a:r>
            <a:r>
              <a:rPr lang="en-US" sz="1600" dirty="0" smtClean="0"/>
              <a:t/>
            </a:r>
            <a:br>
              <a:rPr lang="en-US" sz="1600" dirty="0" smtClean="0"/>
            </a:br>
            <a:r>
              <a:rPr lang="en-US" sz="1600" b="0" i="0" dirty="0" smtClean="0">
                <a:effectLst/>
                <a:latin typeface="Consolas" panose="020B0609020204030204" pitchFamily="49" charset="0"/>
              </a:rPr>
              <a:t>    $this-&gt;name = $name;</a:t>
            </a:r>
            <a:r>
              <a:rPr lang="en-US" sz="1600" dirty="0" smtClean="0"/>
              <a:t/>
            </a:r>
            <a:br>
              <a:rPr lang="en-US" sz="1600" dirty="0" smtClean="0"/>
            </a:br>
            <a:r>
              <a:rPr lang="en-US" sz="1600" b="0" i="0" dirty="0" smtClean="0">
                <a:effectLst/>
                <a:latin typeface="Consolas" panose="020B0609020204030204" pitchFamily="49" charset="0"/>
              </a:rPr>
              <a:t>    $this-&gt;color = $color;</a:t>
            </a:r>
            <a:r>
              <a:rPr lang="en-US" sz="1600" dirty="0" smtClean="0"/>
              <a:t/>
            </a:r>
            <a:br>
              <a:rPr lang="en-US" sz="1600" dirty="0" smtClean="0"/>
            </a:br>
            <a:r>
              <a:rPr lang="en-US" sz="1600" b="0" i="0" dirty="0" smtClean="0">
                <a:effectLst/>
                <a:latin typeface="Consolas" panose="020B0609020204030204" pitchFamily="49" charset="0"/>
              </a:rPr>
              <a:t>    $this-&gt;weight = $weight;</a:t>
            </a:r>
            <a:r>
              <a:rPr lang="en-US" sz="1600" dirty="0" smtClean="0"/>
              <a:t/>
            </a:r>
            <a:br>
              <a:rPr lang="en-US" sz="1600" dirty="0" smtClean="0"/>
            </a:br>
            <a:r>
              <a:rPr lang="en-US" sz="1600" b="0" i="0" dirty="0" smtClean="0">
                <a:effectLst/>
                <a:latin typeface="Consolas" panose="020B0609020204030204" pitchFamily="49" charset="0"/>
              </a:rPr>
              <a:t>  }</a:t>
            </a:r>
            <a:r>
              <a:rPr lang="en-US" sz="1600" dirty="0" smtClean="0"/>
              <a:t/>
            </a:r>
            <a:br>
              <a:rPr lang="en-US" sz="1600" dirty="0" smtClean="0"/>
            </a:br>
            <a:r>
              <a:rPr lang="en-US" sz="1600" b="0" i="0" dirty="0" smtClean="0">
                <a:effectLst/>
                <a:latin typeface="Consolas" panose="020B0609020204030204" pitchFamily="49" charset="0"/>
              </a:rPr>
              <a:t>  public function intro() {</a:t>
            </a:r>
            <a:r>
              <a:rPr lang="en-US" sz="1600" dirty="0" smtClean="0"/>
              <a:t/>
            </a:r>
            <a:br>
              <a:rPr lang="en-US" sz="1600" dirty="0" smtClean="0"/>
            </a:br>
            <a:r>
              <a:rPr lang="en-US" sz="1600" b="0" i="0" dirty="0" smtClean="0">
                <a:effectLst/>
                <a:latin typeface="Consolas" panose="020B0609020204030204" pitchFamily="49" charset="0"/>
              </a:rPr>
              <a:t>    echo "The fruit is {$this-&gt;name}, the color is {$this-&gt;color}, and the weight is {$this-&gt;weight} gram.";</a:t>
            </a:r>
            <a:r>
              <a:rPr lang="en-US" sz="1600" dirty="0" smtClean="0"/>
              <a:t/>
            </a:r>
            <a:br>
              <a:rPr lang="en-US" sz="1600" dirty="0" smtClean="0"/>
            </a:br>
            <a:r>
              <a:rPr lang="en-US" sz="1600" b="0" i="0" dirty="0" smtClean="0">
                <a:effectLst/>
                <a:latin typeface="Consolas" panose="020B0609020204030204" pitchFamily="49" charset="0"/>
              </a:rPr>
              <a:t>  }</a:t>
            </a:r>
            <a:r>
              <a:rPr lang="en-US" sz="1600" dirty="0" smtClean="0"/>
              <a:t/>
            </a:r>
            <a:br>
              <a:rPr lang="en-US" sz="1600" dirty="0" smtClean="0"/>
            </a:br>
            <a:r>
              <a:rPr lang="en-US" sz="1600" b="0" i="0" dirty="0" smtClean="0">
                <a:effectLst/>
                <a:latin typeface="Consolas" panose="020B0609020204030204" pitchFamily="49" charset="0"/>
              </a:rPr>
              <a:t>}</a:t>
            </a:r>
            <a:r>
              <a:rPr lang="en-US" sz="1600" dirty="0" smtClean="0"/>
              <a:t/>
            </a:r>
            <a:br>
              <a:rPr lang="en-US" sz="1600" dirty="0" smtClean="0"/>
            </a:br>
            <a:r>
              <a:rPr lang="en-US" sz="1600" dirty="0" smtClean="0"/>
              <a:t/>
            </a:r>
            <a:br>
              <a:rPr lang="en-US" sz="1600" dirty="0" smtClean="0"/>
            </a:br>
            <a:r>
              <a:rPr lang="en-US" sz="1600" b="0" i="0" dirty="0" smtClean="0">
                <a:effectLst/>
                <a:latin typeface="Consolas" panose="020B0609020204030204" pitchFamily="49" charset="0"/>
              </a:rPr>
              <a:t>$strawberry = new Strawberry("Strawberry", "red", 50);</a:t>
            </a:r>
            <a:r>
              <a:rPr lang="en-US" sz="1600" dirty="0" smtClean="0"/>
              <a:t/>
            </a:r>
            <a:br>
              <a:rPr lang="en-US" sz="1600" dirty="0" smtClean="0"/>
            </a:br>
            <a:r>
              <a:rPr lang="en-US" sz="1600" b="0" i="0" dirty="0" smtClean="0">
                <a:effectLst/>
                <a:latin typeface="Consolas" panose="020B0609020204030204" pitchFamily="49" charset="0"/>
              </a:rPr>
              <a:t>$strawberry-&gt;intro();</a:t>
            </a:r>
            <a:r>
              <a:rPr lang="en-US" sz="1600" dirty="0" smtClean="0"/>
              <a:t/>
            </a:r>
            <a:br>
              <a:rPr lang="en-US" sz="1600" dirty="0" smtClean="0"/>
            </a:br>
            <a:endParaRPr lang="en-IN" sz="1600" dirty="0"/>
          </a:p>
        </p:txBody>
      </p:sp>
    </p:spTree>
    <p:extLst>
      <p:ext uri="{BB962C8B-B14F-4D97-AF65-F5344CB8AC3E}">
        <p14:creationId xmlns:p14="http://schemas.microsoft.com/office/powerpoint/2010/main" val="2086446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40307"/>
          </a:xfrm>
          <a:prstGeom prst="rect">
            <a:avLst/>
          </a:prstGeom>
        </p:spPr>
        <p:txBody>
          <a:bodyPr wrap="square">
            <a:spAutoFit/>
          </a:bodyPr>
          <a:lstStyle/>
          <a:p>
            <a:r>
              <a:rPr lang="en-US" dirty="0" smtClean="0"/>
              <a:t>The </a:t>
            </a:r>
            <a:r>
              <a:rPr lang="en-US" dirty="0" smtClean="0">
                <a:solidFill>
                  <a:schemeClr val="accent2"/>
                </a:solidFill>
              </a:rPr>
              <a:t>final</a:t>
            </a:r>
            <a:r>
              <a:rPr lang="en-US" dirty="0" smtClean="0"/>
              <a:t> keyword </a:t>
            </a:r>
            <a:r>
              <a:rPr lang="en-US" dirty="0"/>
              <a:t>can be used to prevent class inheritance or to prevent method overriding.</a:t>
            </a:r>
            <a:endParaRPr lang="en-US" dirty="0" smtClean="0"/>
          </a:p>
          <a:p>
            <a:r>
              <a:rPr lang="en-US" dirty="0" smtClean="0"/>
              <a:t>&lt;?php</a:t>
            </a:r>
          </a:p>
          <a:p>
            <a:r>
              <a:rPr lang="en-US" dirty="0" smtClean="0">
                <a:solidFill>
                  <a:schemeClr val="accent2"/>
                </a:solidFill>
              </a:rPr>
              <a:t>final </a:t>
            </a:r>
            <a:r>
              <a:rPr lang="en-US" dirty="0" smtClean="0"/>
              <a:t>class Fruit {</a:t>
            </a:r>
          </a:p>
          <a:p>
            <a:r>
              <a:rPr lang="en-US" dirty="0" smtClean="0"/>
              <a:t>}</a:t>
            </a:r>
          </a:p>
          <a:p>
            <a:r>
              <a:rPr lang="en-US" dirty="0" smtClean="0"/>
              <a:t>class Strawberry extends Fruit {</a:t>
            </a:r>
          </a:p>
          <a:p>
            <a:r>
              <a:rPr lang="en-US" dirty="0" smtClean="0"/>
              <a:t>}</a:t>
            </a:r>
          </a:p>
          <a:p>
            <a:r>
              <a:rPr lang="en-US" dirty="0" smtClean="0"/>
              <a:t>?&gt;</a:t>
            </a:r>
          </a:p>
          <a:p>
            <a:r>
              <a:rPr lang="en-US" dirty="0" smtClean="0"/>
              <a:t> </a:t>
            </a:r>
            <a:r>
              <a:rPr lang="en-US" dirty="0"/>
              <a:t>PHP Fatal error: Class Strawberry may not inherit from final </a:t>
            </a:r>
            <a:r>
              <a:rPr lang="en-US" dirty="0" smtClean="0"/>
              <a:t>class</a:t>
            </a:r>
          </a:p>
          <a:p>
            <a:endParaRPr lang="en-US" dirty="0" smtClean="0"/>
          </a:p>
          <a:p>
            <a:r>
              <a:rPr lang="en-US" dirty="0" smtClean="0"/>
              <a:t>&lt;?php</a:t>
            </a:r>
          </a:p>
          <a:p>
            <a:r>
              <a:rPr lang="en-US" dirty="0" smtClean="0"/>
              <a:t>class Fruit {</a:t>
            </a:r>
          </a:p>
          <a:p>
            <a:r>
              <a:rPr lang="en-US" dirty="0" smtClean="0"/>
              <a:t>  </a:t>
            </a:r>
            <a:r>
              <a:rPr lang="en-US" dirty="0" smtClean="0">
                <a:solidFill>
                  <a:schemeClr val="accent2"/>
                </a:solidFill>
              </a:rPr>
              <a:t>final</a:t>
            </a:r>
            <a:r>
              <a:rPr lang="en-US" dirty="0" smtClean="0"/>
              <a:t> public function intro() {</a:t>
            </a:r>
          </a:p>
          <a:p>
            <a:r>
              <a:rPr lang="en-US" dirty="0" smtClean="0"/>
              <a:t>  echo"hello";</a:t>
            </a:r>
          </a:p>
          <a:p>
            <a:r>
              <a:rPr lang="en-US" dirty="0" smtClean="0"/>
              <a:t>  }</a:t>
            </a:r>
          </a:p>
          <a:p>
            <a:r>
              <a:rPr lang="en-US" dirty="0" smtClean="0"/>
              <a:t>}</a:t>
            </a:r>
          </a:p>
          <a:p>
            <a:r>
              <a:rPr lang="en-US" dirty="0" smtClean="0"/>
              <a:t>class Strawberry extends Fruit {</a:t>
            </a:r>
          </a:p>
          <a:p>
            <a:r>
              <a:rPr lang="en-US" dirty="0" smtClean="0"/>
              <a:t>  // will result in an error</a:t>
            </a:r>
          </a:p>
          <a:p>
            <a:r>
              <a:rPr lang="en-US" dirty="0" smtClean="0"/>
              <a:t>  public function intro() {</a:t>
            </a:r>
          </a:p>
          <a:p>
            <a:r>
              <a:rPr lang="en-US" dirty="0" smtClean="0"/>
              <a:t>  echo"hello";</a:t>
            </a:r>
          </a:p>
          <a:p>
            <a:r>
              <a:rPr lang="en-US" dirty="0" smtClean="0"/>
              <a:t>  }</a:t>
            </a:r>
          </a:p>
          <a:p>
            <a:r>
              <a:rPr lang="en-US" dirty="0" smtClean="0"/>
              <a:t>}</a:t>
            </a:r>
          </a:p>
          <a:p>
            <a:r>
              <a:rPr lang="en-US" dirty="0" smtClean="0"/>
              <a:t>?&gt;</a:t>
            </a:r>
          </a:p>
          <a:p>
            <a:r>
              <a:rPr lang="en-US" dirty="0"/>
              <a:t>PHP Fatal error: Cannot override final method Fruit::intro()</a:t>
            </a:r>
            <a:endParaRPr lang="en-IN" dirty="0"/>
          </a:p>
        </p:txBody>
      </p:sp>
    </p:spTree>
    <p:extLst>
      <p:ext uri="{BB962C8B-B14F-4D97-AF65-F5344CB8AC3E}">
        <p14:creationId xmlns:p14="http://schemas.microsoft.com/office/powerpoint/2010/main" val="14105794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106</TotalTime>
  <Words>861</Words>
  <Application>Microsoft Office PowerPoint</Application>
  <PresentationFormat>Widescreen</PresentationFormat>
  <Paragraphs>160</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Century Gothic</vt:lpstr>
      <vt:lpstr>Consolas</vt:lpstr>
      <vt:lpstr>Segoe UI</vt:lpstr>
      <vt:lpstr>Söhne</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syntronic</dc:creator>
  <cp:lastModifiedBy>syntronic</cp:lastModifiedBy>
  <cp:revision>17</cp:revision>
  <dcterms:created xsi:type="dcterms:W3CDTF">2023-09-11T14:52:58Z</dcterms:created>
  <dcterms:modified xsi:type="dcterms:W3CDTF">2023-09-11T16:39:50Z</dcterms:modified>
</cp:coreProperties>
</file>