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7" r:id="rId2"/>
    <p:sldId id="258" r:id="rId3"/>
    <p:sldId id="259" r:id="rId4"/>
    <p:sldId id="260" r:id="rId5"/>
    <p:sldId id="283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  <p:sldId id="276" r:id="rId22"/>
    <p:sldId id="284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1FC5-5970-4938-9025-2ADD1A310B0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147A-6E8D-44B1-9C82-7D3202D4C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1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1FC5-5970-4938-9025-2ADD1A310B0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147A-6E8D-44B1-9C82-7D3202D4C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52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1FC5-5970-4938-9025-2ADD1A310B0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147A-6E8D-44B1-9C82-7D3202D4C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15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1FC5-5970-4938-9025-2ADD1A310B0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147A-6E8D-44B1-9C82-7D3202D4C87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4951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1FC5-5970-4938-9025-2ADD1A310B0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147A-6E8D-44B1-9C82-7D3202D4C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576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1FC5-5970-4938-9025-2ADD1A310B0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147A-6E8D-44B1-9C82-7D3202D4C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922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1FC5-5970-4938-9025-2ADD1A310B0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147A-6E8D-44B1-9C82-7D3202D4C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767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1FC5-5970-4938-9025-2ADD1A310B0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147A-6E8D-44B1-9C82-7D3202D4C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522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1FC5-5970-4938-9025-2ADD1A310B0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147A-6E8D-44B1-9C82-7D3202D4C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4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1FC5-5970-4938-9025-2ADD1A310B0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147A-6E8D-44B1-9C82-7D3202D4C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76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1FC5-5970-4938-9025-2ADD1A310B0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147A-6E8D-44B1-9C82-7D3202D4C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0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1FC5-5970-4938-9025-2ADD1A310B0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147A-6E8D-44B1-9C82-7D3202D4C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63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1FC5-5970-4938-9025-2ADD1A310B0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147A-6E8D-44B1-9C82-7D3202D4C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94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1FC5-5970-4938-9025-2ADD1A310B0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147A-6E8D-44B1-9C82-7D3202D4C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14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1FC5-5970-4938-9025-2ADD1A310B0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147A-6E8D-44B1-9C82-7D3202D4C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90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1FC5-5970-4938-9025-2ADD1A310B0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147A-6E8D-44B1-9C82-7D3202D4C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6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1FC5-5970-4938-9025-2ADD1A310B0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147A-6E8D-44B1-9C82-7D3202D4C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3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571FC5-5970-4938-9025-2ADD1A310B0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3147A-6E8D-44B1-9C82-7D3202D4C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857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496" y="231648"/>
            <a:ext cx="10448544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0" dirty="0" smtClean="0">
                <a:effectLst/>
                <a:latin typeface="Söhne"/>
              </a:rPr>
              <a:t>Introspection in PHP refers to the ability of a program to examine its own structure, properties, and methods at runtime. </a:t>
            </a:r>
          </a:p>
          <a:p>
            <a:endParaRPr lang="en-US" sz="2400" b="1" i="0" dirty="0" smtClean="0"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0" dirty="0" smtClean="0">
                <a:effectLst/>
                <a:latin typeface="Söhne"/>
              </a:rPr>
              <a:t>This can be achieved using  Below  built-in functions. </a:t>
            </a:r>
          </a:p>
          <a:p>
            <a:endParaRPr lang="en-US" sz="2000" b="1" i="0" dirty="0" smtClean="0">
              <a:effectLst/>
              <a:latin typeface="Söhne"/>
            </a:endParaRPr>
          </a:p>
          <a:p>
            <a:r>
              <a:rPr lang="en-US" sz="2400" b="1" dirty="0" smtClean="0"/>
              <a:t>1</a:t>
            </a:r>
            <a:r>
              <a:rPr lang="en-US" b="1" dirty="0" smtClean="0"/>
              <a:t>. </a:t>
            </a:r>
            <a:r>
              <a:rPr lang="en-US" sz="2400" b="1" dirty="0" smtClean="0"/>
              <a:t>Getting </a:t>
            </a:r>
            <a:r>
              <a:rPr lang="en-US" sz="2400" b="1" dirty="0"/>
              <a:t>the Type of a </a:t>
            </a:r>
            <a:r>
              <a:rPr lang="en-US" sz="2400" b="1" dirty="0" smtClean="0"/>
              <a:t>Variable gettype():</a:t>
            </a:r>
            <a:endParaRPr lang="en-US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    </a:t>
            </a:r>
            <a:r>
              <a:rPr lang="en-US" sz="2800" b="1" dirty="0" smtClean="0"/>
              <a:t>$variable = 42;</a:t>
            </a:r>
          </a:p>
          <a:p>
            <a:r>
              <a:rPr lang="en-US" sz="2800" b="1" dirty="0" smtClean="0"/>
              <a:t>     echo gettype($variable); // Output: integer</a:t>
            </a:r>
          </a:p>
          <a:p>
            <a:r>
              <a:rPr lang="en-US" sz="2800" b="1" dirty="0" smtClean="0"/>
              <a:t>2.</a:t>
            </a:r>
            <a:r>
              <a:rPr lang="en-US" b="1" dirty="0"/>
              <a:t> </a:t>
            </a:r>
            <a:r>
              <a:rPr lang="en-US" sz="2400" b="1" dirty="0"/>
              <a:t>Checking if a Variable is of a Certain </a:t>
            </a:r>
            <a:r>
              <a:rPr lang="en-US" sz="2400" b="1" dirty="0" smtClean="0"/>
              <a:t>Type is_*():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$array = [1, 2, 3];</a:t>
            </a:r>
          </a:p>
          <a:p>
            <a:r>
              <a:rPr lang="en-US" sz="2800" b="1" dirty="0" smtClean="0"/>
              <a:t>    $is_array = is_array($array); // $is_array will be true</a:t>
            </a:r>
          </a:p>
          <a:p>
            <a:r>
              <a:rPr lang="en-US" sz="2800" b="1" dirty="0" smtClean="0"/>
              <a:t>    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$string = "Hello";</a:t>
            </a:r>
          </a:p>
          <a:p>
            <a:r>
              <a:rPr lang="en-US" sz="2800" b="1" dirty="0" smtClean="0"/>
              <a:t>    $is_string = is_string($string); // $is_string will be true</a:t>
            </a:r>
          </a:p>
          <a:p>
            <a:endParaRPr lang="en-US" sz="2800" b="1" dirty="0" smtClean="0"/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76052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305" y="0"/>
            <a:ext cx="8074636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-apple-system"/>
              </a:rPr>
              <a:t>Copying object using the </a:t>
            </a:r>
            <a:r>
              <a:rPr lang="en-US" sz="2800" dirty="0">
                <a:solidFill>
                  <a:srgbClr val="FF0000"/>
                </a:solidFill>
                <a:latin typeface="-apple-system"/>
              </a:rPr>
              <a:t>clone</a:t>
            </a:r>
            <a:r>
              <a:rPr lang="en-US" sz="2800" dirty="0">
                <a:latin typeface="-apple-system"/>
              </a:rPr>
              <a:t> </a:t>
            </a:r>
            <a:r>
              <a:rPr lang="en-US" sz="2800" dirty="0" smtClean="0">
                <a:latin typeface="-apple-system"/>
              </a:rPr>
              <a:t>keyword</a:t>
            </a:r>
          </a:p>
          <a:p>
            <a:endParaRPr lang="en-US" b="0" i="0" dirty="0">
              <a:effectLst/>
              <a:latin typeface="-apple-system"/>
            </a:endParaRPr>
          </a:p>
          <a:p>
            <a:r>
              <a:rPr lang="en-US" sz="2800" dirty="0">
                <a:latin typeface="-apple-system"/>
              </a:rPr>
              <a:t>$bob = new Person('Bob</a:t>
            </a:r>
            <a:r>
              <a:rPr lang="en-US" sz="2800" dirty="0" smtClean="0">
                <a:latin typeface="-apple-system"/>
              </a:rPr>
              <a:t>');</a:t>
            </a:r>
            <a:endParaRPr lang="en-US" sz="2800" dirty="0">
              <a:latin typeface="-apple-system"/>
            </a:endParaRPr>
          </a:p>
          <a:p>
            <a:r>
              <a:rPr lang="en-US" sz="2800" dirty="0">
                <a:latin typeface="-apple-system"/>
              </a:rPr>
              <a:t>// clone an object</a:t>
            </a:r>
          </a:p>
          <a:p>
            <a:r>
              <a:rPr lang="en-US" sz="2800" dirty="0">
                <a:latin typeface="-apple-system"/>
              </a:rPr>
              <a:t>$alex = clone $bob;</a:t>
            </a:r>
          </a:p>
          <a:p>
            <a:r>
              <a:rPr lang="en-US" sz="2800" dirty="0">
                <a:latin typeface="-apple-system"/>
              </a:rPr>
              <a:t>$</a:t>
            </a:r>
            <a:r>
              <a:rPr lang="en-US" sz="2800" dirty="0" err="1">
                <a:latin typeface="-apple-system"/>
              </a:rPr>
              <a:t>alex</a:t>
            </a:r>
            <a:r>
              <a:rPr lang="en-US" sz="2800" dirty="0">
                <a:latin typeface="-apple-system"/>
              </a:rPr>
              <a:t>-&gt;name = 'Alex</a:t>
            </a:r>
            <a:r>
              <a:rPr lang="en-US" sz="2800" dirty="0" smtClean="0">
                <a:latin typeface="-apple-system"/>
              </a:rPr>
              <a:t>';</a:t>
            </a:r>
            <a:endParaRPr lang="en-US" sz="2800" dirty="0">
              <a:latin typeface="-apple-system"/>
            </a:endParaRPr>
          </a:p>
          <a:p>
            <a:r>
              <a:rPr lang="en-US" sz="2800" dirty="0">
                <a:latin typeface="-apple-system"/>
              </a:rPr>
              <a:t>// show both objects</a:t>
            </a:r>
          </a:p>
          <a:p>
            <a:r>
              <a:rPr lang="en-US" sz="2800" dirty="0">
                <a:latin typeface="-apple-system"/>
              </a:rPr>
              <a:t>var_dump($bob);</a:t>
            </a:r>
          </a:p>
          <a:p>
            <a:r>
              <a:rPr lang="en-US" sz="2800" dirty="0">
                <a:latin typeface="-apple-system"/>
              </a:rPr>
              <a:t>var_dump($alex</a:t>
            </a:r>
            <a:r>
              <a:rPr lang="en-US" sz="2800" dirty="0" smtClean="0">
                <a:latin typeface="-apple-system"/>
              </a:rPr>
              <a:t>);</a:t>
            </a:r>
          </a:p>
          <a:p>
            <a:endParaRPr lang="en-US" sz="2800" b="0" i="0" dirty="0">
              <a:effectLst/>
              <a:latin typeface="-apple-system"/>
            </a:endParaRPr>
          </a:p>
          <a:p>
            <a:r>
              <a:rPr lang="en-US" sz="2800" dirty="0">
                <a:latin typeface="-apple-system"/>
              </a:rPr>
              <a:t>object(Person)#1 (1) {</a:t>
            </a:r>
          </a:p>
          <a:p>
            <a:r>
              <a:rPr lang="en-US" sz="2800" dirty="0">
                <a:latin typeface="-apple-system"/>
              </a:rPr>
              <a:t>  ["name"]=&gt; string(3) "Bob"</a:t>
            </a:r>
          </a:p>
          <a:p>
            <a:r>
              <a:rPr lang="en-US" sz="2800" dirty="0">
                <a:latin typeface="-apple-system"/>
              </a:rPr>
              <a:t>}</a:t>
            </a:r>
          </a:p>
          <a:p>
            <a:r>
              <a:rPr lang="en-US" sz="2800" dirty="0">
                <a:latin typeface="-apple-system"/>
              </a:rPr>
              <a:t>object(Person)#2 (1) {</a:t>
            </a:r>
          </a:p>
          <a:p>
            <a:r>
              <a:rPr lang="en-US" sz="2800" dirty="0">
                <a:latin typeface="-apple-system"/>
              </a:rPr>
              <a:t>  ["name"]=&gt; string(4) "Alex"</a:t>
            </a:r>
          </a:p>
          <a:p>
            <a:r>
              <a:rPr lang="en-US" sz="2800" dirty="0">
                <a:latin typeface="-apple-system"/>
              </a:rPr>
              <a:t>}</a:t>
            </a:r>
            <a:endParaRPr lang="en-US" sz="2800" b="0" i="0" dirty="0">
              <a:effectLst/>
              <a:latin typeface="-apple-system"/>
            </a:endParaRPr>
          </a:p>
        </p:txBody>
      </p:sp>
      <p:pic>
        <p:nvPicPr>
          <p:cNvPr id="3074" name="Picture 2" descr="https://www.phptutorial.net/wp-content/uploads/2021/03/PHP-clone-Object-cl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984" y="1292352"/>
            <a:ext cx="4437888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5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304" y="121920"/>
            <a:ext cx="10984992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-apple-system"/>
              </a:rPr>
              <a:t>PHP __clone magic </a:t>
            </a:r>
            <a:r>
              <a:rPr lang="en-IN" sz="3200" b="1" dirty="0" smtClean="0">
                <a:solidFill>
                  <a:srgbClr val="FF0000"/>
                </a:solidFill>
                <a:latin typeface="-apple-system"/>
              </a:rPr>
              <a:t>method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/>
              <a:t>If you define the </a:t>
            </a:r>
            <a:r>
              <a:rPr lang="en-IN" sz="2800" b="1" dirty="0" smtClean="0"/>
              <a:t>clone() </a:t>
            </a:r>
            <a:r>
              <a:rPr lang="en-US" sz="2800" b="1" dirty="0"/>
              <a:t>method, PHP will execute it automatically when the cloning completes</a:t>
            </a:r>
            <a:r>
              <a:rPr lang="en-US" sz="2800" b="1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 smtClean="0"/>
              <a:t> it is </a:t>
            </a:r>
            <a:r>
              <a:rPr lang="en-US" sz="2800" b="1" dirty="0"/>
              <a:t>useful when you want to change the properties of the copied object</a:t>
            </a:r>
            <a:r>
              <a:rPr lang="en-US" sz="2400" b="1" dirty="0" smtClean="0"/>
              <a:t>.</a:t>
            </a:r>
          </a:p>
          <a:p>
            <a:endParaRPr lang="en-US" dirty="0" smtClean="0"/>
          </a:p>
          <a:p>
            <a:r>
              <a:rPr lang="en-IN" sz="3200" b="1" dirty="0">
                <a:solidFill>
                  <a:srgbClr val="FF0000"/>
                </a:solidFill>
              </a:rPr>
              <a:t>Shallow </a:t>
            </a:r>
            <a:r>
              <a:rPr lang="en-IN" sz="3200" b="1" dirty="0" smtClean="0">
                <a:solidFill>
                  <a:srgbClr val="FF0000"/>
                </a:solidFill>
              </a:rPr>
              <a:t>copy</a:t>
            </a:r>
            <a:endParaRPr lang="en-IN" sz="3600" b="1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/>
              <a:t>Create a copy of all properties of an object.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/>
              <a:t>If a property references another object, the property remains a reference</a:t>
            </a:r>
            <a:r>
              <a:rPr lang="en-US" sz="2800" b="1" dirty="0" smtClean="0"/>
              <a:t>.</a:t>
            </a:r>
          </a:p>
          <a:p>
            <a:endParaRPr lang="en-US" sz="2400" b="1" dirty="0"/>
          </a:p>
          <a:p>
            <a:r>
              <a:rPr lang="en-US" sz="2800" b="1" dirty="0"/>
              <a:t>In other words, when an object has a property that references another object, that property remains a reference after cloning.</a:t>
            </a:r>
            <a:endParaRPr lang="en-IN" sz="4400" b="1" dirty="0">
              <a:solidFill>
                <a:srgbClr val="FF0000"/>
              </a:solidFill>
            </a:endParaRPr>
          </a:p>
          <a:p>
            <a:endParaRPr lang="en-I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4675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497312" cy="7169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&lt;?</a:t>
            </a:r>
            <a:r>
              <a:rPr lang="en-US" sz="2800" b="1" dirty="0" smtClean="0"/>
              <a:t>php</a:t>
            </a:r>
            <a:endParaRPr lang="en-US" sz="2800" b="1" dirty="0"/>
          </a:p>
          <a:p>
            <a:r>
              <a:rPr lang="en-US" sz="2800" b="1" dirty="0"/>
              <a:t>class Address</a:t>
            </a:r>
          </a:p>
          <a:p>
            <a:r>
              <a:rPr lang="en-US" sz="2800" b="1" dirty="0"/>
              <a:t>{</a:t>
            </a:r>
          </a:p>
          <a:p>
            <a:r>
              <a:rPr lang="en-US" sz="2800" b="1" dirty="0"/>
              <a:t>	public $street</a:t>
            </a:r>
            <a:r>
              <a:rPr lang="en-US" sz="2800" b="1" dirty="0" smtClean="0"/>
              <a:t>;</a:t>
            </a:r>
            <a:endParaRPr lang="en-US" sz="2800" b="1" dirty="0"/>
          </a:p>
          <a:p>
            <a:r>
              <a:rPr lang="en-US" sz="2800" b="1" dirty="0"/>
              <a:t>	public $city;</a:t>
            </a:r>
          </a:p>
          <a:p>
            <a:r>
              <a:rPr lang="en-US" sz="2800" b="1" dirty="0" smtClean="0"/>
              <a:t>}</a:t>
            </a:r>
            <a:endParaRPr lang="en-US" sz="2800" b="1" dirty="0"/>
          </a:p>
          <a:p>
            <a:r>
              <a:rPr lang="en-US" sz="2800" b="1" dirty="0"/>
              <a:t>class Person</a:t>
            </a:r>
          </a:p>
          <a:p>
            <a:r>
              <a:rPr lang="en-US" sz="2800" b="1" dirty="0"/>
              <a:t>{</a:t>
            </a:r>
          </a:p>
          <a:p>
            <a:r>
              <a:rPr lang="en-US" sz="2800" b="1" dirty="0"/>
              <a:t>	public $name</a:t>
            </a:r>
            <a:r>
              <a:rPr lang="en-US" sz="2800" b="1" dirty="0" smtClean="0"/>
              <a:t>;</a:t>
            </a:r>
            <a:endParaRPr lang="en-US" sz="2800" b="1" dirty="0"/>
          </a:p>
          <a:p>
            <a:r>
              <a:rPr lang="en-US" sz="2800" b="1" dirty="0"/>
              <a:t>	public $address</a:t>
            </a:r>
            <a:r>
              <a:rPr lang="en-US" sz="2800" b="1" dirty="0" smtClean="0"/>
              <a:t>;</a:t>
            </a:r>
            <a:endParaRPr lang="en-US" sz="2800" b="1" dirty="0"/>
          </a:p>
          <a:p>
            <a:r>
              <a:rPr lang="en-US" sz="2800" b="1" dirty="0"/>
              <a:t>	public function __construct($name)</a:t>
            </a:r>
          </a:p>
          <a:p>
            <a:r>
              <a:rPr lang="en-US" sz="2800" b="1" dirty="0"/>
              <a:t>	{</a:t>
            </a:r>
          </a:p>
          <a:p>
            <a:r>
              <a:rPr lang="en-US" sz="2800" b="1" dirty="0"/>
              <a:t>		$this-&gt;name = $name;</a:t>
            </a:r>
          </a:p>
          <a:p>
            <a:r>
              <a:rPr lang="en-US" sz="2800" b="1" dirty="0"/>
              <a:t>		$this-&gt;address = new Address();</a:t>
            </a:r>
          </a:p>
          <a:p>
            <a:r>
              <a:rPr lang="en-US" sz="2800" b="1" dirty="0"/>
              <a:t>	}</a:t>
            </a:r>
          </a:p>
          <a:p>
            <a:r>
              <a:rPr lang="en-US" sz="2800" b="1" dirty="0" smtClean="0"/>
              <a:t>}//The person class has address property as reference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024713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304" y="134112"/>
            <a:ext cx="899769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$bob = new Person('Bob');</a:t>
            </a:r>
          </a:p>
          <a:p>
            <a:r>
              <a:rPr lang="en-US" sz="3200" b="1" dirty="0"/>
              <a:t>$bob-&gt;address-&gt;street = 'North 1st Street';</a:t>
            </a:r>
          </a:p>
          <a:p>
            <a:r>
              <a:rPr lang="en-US" sz="3200" b="1" dirty="0"/>
              <a:t>$bob-&gt;address-&gt;city = 'San Jose';</a:t>
            </a:r>
          </a:p>
          <a:p>
            <a:endParaRPr lang="en-US" sz="3200" b="1" dirty="0"/>
          </a:p>
          <a:p>
            <a:r>
              <a:rPr lang="en-US" sz="3200" b="1" dirty="0"/>
              <a:t>var_dump($bob</a:t>
            </a:r>
            <a:r>
              <a:rPr lang="en-US" sz="3200" b="1" dirty="0" smtClean="0"/>
              <a:t>);</a:t>
            </a:r>
          </a:p>
          <a:p>
            <a:endParaRPr lang="en-US" sz="3200" b="1" dirty="0"/>
          </a:p>
          <a:p>
            <a:r>
              <a:rPr lang="en-US" sz="3200" b="1" dirty="0"/>
              <a:t>object(Person)#1 (2) {</a:t>
            </a:r>
          </a:p>
          <a:p>
            <a:r>
              <a:rPr lang="en-US" sz="3200" b="1" dirty="0"/>
              <a:t>  ["name"]=&gt;  string(3) "Bob"</a:t>
            </a:r>
          </a:p>
          <a:p>
            <a:r>
              <a:rPr lang="en-US" sz="3200" b="1" dirty="0"/>
              <a:t>  ["address"]=&gt; object(Address)#2 (2) {        </a:t>
            </a:r>
          </a:p>
          <a:p>
            <a:r>
              <a:rPr lang="en-US" sz="3200" b="1" dirty="0"/>
              <a:t>    ["street"]=&gt; string(16) "North 1st Street"</a:t>
            </a:r>
          </a:p>
          <a:p>
            <a:r>
              <a:rPr lang="en-US" sz="3200" b="1" dirty="0"/>
              <a:t>    ["city"]=&gt; string(8) "San Jose"</a:t>
            </a:r>
          </a:p>
          <a:p>
            <a:r>
              <a:rPr lang="en-US" sz="3200" b="1" dirty="0"/>
              <a:t>  }</a:t>
            </a:r>
          </a:p>
          <a:p>
            <a:r>
              <a:rPr lang="en-US" sz="3200" b="1" dirty="0"/>
              <a:t>}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76694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2192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$alex = clone $bob;</a:t>
            </a:r>
          </a:p>
          <a:p>
            <a:r>
              <a:rPr lang="en-IN" sz="2800" b="1" dirty="0"/>
              <a:t>$alex-&gt;name = 'Alex';</a:t>
            </a:r>
          </a:p>
          <a:p>
            <a:endParaRPr lang="en-IN" sz="2800" b="1" dirty="0"/>
          </a:p>
          <a:p>
            <a:r>
              <a:rPr lang="en-IN" sz="2800" b="1" dirty="0"/>
              <a:t>var_dump($alex</a:t>
            </a:r>
            <a:r>
              <a:rPr lang="en-IN" sz="2800" b="1" dirty="0" smtClean="0"/>
              <a:t>);</a:t>
            </a:r>
          </a:p>
          <a:p>
            <a:endParaRPr lang="en-US" sz="2800" b="1" dirty="0"/>
          </a:p>
          <a:p>
            <a:r>
              <a:rPr lang="en-US" sz="2800" b="1" dirty="0"/>
              <a:t>object(Person)#3 (2) {</a:t>
            </a:r>
          </a:p>
          <a:p>
            <a:r>
              <a:rPr lang="en-US" sz="2800" b="1" dirty="0"/>
              <a:t>  ["name"]=&gt; string(4) "Alex"</a:t>
            </a:r>
          </a:p>
          <a:p>
            <a:r>
              <a:rPr lang="en-US" sz="2800" b="1" dirty="0"/>
              <a:t>  ["address"]=&gt; object(Address)#2 (2) {</a:t>
            </a:r>
          </a:p>
          <a:p>
            <a:r>
              <a:rPr lang="en-US" sz="2800" b="1" dirty="0"/>
              <a:t>    ["street"]=&gt; string(16) "North 1st Street"</a:t>
            </a:r>
          </a:p>
          <a:p>
            <a:r>
              <a:rPr lang="en-US" sz="2800" b="1" dirty="0"/>
              <a:t>    ["city"]=&gt; string(8) "San Jose"</a:t>
            </a:r>
          </a:p>
          <a:p>
            <a:r>
              <a:rPr lang="en-US" sz="2800" b="1" dirty="0"/>
              <a:t>  }</a:t>
            </a:r>
          </a:p>
          <a:p>
            <a:r>
              <a:rPr lang="en-US" sz="2800" b="1" dirty="0" smtClean="0"/>
              <a:t>}</a:t>
            </a:r>
          </a:p>
          <a:p>
            <a:r>
              <a:rPr lang="en-IN" sz="2800" b="1" dirty="0"/>
              <a:t>However, </a:t>
            </a:r>
            <a:r>
              <a:rPr lang="en-IN" sz="2800" b="1" dirty="0" smtClean="0"/>
              <a:t>the address </a:t>
            </a:r>
            <a:r>
              <a:rPr lang="en-IN" sz="2800" b="1" dirty="0"/>
              <a:t>property of the </a:t>
            </a:r>
            <a:r>
              <a:rPr lang="en-IN" sz="2800" b="1" dirty="0" smtClean="0"/>
              <a:t>new Person </a:t>
            </a:r>
            <a:r>
              <a:rPr lang="en-US" sz="2800" b="1" dirty="0"/>
              <a:t>object still references the same </a:t>
            </a:r>
            <a:r>
              <a:rPr lang="en-US" sz="2800" b="1" dirty="0" smtClean="0"/>
              <a:t> </a:t>
            </a:r>
            <a:r>
              <a:rPr lang="en-IN" sz="2800" b="1" dirty="0" smtClean="0"/>
              <a:t>Address object.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679675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www.phptutorial.net/wp-content/uploads/2021/03/PHP-clone-Object-shallow-copy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7" y="992120"/>
            <a:ext cx="10418477" cy="409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294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184" y="207264"/>
            <a:ext cx="881481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$alex-&gt;address-&gt;street = '1 Apple Park Way';</a:t>
            </a:r>
          </a:p>
          <a:p>
            <a:r>
              <a:rPr lang="en-US" sz="3200" b="1" dirty="0"/>
              <a:t>$alex-&gt;address-&gt;city = 'Cupertino';</a:t>
            </a:r>
          </a:p>
          <a:p>
            <a:endParaRPr lang="en-US" sz="3200" b="1" dirty="0"/>
          </a:p>
          <a:p>
            <a:r>
              <a:rPr lang="en-US" sz="3200" b="1" dirty="0"/>
              <a:t>var_dump($bob</a:t>
            </a:r>
            <a:r>
              <a:rPr lang="en-US" sz="3200" b="1" dirty="0" smtClean="0"/>
              <a:t>);</a:t>
            </a:r>
          </a:p>
          <a:p>
            <a:endParaRPr lang="en-US" sz="3200" b="1" dirty="0"/>
          </a:p>
          <a:p>
            <a:r>
              <a:rPr lang="en-US" sz="3200" b="1" dirty="0"/>
              <a:t>object(Person)#1 (2) {</a:t>
            </a:r>
          </a:p>
          <a:p>
            <a:r>
              <a:rPr lang="en-US" sz="3200" b="1" dirty="0"/>
              <a:t>  ["name"]=&gt; string(3) "Bob" </a:t>
            </a:r>
          </a:p>
          <a:p>
            <a:r>
              <a:rPr lang="en-US" sz="3200" b="1" dirty="0"/>
              <a:t>  ["address"]=&gt; object(Address)#2 (2) {</a:t>
            </a:r>
          </a:p>
          <a:p>
            <a:r>
              <a:rPr lang="en-US" sz="3200" b="1" dirty="0"/>
              <a:t>    ["street"]=&gt; string(16) "1 Apple Park Way"</a:t>
            </a:r>
          </a:p>
          <a:p>
            <a:r>
              <a:rPr lang="en-US" sz="3200" b="1" dirty="0"/>
              <a:t>    ["city"]=&gt; string(9) "Cupertino"</a:t>
            </a:r>
          </a:p>
          <a:p>
            <a:r>
              <a:rPr lang="en-US" sz="3200" b="1" dirty="0"/>
              <a:t>  }</a:t>
            </a:r>
          </a:p>
          <a:p>
            <a:r>
              <a:rPr lang="en-US" sz="3200" b="1" dirty="0"/>
              <a:t>}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091994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688" y="121920"/>
            <a:ext cx="970483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-apple-system"/>
              </a:rPr>
              <a:t>Deep copy with __clone </a:t>
            </a:r>
            <a:r>
              <a:rPr lang="en-US" sz="3200" b="1" dirty="0" smtClean="0">
                <a:solidFill>
                  <a:srgbClr val="FF0000"/>
                </a:solidFill>
                <a:latin typeface="-apple-system"/>
              </a:rPr>
              <a:t>method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Deep copy creates a copy of an object and recursively creates a copy of the objects referenced by the properties of the object</a:t>
            </a:r>
            <a:r>
              <a:rPr lang="en-US" sz="2400" b="1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Since PHP calls </a:t>
            </a:r>
            <a:r>
              <a:rPr lang="en-IN" sz="2400" b="1" dirty="0" smtClean="0"/>
              <a:t>the clone() </a:t>
            </a:r>
            <a:r>
              <a:rPr lang="en-US" sz="2400" b="1" dirty="0"/>
              <a:t>method automatically after cloning an object, you can clone the objects referenced by the properties of the class</a:t>
            </a:r>
            <a:r>
              <a:rPr lang="en-US" sz="2400" b="1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99174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264" y="109729"/>
            <a:ext cx="10582656" cy="735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-apple-system"/>
              </a:rPr>
              <a:t>&lt;?</a:t>
            </a:r>
            <a:r>
              <a:rPr lang="en-US" sz="3200" b="1" dirty="0" smtClean="0">
                <a:latin typeface="-apple-system"/>
              </a:rPr>
              <a:t>php</a:t>
            </a:r>
            <a:endParaRPr lang="en-US" sz="3200" b="1" dirty="0">
              <a:latin typeface="-apple-system"/>
            </a:endParaRPr>
          </a:p>
          <a:p>
            <a:r>
              <a:rPr lang="en-US" sz="3200" b="1" dirty="0">
                <a:latin typeface="-apple-system"/>
              </a:rPr>
              <a:t>class Address</a:t>
            </a:r>
          </a:p>
          <a:p>
            <a:r>
              <a:rPr lang="en-US" sz="3200" b="1" dirty="0">
                <a:latin typeface="-apple-system"/>
              </a:rPr>
              <a:t>{</a:t>
            </a:r>
          </a:p>
          <a:p>
            <a:r>
              <a:rPr lang="en-US" sz="3200" b="1" dirty="0">
                <a:latin typeface="-apple-system"/>
              </a:rPr>
              <a:t>	public $street;</a:t>
            </a:r>
          </a:p>
          <a:p>
            <a:endParaRPr lang="en-US" sz="3200" b="1" dirty="0">
              <a:latin typeface="-apple-system"/>
            </a:endParaRPr>
          </a:p>
          <a:p>
            <a:r>
              <a:rPr lang="en-US" sz="3200" b="1" dirty="0">
                <a:latin typeface="-apple-system"/>
              </a:rPr>
              <a:t>	public $city;</a:t>
            </a:r>
          </a:p>
          <a:p>
            <a:r>
              <a:rPr lang="en-US" sz="3200" b="1" dirty="0" smtClean="0">
                <a:latin typeface="-apple-system"/>
              </a:rPr>
              <a:t>}</a:t>
            </a:r>
            <a:endParaRPr lang="en-US" sz="3200" b="1" dirty="0">
              <a:latin typeface="-apple-system"/>
            </a:endParaRPr>
          </a:p>
          <a:p>
            <a:r>
              <a:rPr lang="en-US" sz="3200" b="1" dirty="0">
                <a:latin typeface="-apple-system"/>
              </a:rPr>
              <a:t>class Person</a:t>
            </a:r>
          </a:p>
          <a:p>
            <a:r>
              <a:rPr lang="en-US" sz="3200" b="1" dirty="0">
                <a:latin typeface="-apple-system"/>
              </a:rPr>
              <a:t>{</a:t>
            </a:r>
          </a:p>
          <a:p>
            <a:r>
              <a:rPr lang="en-US" sz="3200" b="1" dirty="0">
                <a:latin typeface="-apple-system"/>
              </a:rPr>
              <a:t>	public $name;</a:t>
            </a:r>
          </a:p>
          <a:p>
            <a:endParaRPr lang="en-US" sz="3200" b="1" dirty="0">
              <a:latin typeface="-apple-system"/>
            </a:endParaRPr>
          </a:p>
          <a:p>
            <a:r>
              <a:rPr lang="en-US" sz="3200" b="1" dirty="0">
                <a:latin typeface="-apple-system"/>
              </a:rPr>
              <a:t>	public $address</a:t>
            </a:r>
            <a:r>
              <a:rPr lang="en-US" sz="3200" b="1" dirty="0" smtClean="0">
                <a:latin typeface="-apple-system"/>
              </a:rPr>
              <a:t>;</a:t>
            </a:r>
          </a:p>
          <a:p>
            <a:r>
              <a:rPr lang="en-US" sz="3200" b="1" dirty="0">
                <a:latin typeface="-apple-system"/>
              </a:rPr>
              <a:t>}</a:t>
            </a:r>
          </a:p>
          <a:p>
            <a:endParaRPr lang="en-US" sz="2800" b="1" dirty="0">
              <a:latin typeface="-apple-system"/>
            </a:endParaRPr>
          </a:p>
          <a:p>
            <a:r>
              <a:rPr lang="en-US" sz="2800" b="1" dirty="0">
                <a:latin typeface="-apple-system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84726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376" y="195072"/>
            <a:ext cx="880262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-apple-system"/>
              </a:rPr>
              <a:t>public function __construct($name)</a:t>
            </a:r>
          </a:p>
          <a:p>
            <a:r>
              <a:rPr lang="en-US" sz="3200" b="1" dirty="0">
                <a:latin typeface="-apple-system"/>
              </a:rPr>
              <a:t>	{</a:t>
            </a:r>
          </a:p>
          <a:p>
            <a:r>
              <a:rPr lang="en-US" sz="3200" b="1" dirty="0">
                <a:latin typeface="-apple-system"/>
              </a:rPr>
              <a:t>		$this-&gt;name = $name;</a:t>
            </a:r>
          </a:p>
          <a:p>
            <a:r>
              <a:rPr lang="en-US" sz="3200" b="1" dirty="0">
                <a:latin typeface="-apple-system"/>
              </a:rPr>
              <a:t>		$this-&gt;address = new Address();</a:t>
            </a:r>
          </a:p>
          <a:p>
            <a:r>
              <a:rPr lang="en-US" sz="3200" b="1" dirty="0">
                <a:latin typeface="-apple-system"/>
              </a:rPr>
              <a:t>	}</a:t>
            </a:r>
          </a:p>
          <a:p>
            <a:endParaRPr lang="en-US" sz="3200" b="1" dirty="0">
              <a:latin typeface="-apple-system"/>
            </a:endParaRPr>
          </a:p>
          <a:p>
            <a:r>
              <a:rPr lang="en-US" sz="3200" b="1" dirty="0">
                <a:latin typeface="-apple-system"/>
              </a:rPr>
              <a:t>	public function __clone()</a:t>
            </a:r>
          </a:p>
          <a:p>
            <a:r>
              <a:rPr lang="en-US" sz="3200" b="1" dirty="0">
                <a:latin typeface="-apple-system"/>
              </a:rPr>
              <a:t>	{</a:t>
            </a:r>
          </a:p>
          <a:p>
            <a:r>
              <a:rPr lang="en-US" sz="3200" b="1" dirty="0">
                <a:latin typeface="-apple-system"/>
              </a:rPr>
              <a:t>	</a:t>
            </a:r>
            <a:r>
              <a:rPr lang="en-US" sz="3200" b="1" dirty="0" smtClean="0">
                <a:latin typeface="-apple-system"/>
              </a:rPr>
              <a:t>$</a:t>
            </a:r>
            <a:r>
              <a:rPr lang="en-US" sz="3200" b="1" dirty="0">
                <a:latin typeface="-apple-system"/>
              </a:rPr>
              <a:t>this-&gt;address = clone $this-&gt;address;</a:t>
            </a:r>
          </a:p>
          <a:p>
            <a:r>
              <a:rPr lang="en-US" sz="3200" b="1" dirty="0">
                <a:latin typeface="-apple-system"/>
              </a:rPr>
              <a:t>	}</a:t>
            </a:r>
          </a:p>
          <a:p>
            <a:r>
              <a:rPr lang="en-US" sz="3200" b="1" dirty="0">
                <a:latin typeface="-apple-system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920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264" y="146304"/>
            <a:ext cx="11801856" cy="7755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3. Getting the Class Name of an Object  geet_class():</a:t>
            </a:r>
          </a:p>
          <a:p>
            <a:r>
              <a:rPr lang="en-US" sz="2400" b="1" dirty="0"/>
              <a:t>   class MyClass {</a:t>
            </a:r>
          </a:p>
          <a:p>
            <a:r>
              <a:rPr lang="en-US" sz="2400" b="1" dirty="0"/>
              <a:t>    // Class definition</a:t>
            </a:r>
          </a:p>
          <a:p>
            <a:r>
              <a:rPr lang="en-US" sz="2400" b="1" dirty="0"/>
              <a:t>}</a:t>
            </a:r>
          </a:p>
          <a:p>
            <a:endParaRPr lang="en-US" sz="2400" b="1" dirty="0"/>
          </a:p>
          <a:p>
            <a:r>
              <a:rPr lang="en-US" sz="2400" b="1" dirty="0"/>
              <a:t>$object = new MyClass();</a:t>
            </a:r>
          </a:p>
          <a:p>
            <a:r>
              <a:rPr lang="en-US" sz="2400" b="1" dirty="0"/>
              <a:t>echo get_class($object); // Output: </a:t>
            </a:r>
            <a:r>
              <a:rPr lang="en-US" sz="2400" b="1" dirty="0" smtClean="0"/>
              <a:t>MyClass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4.</a:t>
            </a:r>
            <a:r>
              <a:rPr lang="en-US" b="1" dirty="0"/>
              <a:t> </a:t>
            </a:r>
            <a:r>
              <a:rPr lang="en-US" sz="2400" b="1" dirty="0"/>
              <a:t>Checking if a Method Exists in a </a:t>
            </a:r>
            <a:r>
              <a:rPr lang="en-US" sz="2400" b="1" dirty="0" smtClean="0"/>
              <a:t>Class method_exists():</a:t>
            </a:r>
          </a:p>
          <a:p>
            <a:r>
              <a:rPr lang="en-US" sz="2400" b="1" dirty="0" smtClean="0"/>
              <a:t>class MyClass {</a:t>
            </a:r>
          </a:p>
          <a:p>
            <a:r>
              <a:rPr lang="en-US" sz="2400" b="1" dirty="0" smtClean="0"/>
              <a:t>    public function myMethod() {</a:t>
            </a:r>
          </a:p>
          <a:p>
            <a:r>
              <a:rPr lang="en-US" sz="2400" b="1" dirty="0" smtClean="0"/>
              <a:t>        // Method implementation</a:t>
            </a:r>
          </a:p>
          <a:p>
            <a:r>
              <a:rPr lang="en-US" sz="2400" b="1" dirty="0" smtClean="0"/>
              <a:t>    }</a:t>
            </a:r>
          </a:p>
          <a:p>
            <a:r>
              <a:rPr lang="en-US" sz="2400" b="1" dirty="0" smtClean="0"/>
              <a:t>}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$object = new MyClass();</a:t>
            </a:r>
          </a:p>
          <a:p>
            <a:r>
              <a:rPr lang="en-US" sz="2400" b="1" dirty="0" smtClean="0"/>
              <a:t>$has_method = method_exists($object, 'myMethod'); // $has_method will be true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1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" y="109728"/>
            <a:ext cx="90220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-apple-system"/>
            </a:endParaRPr>
          </a:p>
          <a:p>
            <a:r>
              <a:rPr lang="en-US" sz="2400" b="1" dirty="0">
                <a:latin typeface="-apple-system"/>
              </a:rPr>
              <a:t>$bob = new Person('Bob');</a:t>
            </a:r>
          </a:p>
          <a:p>
            <a:r>
              <a:rPr lang="en-US" sz="2400" b="1" dirty="0">
                <a:latin typeface="-apple-system"/>
              </a:rPr>
              <a:t>$bob-&gt;address-&gt;street = 'North 1st Street';</a:t>
            </a:r>
          </a:p>
          <a:p>
            <a:r>
              <a:rPr lang="en-US" sz="2400" b="1" dirty="0">
                <a:latin typeface="-apple-system"/>
              </a:rPr>
              <a:t>$bob-&gt;address-&gt;city = 'San Jose';</a:t>
            </a:r>
          </a:p>
          <a:p>
            <a:endParaRPr lang="en-US" sz="2400" b="1" dirty="0">
              <a:latin typeface="-apple-system"/>
            </a:endParaRPr>
          </a:p>
          <a:p>
            <a:r>
              <a:rPr lang="en-US" sz="2400" b="1" dirty="0">
                <a:latin typeface="-apple-system"/>
              </a:rPr>
              <a:t>$alex = clone $bob;</a:t>
            </a:r>
          </a:p>
          <a:p>
            <a:r>
              <a:rPr lang="en-US" sz="2400" b="1" dirty="0">
                <a:latin typeface="-apple-system"/>
              </a:rPr>
              <a:t>$alex-&gt;name = 'Alex';</a:t>
            </a:r>
          </a:p>
          <a:p>
            <a:r>
              <a:rPr lang="en-US" sz="2400" b="1" dirty="0">
                <a:latin typeface="-apple-system"/>
              </a:rPr>
              <a:t>$alex-&gt;address-&gt;street = '1 Apple Park Way';</a:t>
            </a:r>
          </a:p>
          <a:p>
            <a:r>
              <a:rPr lang="en-US" sz="2400" b="1" dirty="0">
                <a:latin typeface="-apple-system"/>
              </a:rPr>
              <a:t>$alex-&gt;address-&gt;city = 'Cupertino';</a:t>
            </a:r>
          </a:p>
          <a:p>
            <a:endParaRPr lang="en-US" sz="2400" b="1" dirty="0">
              <a:latin typeface="-apple-system"/>
            </a:endParaRPr>
          </a:p>
          <a:p>
            <a:r>
              <a:rPr lang="en-US" sz="2400" b="1" dirty="0">
                <a:latin typeface="-apple-system"/>
              </a:rPr>
              <a:t>var_dump($bob);</a:t>
            </a:r>
          </a:p>
          <a:p>
            <a:r>
              <a:rPr lang="en-US" sz="2400" b="1" dirty="0">
                <a:latin typeface="-apple-system"/>
              </a:rPr>
              <a:t>var_dump($alex);</a:t>
            </a:r>
          </a:p>
          <a:p>
            <a:endParaRPr lang="en-US" sz="2400" b="1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895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224" y="170688"/>
            <a:ext cx="999744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object(Person)#1 (2) {</a:t>
            </a:r>
          </a:p>
          <a:p>
            <a:r>
              <a:rPr lang="en-IN" sz="2800" b="1" dirty="0"/>
              <a:t>  ["name"]=&gt; string(3) "Bob"</a:t>
            </a:r>
          </a:p>
          <a:p>
            <a:r>
              <a:rPr lang="en-IN" sz="2800" b="1" dirty="0"/>
              <a:t>  ["address"]=&gt; object(Address)#2 (2) {</a:t>
            </a:r>
          </a:p>
          <a:p>
            <a:r>
              <a:rPr lang="en-IN" sz="2800" b="1" dirty="0"/>
              <a:t>    ["street"]=&gt; string(16) "North 1st Street"</a:t>
            </a:r>
          </a:p>
          <a:p>
            <a:r>
              <a:rPr lang="en-IN" sz="2800" b="1" dirty="0"/>
              <a:t>    ["city"]=&gt; string(8) "San Jose"</a:t>
            </a:r>
          </a:p>
          <a:p>
            <a:r>
              <a:rPr lang="en-IN" sz="2800" b="1" dirty="0"/>
              <a:t>  }</a:t>
            </a:r>
          </a:p>
          <a:p>
            <a:r>
              <a:rPr lang="en-IN" sz="2800" b="1" dirty="0"/>
              <a:t>}</a:t>
            </a:r>
          </a:p>
          <a:p>
            <a:endParaRPr lang="en-IN" sz="2800" b="1" dirty="0"/>
          </a:p>
          <a:p>
            <a:r>
              <a:rPr lang="en-IN" sz="2800" b="1" dirty="0"/>
              <a:t>object(Person)#3 (2) {</a:t>
            </a:r>
          </a:p>
          <a:p>
            <a:r>
              <a:rPr lang="en-IN" sz="2800" b="1" dirty="0"/>
              <a:t>  ["name"]=&gt; string(4) "Alex"</a:t>
            </a:r>
          </a:p>
          <a:p>
            <a:r>
              <a:rPr lang="en-IN" sz="2800" b="1" dirty="0"/>
              <a:t>  ["address"]=&gt; object(Address)#4 (2) {</a:t>
            </a:r>
          </a:p>
          <a:p>
            <a:r>
              <a:rPr lang="en-IN" sz="2800" b="1" dirty="0"/>
              <a:t>    ["street"]=&gt; string(16) "1 Apple Park Way"</a:t>
            </a:r>
          </a:p>
          <a:p>
            <a:r>
              <a:rPr lang="en-IN" sz="2800" b="1" dirty="0"/>
              <a:t>    ["city"]=&gt; string(9) "Cupertino"</a:t>
            </a:r>
          </a:p>
          <a:p>
            <a:r>
              <a:rPr lang="en-IN" sz="2800" b="1" dirty="0"/>
              <a:t>  }</a:t>
            </a:r>
          </a:p>
          <a:p>
            <a:r>
              <a:rPr lang="en-IN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7006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" y="414528"/>
            <a:ext cx="10826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Cloning an object can be useful for several reasons</a:t>
            </a:r>
            <a:r>
              <a:rPr lang="en-US" sz="28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1.Preserving </a:t>
            </a:r>
            <a:r>
              <a:rPr lang="en-US" sz="2400" b="1" dirty="0"/>
              <a:t>Original State</a:t>
            </a:r>
            <a:r>
              <a:rPr lang="en-US" sz="2000" dirty="0"/>
              <a:t>: Sometimes you want to create a copy of an object so that you can perform operations on it without affecting the original object's state.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2.Avoiding </a:t>
            </a:r>
            <a:r>
              <a:rPr lang="en-US" sz="2400" b="1" dirty="0"/>
              <a:t>Side Effects</a:t>
            </a:r>
            <a:r>
              <a:rPr lang="en-US" sz="2000" dirty="0"/>
              <a:t>: If an object's methods modify its internal state, cloning allows you to work with a separate instance, avoiding unintended side effects on the original object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3.Caching </a:t>
            </a:r>
            <a:r>
              <a:rPr lang="en-US" sz="2400" b="1" dirty="0"/>
              <a:t>and Memoization</a:t>
            </a:r>
            <a:r>
              <a:rPr lang="en-US" sz="2400" dirty="0"/>
              <a:t>: </a:t>
            </a:r>
            <a:r>
              <a:rPr lang="en-US" sz="2000" dirty="0"/>
              <a:t>Cloning can be used in caching and memoization techniques to store copies of expensive objects and reuse them later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4.Avoiding </a:t>
            </a:r>
            <a:r>
              <a:rPr lang="en-US" sz="2400" b="1" dirty="0"/>
              <a:t>Expensive Database or Network Calls</a:t>
            </a:r>
            <a:r>
              <a:rPr lang="en-US" sz="2000" dirty="0"/>
              <a:t>: If an object represents a resource like a database connection or a network connection, cloning can be used to avoid creating a new connection for each instance.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88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476" y="235974"/>
            <a:ext cx="1047135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b="1" dirty="0"/>
              <a:t>Serialization in PHP refers to the process of converting a data structure or object into a format that can be easily stored or transmitted, and later reconstructed. </a:t>
            </a:r>
            <a:endParaRPr lang="en-US" sz="4000" b="1" dirty="0" smtClean="0"/>
          </a:p>
          <a:p>
            <a:endParaRPr lang="en-US" sz="4000" b="1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b="1" dirty="0"/>
              <a:t>This is useful for tasks like storing complex data structures in files or sending them over a network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0321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729" y="191729"/>
            <a:ext cx="10368116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PHP provides two primary functions for serialization:</a:t>
            </a:r>
          </a:p>
          <a:p>
            <a:r>
              <a:rPr lang="en-US" dirty="0"/>
              <a:t>    </a:t>
            </a:r>
          </a:p>
          <a:p>
            <a:r>
              <a:rPr lang="en-US" sz="3600" b="1" dirty="0" smtClean="0"/>
              <a:t>1.serialize():</a:t>
            </a:r>
            <a:r>
              <a:rPr lang="en-US" sz="3600" b="1" dirty="0"/>
              <a:t>This function takes a PHP value (array, object, etc.) and converts it into a storable string representation</a:t>
            </a:r>
            <a:r>
              <a:rPr lang="en-US" sz="2800" b="1" dirty="0" smtClean="0"/>
              <a:t>.</a:t>
            </a:r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3200" b="1" dirty="0"/>
              <a:t>$data = array('name' =&gt; 'John Doe', 'age' =&gt; 30, 'email' =&gt; 'john@example.com');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$serialized_data = serialize($data);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file_put_contents('data.txt', $serialized_data);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2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470" y="235974"/>
            <a:ext cx="10781071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/>
              <a:t>2. unserialize():</a:t>
            </a:r>
            <a:r>
              <a:rPr lang="en-US" sz="3600" b="1" dirty="0"/>
              <a:t>This function takes a serialized string and converts it back into a PHP value</a:t>
            </a:r>
            <a:r>
              <a:rPr lang="en-US" sz="3600" b="1" dirty="0" smtClean="0"/>
              <a:t>.</a:t>
            </a:r>
          </a:p>
          <a:p>
            <a:endParaRPr lang="en-US" sz="3600" b="1" dirty="0" smtClean="0"/>
          </a:p>
          <a:p>
            <a:pPr>
              <a:lnSpc>
                <a:spcPct val="150000"/>
              </a:lnSpc>
            </a:pPr>
            <a:r>
              <a:rPr lang="en-US" sz="3600" b="1" dirty="0" smtClean="0"/>
              <a:t>$</a:t>
            </a:r>
            <a:r>
              <a:rPr lang="en-US" sz="3600" b="1" dirty="0"/>
              <a:t>serialized_data = file_get_contents('data.txt');</a:t>
            </a:r>
          </a:p>
          <a:p>
            <a:pPr>
              <a:lnSpc>
                <a:spcPct val="150000"/>
              </a:lnSpc>
            </a:pPr>
            <a:r>
              <a:rPr lang="en-US" sz="3600" b="1" dirty="0"/>
              <a:t>$data = unserialize($serialized_data);</a:t>
            </a:r>
          </a:p>
          <a:p>
            <a:pPr>
              <a:lnSpc>
                <a:spcPct val="150000"/>
              </a:lnSpc>
            </a:pPr>
            <a:r>
              <a:rPr lang="en-US" sz="3600" b="1" dirty="0"/>
              <a:t>print_r($data</a:t>
            </a:r>
            <a:r>
              <a:rPr lang="en-US" sz="3600" b="1" dirty="0" smtClean="0"/>
              <a:t>);</a:t>
            </a:r>
          </a:p>
          <a:p>
            <a:endParaRPr lang="en-US" sz="3600" b="1" dirty="0"/>
          </a:p>
          <a:p>
            <a:r>
              <a:rPr lang="en-US" sz="3600" b="1" dirty="0"/>
              <a:t>It's important to note that the serialized format is not meant to be human-readable or editable, as it's optimized for machine consumption.</a:t>
            </a:r>
          </a:p>
          <a:p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439013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221226"/>
            <a:ext cx="1116453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/>
              <a:t>The serialized format is specific to PHP and might not be compatible with other programming languages.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/>
              <a:t>Not all data types can be serialized. Resources like file handles or database connections cannot be serialized.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/>
              <a:t>When unserializing data, ensure that the classes or structures used in the data are defined in your PHP script, or you will run into errors.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625345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735" y="206477"/>
            <a:ext cx="9748684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object </a:t>
            </a:r>
            <a:r>
              <a:rPr lang="en-IN" sz="3600" b="1" dirty="0" smtClean="0"/>
              <a:t>serialization</a:t>
            </a:r>
          </a:p>
          <a:p>
            <a:r>
              <a:rPr lang="en-IN" sz="3600" b="1" dirty="0"/>
              <a:t>class Person {</a:t>
            </a:r>
          </a:p>
          <a:p>
            <a:r>
              <a:rPr lang="en-IN" sz="3600" b="1" dirty="0"/>
              <a:t>    public $name;</a:t>
            </a:r>
          </a:p>
          <a:p>
            <a:r>
              <a:rPr lang="en-IN" sz="3600" b="1" dirty="0"/>
              <a:t>    public $age;</a:t>
            </a:r>
          </a:p>
          <a:p>
            <a:r>
              <a:rPr lang="en-IN" sz="3600" b="1" dirty="0"/>
              <a:t>    public $email;</a:t>
            </a:r>
          </a:p>
          <a:p>
            <a:r>
              <a:rPr lang="en-IN" sz="3600" b="1" dirty="0"/>
              <a:t>}</a:t>
            </a:r>
          </a:p>
          <a:p>
            <a:endParaRPr lang="en-IN" sz="3600" b="1" dirty="0"/>
          </a:p>
          <a:p>
            <a:r>
              <a:rPr lang="en-IN" sz="3600" b="1" dirty="0"/>
              <a:t>$person = new Person();</a:t>
            </a:r>
          </a:p>
          <a:p>
            <a:r>
              <a:rPr lang="en-IN" sz="3600" b="1" dirty="0"/>
              <a:t>$person-&gt;name = 'John Doe';</a:t>
            </a:r>
          </a:p>
          <a:p>
            <a:r>
              <a:rPr lang="en-IN" sz="3600" b="1" dirty="0"/>
              <a:t>$person-&gt;age = 30;</a:t>
            </a:r>
          </a:p>
          <a:p>
            <a:r>
              <a:rPr lang="en-IN" sz="3600" b="1" dirty="0"/>
              <a:t>$person-&gt;email = 'john@example.com';</a:t>
            </a:r>
          </a:p>
          <a:p>
            <a:endParaRPr lang="en-IN" sz="3600" b="1" dirty="0"/>
          </a:p>
          <a:p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127296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232" y="162232"/>
            <a:ext cx="1181345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/>
              <a:t>$serialized_person = serialize($person);</a:t>
            </a:r>
          </a:p>
          <a:p>
            <a:r>
              <a:rPr lang="en-IN" sz="4000" b="1" dirty="0"/>
              <a:t>file_put_contents('person.txt', $serialized_person);</a:t>
            </a:r>
          </a:p>
          <a:p>
            <a:endParaRPr lang="en-IN" sz="4000" b="1" dirty="0"/>
          </a:p>
          <a:p>
            <a:r>
              <a:rPr lang="en-IN" sz="4000" b="1" dirty="0"/>
              <a:t>// Later, after including the class definition</a:t>
            </a:r>
          </a:p>
          <a:p>
            <a:r>
              <a:rPr lang="en-IN" sz="4000" b="1" dirty="0"/>
              <a:t>$serialized_person = file_get_contents('person.txt');</a:t>
            </a:r>
          </a:p>
          <a:p>
            <a:r>
              <a:rPr lang="en-IN" sz="4000" b="1" dirty="0"/>
              <a:t>$person = unserialize($serialized_person);</a:t>
            </a:r>
          </a:p>
        </p:txBody>
      </p:sp>
    </p:spTree>
    <p:extLst>
      <p:ext uri="{BB962C8B-B14F-4D97-AF65-F5344CB8AC3E}">
        <p14:creationId xmlns:p14="http://schemas.microsoft.com/office/powerpoint/2010/main" val="201940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496" y="158496"/>
            <a:ext cx="10911840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Söhne"/>
              </a:rPr>
              <a:t>5. Checking if a Property Exists in a Class property_exists():</a:t>
            </a:r>
          </a:p>
          <a:p>
            <a:r>
              <a:rPr lang="en-US" sz="2800" b="1" dirty="0" smtClean="0"/>
              <a:t>class MyClass {</a:t>
            </a:r>
          </a:p>
          <a:p>
            <a:r>
              <a:rPr lang="en-US" sz="2800" b="1" dirty="0" smtClean="0"/>
              <a:t>    public $myProperty;</a:t>
            </a:r>
          </a:p>
          <a:p>
            <a:r>
              <a:rPr lang="en-US" sz="2800" b="1" dirty="0" smtClean="0"/>
              <a:t>}</a:t>
            </a:r>
          </a:p>
          <a:p>
            <a:r>
              <a:rPr lang="en-US" sz="2800" b="1" dirty="0" smtClean="0"/>
              <a:t>$object = new MyClass();</a:t>
            </a:r>
          </a:p>
          <a:p>
            <a:r>
              <a:rPr lang="en-US" sz="2800" b="1" dirty="0" smtClean="0"/>
              <a:t>$has_property = property_exists($object, 'myProperty'); // $has_property will be true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6.</a:t>
            </a:r>
            <a:r>
              <a:rPr lang="en-US" b="1" dirty="0"/>
              <a:t> </a:t>
            </a:r>
            <a:r>
              <a:rPr lang="en-US" sz="2400" b="1" dirty="0"/>
              <a:t>Getting the Methods of a Class </a:t>
            </a:r>
            <a:r>
              <a:rPr lang="en-US" sz="2400" b="1" dirty="0" smtClean="0"/>
              <a:t> get_class_methods():</a:t>
            </a:r>
          </a:p>
          <a:p>
            <a:r>
              <a:rPr lang="en-US" sz="2800" b="1" dirty="0" smtClean="0"/>
              <a:t>class MyClass {</a:t>
            </a:r>
          </a:p>
          <a:p>
            <a:r>
              <a:rPr lang="en-US" sz="2800" b="1" dirty="0" smtClean="0"/>
              <a:t>    public function method1() {}</a:t>
            </a:r>
          </a:p>
          <a:p>
            <a:r>
              <a:rPr lang="en-US" sz="2800" b="1" dirty="0" smtClean="0"/>
              <a:t>    public function method2() {}</a:t>
            </a:r>
          </a:p>
          <a:p>
            <a:r>
              <a:rPr lang="en-US" sz="2800" b="1" dirty="0" smtClean="0"/>
              <a:t>}</a:t>
            </a:r>
          </a:p>
          <a:p>
            <a:r>
              <a:rPr lang="en-US" sz="2800" b="1" dirty="0" smtClean="0"/>
              <a:t>$methods = get_class_methods('MyClass');</a:t>
            </a:r>
          </a:p>
          <a:p>
            <a:r>
              <a:rPr lang="en-US" sz="2800" b="1" dirty="0" smtClean="0"/>
              <a:t>print_r($methods); // Output: Array ( [0] =&gt; method1 [1] =&gt; method2 )</a:t>
            </a:r>
          </a:p>
          <a:p>
            <a:endParaRPr lang="en-US" sz="2400" b="1" dirty="0" smtClean="0"/>
          </a:p>
          <a:p>
            <a:endParaRPr lang="en-US" sz="3600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21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496" y="121920"/>
            <a:ext cx="1120444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Söhne"/>
              </a:rPr>
              <a:t>7.Getting the Properties of an Object  get_object_vars():</a:t>
            </a:r>
          </a:p>
          <a:p>
            <a:endParaRPr lang="en-US" sz="2400" b="1" i="0" dirty="0" smtClean="0">
              <a:effectLst/>
              <a:latin typeface="Söhne"/>
            </a:endParaRPr>
          </a:p>
          <a:p>
            <a:r>
              <a:rPr lang="en-US" sz="2800" b="1" i="0" dirty="0" smtClean="0">
                <a:effectLst/>
                <a:latin typeface="Söhne"/>
              </a:rPr>
              <a:t>class MyClass {</a:t>
            </a:r>
          </a:p>
          <a:p>
            <a:r>
              <a:rPr lang="en-US" sz="2800" b="1" i="0" dirty="0" smtClean="0">
                <a:effectLst/>
                <a:latin typeface="Söhne"/>
              </a:rPr>
              <a:t>    public $property1 = 'Value 1';</a:t>
            </a:r>
          </a:p>
          <a:p>
            <a:r>
              <a:rPr lang="en-US" sz="2800" b="1" i="0" dirty="0" smtClean="0">
                <a:effectLst/>
                <a:latin typeface="Söhne"/>
              </a:rPr>
              <a:t>    public $property2 = 'Value 2';</a:t>
            </a:r>
          </a:p>
          <a:p>
            <a:r>
              <a:rPr lang="en-US" sz="2800" b="1" i="0" dirty="0" smtClean="0">
                <a:effectLst/>
                <a:latin typeface="Söhne"/>
              </a:rPr>
              <a:t>}</a:t>
            </a:r>
          </a:p>
          <a:p>
            <a:endParaRPr lang="en-US" sz="2800" b="1" i="0" dirty="0" smtClean="0">
              <a:effectLst/>
              <a:latin typeface="Söhne"/>
            </a:endParaRPr>
          </a:p>
          <a:p>
            <a:r>
              <a:rPr lang="en-US" sz="2800" b="1" i="0" dirty="0" smtClean="0">
                <a:effectLst/>
                <a:latin typeface="Söhne"/>
              </a:rPr>
              <a:t>$object = new MyClass();</a:t>
            </a:r>
          </a:p>
          <a:p>
            <a:r>
              <a:rPr lang="en-US" sz="2800" b="1" i="0" dirty="0" smtClean="0">
                <a:effectLst/>
                <a:latin typeface="Söhne"/>
              </a:rPr>
              <a:t>$properties = get_object_vars($object);</a:t>
            </a:r>
          </a:p>
          <a:p>
            <a:r>
              <a:rPr lang="en-US" sz="2800" b="1" i="0" dirty="0" smtClean="0">
                <a:effectLst/>
                <a:latin typeface="Söhne"/>
              </a:rPr>
              <a:t>print_r($properties); </a:t>
            </a:r>
          </a:p>
          <a:p>
            <a:r>
              <a:rPr lang="en-US" sz="2800" b="1" i="0" dirty="0" smtClean="0">
                <a:effectLst/>
                <a:latin typeface="Söhne"/>
              </a:rPr>
              <a:t>// Output: Array ( [property1] =&gt; Value 1 [property2] =&gt; Value 2 )</a:t>
            </a:r>
          </a:p>
          <a:p>
            <a:endParaRPr lang="en-US" sz="2800" b="1" dirty="0">
              <a:latin typeface="Söhne"/>
            </a:endParaRPr>
          </a:p>
          <a:p>
            <a:r>
              <a:rPr lang="en-US" sz="2800" b="1" dirty="0" smtClean="0"/>
              <a:t>These </a:t>
            </a:r>
            <a:r>
              <a:rPr lang="en-US" sz="2800" b="1" dirty="0"/>
              <a:t>examples demonstrate how introspection functions in PHP can be used to examine variables, classes, methods, and properties at runtime</a:t>
            </a:r>
            <a:endParaRPr lang="en-US" sz="4000" b="1" i="0" dirty="0" smtClean="0">
              <a:effectLst/>
              <a:latin typeface="Söhne"/>
            </a:endParaRPr>
          </a:p>
          <a:p>
            <a:r>
              <a:rPr lang="en-US" sz="3600" b="1" i="0" dirty="0" smtClean="0">
                <a:effectLst/>
                <a:latin typeface="Söhne"/>
              </a:rPr>
              <a:t> 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10041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072" y="268224"/>
            <a:ext cx="10668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introspection </a:t>
            </a:r>
            <a:r>
              <a:rPr lang="en-US" sz="2000" dirty="0" smtClean="0"/>
              <a:t>can </a:t>
            </a:r>
            <a:r>
              <a:rPr lang="en-US" sz="2000" dirty="0"/>
              <a:t>be valuable in a variety of scenarios</a:t>
            </a:r>
            <a:r>
              <a:rPr lang="en-US" sz="20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/>
              <a:t>1.Dynamic </a:t>
            </a:r>
            <a:r>
              <a:rPr lang="en-IN" sz="2400" b="1" dirty="0"/>
              <a:t>Code </a:t>
            </a:r>
            <a:r>
              <a:rPr lang="en-IN" sz="2400" b="1" dirty="0" smtClean="0"/>
              <a:t>Execution</a:t>
            </a:r>
            <a:r>
              <a:rPr lang="en-IN" sz="2000" dirty="0" smtClean="0"/>
              <a:t>:</a:t>
            </a:r>
            <a:r>
              <a:rPr lang="en-US" sz="2000" dirty="0" smtClean="0"/>
              <a:t> introspection </a:t>
            </a:r>
            <a:r>
              <a:rPr lang="en-US" sz="2000" dirty="0"/>
              <a:t>enables you to dynamically instantiate objects, call methods, or access properties based on names that are determined at runtime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2</a:t>
            </a:r>
            <a:r>
              <a:rPr lang="en-US" sz="2400" dirty="0" smtClean="0"/>
              <a:t>.</a:t>
            </a:r>
            <a:r>
              <a:rPr lang="en-IN" sz="2400" b="1" dirty="0"/>
              <a:t> Debugging and Error </a:t>
            </a:r>
            <a:r>
              <a:rPr lang="en-IN" sz="2400" b="1" dirty="0" smtClean="0"/>
              <a:t>Handling </a:t>
            </a:r>
            <a:r>
              <a:rPr lang="en-IN" sz="2000" dirty="0" smtClean="0"/>
              <a:t>: y</a:t>
            </a:r>
            <a:r>
              <a:rPr lang="en-US" sz="2000" dirty="0" smtClean="0"/>
              <a:t>ou </a:t>
            </a:r>
            <a:r>
              <a:rPr lang="en-US" sz="2000" dirty="0"/>
              <a:t>might use it to check if a particular method or property exists before trying to use it. This can help prevent fatal errors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3. Automated </a:t>
            </a:r>
            <a:r>
              <a:rPr lang="en-US" sz="2400" b="1" dirty="0"/>
              <a:t>Documentation Generation</a:t>
            </a:r>
            <a:r>
              <a:rPr lang="en-US" sz="2000" dirty="0"/>
              <a:t>: Tools like </a:t>
            </a:r>
            <a:r>
              <a:rPr lang="en-US" sz="2000" dirty="0" err="1"/>
              <a:t>PHPDoc</a:t>
            </a:r>
            <a:r>
              <a:rPr lang="en-US" sz="2000" dirty="0"/>
              <a:t>, which generates documentation from code comments, often rely on introspection to extract information about classes, methods, properties, and their relationships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4</a:t>
            </a:r>
            <a:r>
              <a:rPr lang="en-US" sz="2400" dirty="0" smtClean="0"/>
              <a:t>.</a:t>
            </a:r>
            <a:r>
              <a:rPr lang="en-IN" sz="2400" b="1" dirty="0"/>
              <a:t> Testing and Mocking</a:t>
            </a:r>
            <a:r>
              <a:rPr lang="en-IN" sz="2000" dirty="0"/>
              <a:t>: </a:t>
            </a:r>
            <a:r>
              <a:rPr lang="en-US" sz="2000" dirty="0"/>
              <a:t>In unit testing, introspection can be used to create mock </a:t>
            </a:r>
            <a:r>
              <a:rPr lang="en-US" sz="2000" dirty="0" smtClean="0"/>
              <a:t>objects </a:t>
            </a:r>
            <a:r>
              <a:rPr lang="en-US" sz="2000" dirty="0"/>
              <a:t>that mimic the behavior of real objects, allowing you to isolate and test specific components of your code.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87333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9456" y="219456"/>
            <a:ext cx="10082784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0" dirty="0" smtClean="0">
                <a:effectLst/>
                <a:latin typeface="Söhne"/>
              </a:rPr>
              <a:t>In PHP, you can create a clone of an object using the ‘clone’ </a:t>
            </a:r>
            <a:r>
              <a:rPr lang="en-IN" sz="2400" b="1" dirty="0"/>
              <a:t>keyword</a:t>
            </a:r>
            <a:r>
              <a:rPr lang="en-IN" sz="2400" b="1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this </a:t>
            </a:r>
            <a:r>
              <a:rPr lang="en-US" sz="2400" b="1" dirty="0"/>
              <a:t>allows you to create a duplicate of an existing object, which is a separate instance with its own memory space</a:t>
            </a:r>
            <a:r>
              <a:rPr lang="en-US" sz="2400" b="1" dirty="0" smtClean="0"/>
              <a:t>.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class MyClass {</a:t>
            </a:r>
          </a:p>
          <a:p>
            <a:r>
              <a:rPr lang="en-US" sz="2400" b="1" dirty="0" smtClean="0"/>
              <a:t>    public $property;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 public function __construct($value) {</a:t>
            </a:r>
          </a:p>
          <a:p>
            <a:r>
              <a:rPr lang="en-US" sz="2400" b="1" dirty="0" smtClean="0"/>
              <a:t>        $this-&gt;property = $value;</a:t>
            </a:r>
          </a:p>
          <a:p>
            <a:r>
              <a:rPr lang="en-US" sz="2400" b="1" dirty="0" smtClean="0"/>
              <a:t>    }</a:t>
            </a:r>
          </a:p>
          <a:p>
            <a:r>
              <a:rPr lang="en-US" sz="2400" b="1" dirty="0" smtClean="0"/>
              <a:t>}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// Create an instance of MyClass</a:t>
            </a:r>
          </a:p>
          <a:p>
            <a:r>
              <a:rPr lang="en-US" sz="2400" b="1" dirty="0" smtClean="0"/>
              <a:t>$originalObject = new MyClass('Original Value');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// Clone the object</a:t>
            </a:r>
          </a:p>
          <a:p>
            <a:r>
              <a:rPr lang="en-US" sz="2400" b="1" dirty="0" smtClean="0"/>
              <a:t>$clonedObject = clone $originalObject;</a:t>
            </a:r>
          </a:p>
          <a:p>
            <a:endParaRPr lang="en-US" sz="2400" b="1" dirty="0" smtClean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3585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992" y="243840"/>
            <a:ext cx="11545824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// </a:t>
            </a:r>
            <a:r>
              <a:rPr lang="en-US" sz="3200" b="1" dirty="0"/>
              <a:t>Update the property of the cloned object</a:t>
            </a:r>
          </a:p>
          <a:p>
            <a:r>
              <a:rPr lang="en-US" sz="3200" b="1" dirty="0"/>
              <a:t>$clonedObject-&gt;property = 'New Value';</a:t>
            </a:r>
          </a:p>
          <a:p>
            <a:endParaRPr lang="en-US" sz="3200" b="1" dirty="0"/>
          </a:p>
          <a:p>
            <a:r>
              <a:rPr lang="en-US" sz="3200" b="1" dirty="0"/>
              <a:t>// Check the values</a:t>
            </a:r>
          </a:p>
          <a:p>
            <a:r>
              <a:rPr lang="en-US" sz="3200" b="1" dirty="0"/>
              <a:t>echo $originalObject-&gt;property; // Output: Original Value</a:t>
            </a:r>
          </a:p>
          <a:p>
            <a:r>
              <a:rPr lang="en-US" sz="3200" b="1" dirty="0"/>
              <a:t>echo $clonedObject-&gt;property;  // Output: New </a:t>
            </a:r>
            <a:r>
              <a:rPr lang="en-US" sz="3200" b="1" dirty="0" smtClean="0"/>
              <a:t>Value</a:t>
            </a:r>
          </a:p>
          <a:p>
            <a:endParaRPr lang="en-US" sz="3200" b="1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/>
              <a:t>This demonstrates that cloning creates a true copy of the object</a:t>
            </a:r>
            <a:r>
              <a:rPr lang="en-US" sz="3200" b="1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/>
              <a:t>The clone keyword </a:t>
            </a:r>
            <a:r>
              <a:rPr lang="en-US" sz="3200" b="1" dirty="0"/>
              <a:t>allows you to perform a shallow copy of an object.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409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112" y="146304"/>
            <a:ext cx="8924544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-apple-system"/>
              </a:rPr>
              <a:t>Copying object via </a:t>
            </a:r>
            <a:r>
              <a:rPr lang="en-IN" sz="2800" dirty="0" smtClean="0">
                <a:solidFill>
                  <a:srgbClr val="FF0000"/>
                </a:solidFill>
                <a:latin typeface="-apple-system"/>
              </a:rPr>
              <a:t>assignment</a:t>
            </a:r>
          </a:p>
          <a:p>
            <a:r>
              <a:rPr lang="en-IN" sz="3200" dirty="0">
                <a:latin typeface="-apple-system"/>
              </a:rPr>
              <a:t>&lt;?</a:t>
            </a:r>
            <a:r>
              <a:rPr lang="en-IN" sz="3200" dirty="0" smtClean="0">
                <a:latin typeface="-apple-system"/>
              </a:rPr>
              <a:t>php</a:t>
            </a:r>
            <a:endParaRPr lang="en-IN" sz="3200" dirty="0">
              <a:latin typeface="-apple-system"/>
            </a:endParaRPr>
          </a:p>
          <a:p>
            <a:r>
              <a:rPr lang="en-IN" sz="3200" dirty="0">
                <a:latin typeface="-apple-system"/>
              </a:rPr>
              <a:t>class Person</a:t>
            </a:r>
          </a:p>
          <a:p>
            <a:r>
              <a:rPr lang="en-IN" sz="3200" dirty="0">
                <a:latin typeface="-apple-system"/>
              </a:rPr>
              <a:t>{</a:t>
            </a:r>
          </a:p>
          <a:p>
            <a:r>
              <a:rPr lang="en-IN" sz="3200" dirty="0">
                <a:latin typeface="-apple-system"/>
              </a:rPr>
              <a:t>	public $name;</a:t>
            </a:r>
          </a:p>
          <a:p>
            <a:endParaRPr lang="en-IN" sz="3200" dirty="0">
              <a:latin typeface="-apple-system"/>
            </a:endParaRPr>
          </a:p>
          <a:p>
            <a:r>
              <a:rPr lang="en-IN" sz="3200" dirty="0">
                <a:latin typeface="-apple-system"/>
              </a:rPr>
              <a:t>	public function __construct($name)</a:t>
            </a:r>
          </a:p>
          <a:p>
            <a:r>
              <a:rPr lang="en-IN" sz="3200" dirty="0">
                <a:latin typeface="-apple-system"/>
              </a:rPr>
              <a:t>	{</a:t>
            </a:r>
          </a:p>
          <a:p>
            <a:r>
              <a:rPr lang="en-IN" sz="3200" dirty="0">
                <a:latin typeface="-apple-system"/>
              </a:rPr>
              <a:t>		$this-&gt;name = $name;</a:t>
            </a:r>
          </a:p>
          <a:p>
            <a:r>
              <a:rPr lang="en-IN" sz="3200" dirty="0">
                <a:latin typeface="-apple-system"/>
              </a:rPr>
              <a:t>	}</a:t>
            </a:r>
          </a:p>
          <a:p>
            <a:r>
              <a:rPr lang="en-IN" sz="3200" dirty="0" smtClean="0">
                <a:latin typeface="-apple-system"/>
              </a:rPr>
              <a:t>}</a:t>
            </a:r>
            <a:endParaRPr lang="en-IN" sz="3200" dirty="0">
              <a:latin typeface="-apple-system"/>
            </a:endParaRPr>
          </a:p>
          <a:p>
            <a:r>
              <a:rPr lang="en-IN" sz="3200" dirty="0">
                <a:latin typeface="-apple-system"/>
              </a:rPr>
              <a:t>$bob = new Person('Bob');</a:t>
            </a:r>
          </a:p>
          <a:p>
            <a:r>
              <a:rPr lang="en-IN" sz="3200" dirty="0">
                <a:latin typeface="-apple-system"/>
              </a:rPr>
              <a:t>// assign bob to alex and change the name</a:t>
            </a:r>
          </a:p>
          <a:p>
            <a:r>
              <a:rPr lang="en-IN" sz="3200" dirty="0">
                <a:latin typeface="-apple-system"/>
              </a:rPr>
              <a:t>$alex = $bob;</a:t>
            </a:r>
          </a:p>
          <a:p>
            <a:endParaRPr lang="en-IN" sz="2800" dirty="0">
              <a:latin typeface="-apple-system"/>
            </a:endParaRPr>
          </a:p>
          <a:p>
            <a:endParaRPr lang="en-IN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08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344" y="158496"/>
            <a:ext cx="1091184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latin typeface="-apple-system"/>
              </a:rPr>
              <a:t>$</a:t>
            </a:r>
            <a:r>
              <a:rPr lang="en-IN" sz="3200" dirty="0" err="1">
                <a:latin typeface="-apple-system"/>
              </a:rPr>
              <a:t>alex</a:t>
            </a:r>
            <a:r>
              <a:rPr lang="en-IN" sz="3200" dirty="0">
                <a:latin typeface="-apple-system"/>
              </a:rPr>
              <a:t>-&gt;name = 'Alex';</a:t>
            </a:r>
          </a:p>
          <a:p>
            <a:endParaRPr lang="en-IN" sz="3200" dirty="0">
              <a:latin typeface="-apple-system"/>
            </a:endParaRPr>
          </a:p>
          <a:p>
            <a:r>
              <a:rPr lang="en-IN" sz="3200" dirty="0">
                <a:latin typeface="-apple-system"/>
              </a:rPr>
              <a:t>// show both objects</a:t>
            </a:r>
          </a:p>
          <a:p>
            <a:r>
              <a:rPr lang="en-IN" sz="3200" dirty="0">
                <a:latin typeface="-apple-system"/>
              </a:rPr>
              <a:t>var_dump($bob);</a:t>
            </a:r>
          </a:p>
          <a:p>
            <a:r>
              <a:rPr lang="en-IN" sz="3200" dirty="0">
                <a:latin typeface="-apple-system"/>
              </a:rPr>
              <a:t>var_dump($alex);</a:t>
            </a:r>
          </a:p>
          <a:p>
            <a:endParaRPr lang="en-US" sz="3200" dirty="0" smtClean="0"/>
          </a:p>
          <a:p>
            <a:r>
              <a:rPr lang="en-US" sz="3200" dirty="0" smtClean="0"/>
              <a:t>object(Person</a:t>
            </a:r>
            <a:r>
              <a:rPr lang="en-US" sz="3200" dirty="0"/>
              <a:t>)#1 (1) {</a:t>
            </a:r>
          </a:p>
          <a:p>
            <a:r>
              <a:rPr lang="en-US" sz="3200" dirty="0"/>
              <a:t>  ["name"]=&gt; string(4) "Alex"</a:t>
            </a:r>
          </a:p>
          <a:p>
            <a:r>
              <a:rPr lang="en-US" sz="3200" dirty="0"/>
              <a:t>}</a:t>
            </a:r>
          </a:p>
          <a:p>
            <a:r>
              <a:rPr lang="en-US" sz="3200" dirty="0"/>
              <a:t>object(Person)#1 (1) {</a:t>
            </a:r>
          </a:p>
          <a:p>
            <a:r>
              <a:rPr lang="en-US" sz="3200" dirty="0"/>
              <a:t>  ["name"]=&gt; string(4) "Alex"</a:t>
            </a:r>
          </a:p>
          <a:p>
            <a:r>
              <a:rPr lang="en-US" sz="3200" dirty="0" smtClean="0"/>
              <a:t>}</a:t>
            </a:r>
          </a:p>
          <a:p>
            <a:r>
              <a:rPr lang="en-IN" sz="2000" dirty="0"/>
              <a:t>In this example, </a:t>
            </a:r>
            <a:r>
              <a:rPr lang="en-IN" sz="2000" dirty="0" smtClean="0"/>
              <a:t>both </a:t>
            </a:r>
            <a:r>
              <a:rPr lang="en-IN" sz="2000" dirty="0"/>
              <a:t>$</a:t>
            </a:r>
            <a:r>
              <a:rPr lang="en-IN" sz="2000" dirty="0" smtClean="0"/>
              <a:t>bob and  </a:t>
            </a:r>
            <a:r>
              <a:rPr lang="en-IN" sz="2000" dirty="0"/>
              <a:t>$</a:t>
            </a:r>
            <a:r>
              <a:rPr lang="en-IN" sz="2000" dirty="0" smtClean="0"/>
              <a:t>alex </a:t>
            </a:r>
            <a:r>
              <a:rPr lang="en-US" sz="2000" dirty="0" smtClean="0"/>
              <a:t>reference </a:t>
            </a:r>
            <a:r>
              <a:rPr lang="en-US" sz="2000" dirty="0"/>
              <a:t>the same object in the memory. When we change the property of an object, it reflects in both references.</a:t>
            </a:r>
            <a:endParaRPr lang="en-IN" sz="3600" dirty="0"/>
          </a:p>
        </p:txBody>
      </p:sp>
      <p:pic>
        <p:nvPicPr>
          <p:cNvPr id="2050" name="Picture 2" descr="https://www.phptutorial.net/wp-content/uploads/2021/03/PHP-clone-Object-assign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223" y="1487424"/>
            <a:ext cx="4192140" cy="381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1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239</TotalTime>
  <Words>1816</Words>
  <Application>Microsoft Office PowerPoint</Application>
  <PresentationFormat>Widescreen</PresentationFormat>
  <Paragraphs>293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-apple-system</vt:lpstr>
      <vt:lpstr>Arial</vt:lpstr>
      <vt:lpstr>Century Gothic</vt:lpstr>
      <vt:lpstr>Söhne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syntronic</dc:creator>
  <cp:lastModifiedBy>syntronic</cp:lastModifiedBy>
  <cp:revision>26</cp:revision>
  <dcterms:created xsi:type="dcterms:W3CDTF">2023-09-17T16:00:59Z</dcterms:created>
  <dcterms:modified xsi:type="dcterms:W3CDTF">2023-10-16T02:48:21Z</dcterms:modified>
</cp:coreProperties>
</file>