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61" d="100"/>
          <a:sy n="61" d="100"/>
        </p:scale>
        <p:origin x="7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476" y="235974"/>
            <a:ext cx="10471355" cy="5016758"/>
          </a:xfrm>
          <a:prstGeom prst="rect">
            <a:avLst/>
          </a:prstGeom>
        </p:spPr>
        <p:txBody>
          <a:bodyPr wrap="square">
            <a:spAutoFit/>
          </a:bodyPr>
          <a:lstStyle/>
          <a:p>
            <a:pPr marL="342900" indent="-342900">
              <a:buFont typeface="Wingdings" panose="05000000000000000000" pitchFamily="2" charset="2"/>
              <a:buChar char="q"/>
            </a:pPr>
            <a:r>
              <a:rPr lang="en-US" sz="4000" b="1" dirty="0"/>
              <a:t>Serialization in PHP refers to the process of converting a data structure or object into a format that can be easily stored or transmitted, and later reconstructed. </a:t>
            </a:r>
            <a:endParaRPr lang="en-US" sz="4000" b="1" dirty="0" smtClean="0"/>
          </a:p>
          <a:p>
            <a:endParaRPr lang="en-US" sz="4000" b="1" dirty="0" smtClean="0"/>
          </a:p>
          <a:p>
            <a:pPr marL="342900" indent="-342900">
              <a:buFont typeface="Wingdings" panose="05000000000000000000" pitchFamily="2" charset="2"/>
              <a:buChar char="q"/>
            </a:pPr>
            <a:r>
              <a:rPr lang="en-US" sz="4000" b="1" dirty="0"/>
              <a:t>This is useful for tasks like storing complex data structures in files or sending them over a network</a:t>
            </a:r>
            <a:r>
              <a:rPr lang="en-US" sz="3200" dirty="0" smtClean="0"/>
              <a:t>.</a:t>
            </a:r>
          </a:p>
        </p:txBody>
      </p:sp>
    </p:spTree>
    <p:extLst>
      <p:ext uri="{BB962C8B-B14F-4D97-AF65-F5344CB8AC3E}">
        <p14:creationId xmlns:p14="http://schemas.microsoft.com/office/powerpoint/2010/main" val="68988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0547131" cy="6771084"/>
          </a:xfrm>
          <a:prstGeom prst="rect">
            <a:avLst/>
          </a:prstGeom>
        </p:spPr>
        <p:txBody>
          <a:bodyPr wrap="square">
            <a:spAutoFit/>
          </a:bodyPr>
          <a:lstStyle/>
          <a:p>
            <a:r>
              <a:rPr lang="en-IN" sz="2800" b="1" dirty="0"/>
              <a:t>Interface </a:t>
            </a:r>
            <a:r>
              <a:rPr lang="en-IN" sz="2800" b="1" dirty="0" smtClean="0"/>
              <a:t>Inheritance: </a:t>
            </a:r>
            <a:r>
              <a:rPr lang="en-US" sz="2400" b="1" dirty="0" smtClean="0"/>
              <a:t>Interfaces </a:t>
            </a:r>
            <a:r>
              <a:rPr lang="en-US" sz="2400" b="1" dirty="0"/>
              <a:t>can extend other interfaces, which means they can inherit method declarations from one or more parent interfaces.</a:t>
            </a:r>
            <a:endParaRPr lang="en-IN" sz="3600" b="1" dirty="0" smtClean="0"/>
          </a:p>
          <a:p>
            <a:endParaRPr lang="en-IN" sz="3600" b="1" dirty="0" smtClean="0"/>
          </a:p>
          <a:p>
            <a:r>
              <a:rPr lang="en-IN" sz="2800" b="1" dirty="0"/>
              <a:t>interface Shape {</a:t>
            </a:r>
          </a:p>
          <a:p>
            <a:r>
              <a:rPr lang="en-IN" sz="2800" b="1" dirty="0"/>
              <a:t>    public function area();</a:t>
            </a:r>
          </a:p>
          <a:p>
            <a:r>
              <a:rPr lang="en-IN" sz="2800" b="1" dirty="0"/>
              <a:t>    public function perimeter();</a:t>
            </a:r>
          </a:p>
          <a:p>
            <a:r>
              <a:rPr lang="en-IN" sz="2800" b="1" dirty="0" smtClean="0"/>
              <a:t>}</a:t>
            </a:r>
            <a:endParaRPr lang="en-IN" sz="2800" b="1" dirty="0"/>
          </a:p>
          <a:p>
            <a:r>
              <a:rPr lang="en-IN" sz="2800" b="1" dirty="0"/>
              <a:t>interface Printable {</a:t>
            </a:r>
          </a:p>
          <a:p>
            <a:r>
              <a:rPr lang="en-IN" sz="2800" b="1" dirty="0"/>
              <a:t>    public function printInfo();</a:t>
            </a:r>
          </a:p>
          <a:p>
            <a:r>
              <a:rPr lang="en-IN" sz="2800" b="1" dirty="0" smtClean="0"/>
              <a:t>}</a:t>
            </a:r>
            <a:endParaRPr lang="en-IN" sz="2800" b="1" dirty="0"/>
          </a:p>
          <a:p>
            <a:r>
              <a:rPr lang="en-IN" sz="2800" b="1" dirty="0"/>
              <a:t>interface Drawable extends Shape, Printable {</a:t>
            </a:r>
          </a:p>
          <a:p>
            <a:r>
              <a:rPr lang="en-IN" sz="2800" b="1" dirty="0"/>
              <a:t>    public function draw();</a:t>
            </a:r>
          </a:p>
          <a:p>
            <a:r>
              <a:rPr lang="en-IN" sz="2800" b="1" dirty="0" smtClean="0"/>
              <a:t>}</a:t>
            </a:r>
          </a:p>
          <a:p>
            <a:endParaRPr lang="en-IN" sz="2800" b="1" dirty="0"/>
          </a:p>
          <a:p>
            <a:endParaRPr lang="en-IN" dirty="0"/>
          </a:p>
        </p:txBody>
      </p:sp>
    </p:spTree>
    <p:extLst>
      <p:ext uri="{BB962C8B-B14F-4D97-AF65-F5344CB8AC3E}">
        <p14:creationId xmlns:p14="http://schemas.microsoft.com/office/powerpoint/2010/main" val="253050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123" y="141891"/>
            <a:ext cx="10909739" cy="6955750"/>
          </a:xfrm>
          <a:prstGeom prst="rect">
            <a:avLst/>
          </a:prstGeom>
        </p:spPr>
        <p:txBody>
          <a:bodyPr wrap="square">
            <a:spAutoFit/>
          </a:bodyPr>
          <a:lstStyle/>
          <a:p>
            <a:r>
              <a:rPr lang="en-US" sz="2000" b="1" dirty="0"/>
              <a:t>A class can implement multiple interfaces, allowing it to conform to multiple contracts</a:t>
            </a:r>
            <a:r>
              <a:rPr lang="en-US" sz="2000" dirty="0" smtClean="0"/>
              <a:t>.</a:t>
            </a:r>
          </a:p>
          <a:p>
            <a:r>
              <a:rPr lang="en-IN" sz="2400" b="1" dirty="0"/>
              <a:t>class Rectangle implements Shape, Printable {</a:t>
            </a:r>
          </a:p>
          <a:p>
            <a:r>
              <a:rPr lang="en-IN" sz="2400" b="1" dirty="0"/>
              <a:t>    private $length;</a:t>
            </a:r>
          </a:p>
          <a:p>
            <a:r>
              <a:rPr lang="en-IN" sz="2400" b="1" dirty="0"/>
              <a:t>    private $width</a:t>
            </a:r>
            <a:r>
              <a:rPr lang="en-IN" sz="2400" b="1" dirty="0" smtClean="0"/>
              <a:t>;</a:t>
            </a:r>
            <a:endParaRPr lang="en-IN" sz="2400" b="1" dirty="0"/>
          </a:p>
          <a:p>
            <a:r>
              <a:rPr lang="en-IN" sz="2400" b="1" dirty="0"/>
              <a:t>    public function __construct($length, $width) {</a:t>
            </a:r>
          </a:p>
          <a:p>
            <a:r>
              <a:rPr lang="en-IN" sz="2400" b="1" dirty="0"/>
              <a:t>        $this-&gt;length = $length;</a:t>
            </a:r>
          </a:p>
          <a:p>
            <a:r>
              <a:rPr lang="en-IN" sz="2400" b="1" dirty="0"/>
              <a:t>        $this-&gt;width = $width;</a:t>
            </a:r>
          </a:p>
          <a:p>
            <a:r>
              <a:rPr lang="en-IN" sz="2400" b="1" dirty="0"/>
              <a:t>    </a:t>
            </a:r>
            <a:r>
              <a:rPr lang="en-IN" sz="2400" b="1" dirty="0" smtClean="0"/>
              <a:t>}</a:t>
            </a:r>
            <a:endParaRPr lang="en-IN" sz="2400" b="1" dirty="0"/>
          </a:p>
          <a:p>
            <a:r>
              <a:rPr lang="en-IN" sz="2400" b="1" dirty="0"/>
              <a:t>    public function area() {</a:t>
            </a:r>
          </a:p>
          <a:p>
            <a:r>
              <a:rPr lang="en-IN" sz="2400" b="1" dirty="0"/>
              <a:t>        return $this-&gt;length * $this-&gt;width;</a:t>
            </a:r>
          </a:p>
          <a:p>
            <a:r>
              <a:rPr lang="en-IN" sz="2400" b="1" dirty="0"/>
              <a:t>    </a:t>
            </a:r>
            <a:r>
              <a:rPr lang="en-IN" sz="2400" b="1" dirty="0" smtClean="0"/>
              <a:t>}</a:t>
            </a:r>
            <a:endParaRPr lang="en-IN" sz="2400" b="1" dirty="0"/>
          </a:p>
          <a:p>
            <a:r>
              <a:rPr lang="en-IN" sz="2400" b="1" dirty="0"/>
              <a:t>    public function perimeter() {</a:t>
            </a:r>
          </a:p>
          <a:p>
            <a:r>
              <a:rPr lang="en-IN" sz="2400" b="1" dirty="0"/>
              <a:t>        return 2 * ($this-&gt;length + $this-&gt;width);</a:t>
            </a:r>
          </a:p>
          <a:p>
            <a:r>
              <a:rPr lang="en-IN" sz="2400" b="1" dirty="0"/>
              <a:t>    </a:t>
            </a:r>
            <a:r>
              <a:rPr lang="en-IN" sz="2400" b="1" dirty="0" smtClean="0"/>
              <a:t>}</a:t>
            </a:r>
            <a:endParaRPr lang="en-IN" sz="2400" b="1" dirty="0"/>
          </a:p>
          <a:p>
            <a:r>
              <a:rPr lang="en-IN" sz="2400" b="1" dirty="0"/>
              <a:t>    public function printInfo() {</a:t>
            </a:r>
          </a:p>
          <a:p>
            <a:r>
              <a:rPr lang="en-IN" sz="2400" b="1" dirty="0"/>
              <a:t>        echo "This is a rectangle.\n";</a:t>
            </a:r>
          </a:p>
          <a:p>
            <a:r>
              <a:rPr lang="en-IN" sz="2400" b="1" dirty="0"/>
              <a:t>    }</a:t>
            </a:r>
          </a:p>
          <a:p>
            <a:r>
              <a:rPr lang="en-IN" sz="2400" b="1" dirty="0"/>
              <a:t>}</a:t>
            </a:r>
          </a:p>
          <a:p>
            <a:endParaRPr lang="en-IN" dirty="0"/>
          </a:p>
        </p:txBody>
      </p:sp>
    </p:spTree>
    <p:extLst>
      <p:ext uri="{BB962C8B-B14F-4D97-AF65-F5344CB8AC3E}">
        <p14:creationId xmlns:p14="http://schemas.microsoft.com/office/powerpoint/2010/main" val="102117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420" y="126124"/>
            <a:ext cx="11461531" cy="5816977"/>
          </a:xfrm>
          <a:prstGeom prst="rect">
            <a:avLst/>
          </a:prstGeom>
        </p:spPr>
        <p:txBody>
          <a:bodyPr wrap="square">
            <a:spAutoFit/>
          </a:bodyPr>
          <a:lstStyle/>
          <a:p>
            <a:r>
              <a:rPr lang="en-US" sz="3600" b="1" dirty="0"/>
              <a:t>Get and Post Methods in </a:t>
            </a:r>
            <a:r>
              <a:rPr lang="en-US" sz="3600" b="1" dirty="0" smtClean="0"/>
              <a:t>PHP</a:t>
            </a:r>
          </a:p>
          <a:p>
            <a:pPr marL="457200" indent="-457200">
              <a:buFont typeface="Wingdings" panose="05000000000000000000" pitchFamily="2" charset="2"/>
              <a:buChar char="q"/>
            </a:pPr>
            <a:r>
              <a:rPr lang="en-US" sz="2800" b="1" dirty="0"/>
              <a:t>PHP provides </a:t>
            </a:r>
            <a:r>
              <a:rPr lang="en-US" sz="2800" b="1" dirty="0" smtClean="0"/>
              <a:t> these two </a:t>
            </a:r>
            <a:r>
              <a:rPr lang="en-US" sz="2800" b="1" dirty="0"/>
              <a:t>methods through which a client (browser) can send information to the server</a:t>
            </a:r>
            <a:r>
              <a:rPr lang="en-US" sz="2800" b="1" dirty="0" smtClean="0"/>
              <a:t>.</a:t>
            </a:r>
          </a:p>
          <a:p>
            <a:pPr marL="457200" indent="-457200">
              <a:buFont typeface="Wingdings" panose="05000000000000000000" pitchFamily="2" charset="2"/>
              <a:buChar char="q"/>
            </a:pPr>
            <a:r>
              <a:rPr lang="en-US" sz="2800" b="1" dirty="0"/>
              <a:t>Get and Post methods are the </a:t>
            </a:r>
            <a:r>
              <a:rPr lang="en-US" sz="2800" b="1" dirty="0" smtClean="0"/>
              <a:t>HTTP</a:t>
            </a:r>
            <a:r>
              <a:rPr lang="en-US" sz="2800" b="1" dirty="0"/>
              <a:t> request methods used inside the </a:t>
            </a:r>
            <a:r>
              <a:rPr lang="en-US" sz="2800" b="1" i="1" dirty="0"/>
              <a:t>&lt;form&gt;</a:t>
            </a:r>
            <a:r>
              <a:rPr lang="en-US" sz="2800" b="1" dirty="0"/>
              <a:t> tag to send form data to the server</a:t>
            </a:r>
            <a:r>
              <a:rPr lang="en-US" sz="2800" b="1" dirty="0" smtClean="0"/>
              <a:t>.</a:t>
            </a:r>
          </a:p>
          <a:p>
            <a:pPr marL="457200" indent="-457200">
              <a:buFont typeface="Wingdings" panose="05000000000000000000" pitchFamily="2" charset="2"/>
              <a:buChar char="q"/>
            </a:pPr>
            <a:r>
              <a:rPr lang="en-US" sz="2800" b="1" dirty="0"/>
              <a:t>HTTP </a:t>
            </a:r>
            <a:r>
              <a:rPr lang="en-US" sz="2800" b="1" dirty="0" smtClean="0"/>
              <a:t>protocol </a:t>
            </a:r>
            <a:r>
              <a:rPr lang="en-US" sz="2800" b="1" dirty="0"/>
              <a:t>enables the communication between the client and the </a:t>
            </a:r>
            <a:r>
              <a:rPr lang="en-US" sz="2800" b="1" dirty="0" smtClean="0"/>
              <a:t>server.</a:t>
            </a:r>
          </a:p>
          <a:p>
            <a:pPr marL="457200" indent="-457200">
              <a:buFont typeface="Wingdings" panose="05000000000000000000" pitchFamily="2" charset="2"/>
              <a:buChar char="q"/>
            </a:pPr>
            <a:r>
              <a:rPr lang="en-US" sz="2800" b="1" dirty="0"/>
              <a:t>The GET method is used to submit the </a:t>
            </a:r>
            <a:r>
              <a:rPr lang="en-US" sz="2800" b="1" dirty="0" smtClean="0"/>
              <a:t>HTML form</a:t>
            </a:r>
            <a:r>
              <a:rPr lang="en-US" sz="2800" b="1" dirty="0"/>
              <a:t> data. This data is collected by the predefined $_GET variable for processing</a:t>
            </a:r>
            <a:r>
              <a:rPr lang="en-US" sz="2800" b="1" dirty="0" smtClean="0"/>
              <a:t>.</a:t>
            </a:r>
          </a:p>
          <a:p>
            <a:pPr marL="457200" indent="-457200">
              <a:buFont typeface="Wingdings" panose="05000000000000000000" pitchFamily="2" charset="2"/>
              <a:buChar char="q"/>
            </a:pPr>
            <a:r>
              <a:rPr lang="en-US" sz="2800" b="1" dirty="0"/>
              <a:t>POST method is also used to submit the HTML form data. </a:t>
            </a:r>
            <a:r>
              <a:rPr lang="en-US" sz="2800" b="1" dirty="0"/>
              <a:t>But the data submitted by this method is collected by the predefined </a:t>
            </a:r>
            <a:r>
              <a:rPr lang="en-US" sz="2800" b="1" dirty="0" smtClean="0"/>
              <a:t>superglobal </a:t>
            </a:r>
            <a:r>
              <a:rPr lang="en-US" sz="2800" b="1" dirty="0"/>
              <a:t>variable $_POST </a:t>
            </a:r>
            <a:endParaRPr lang="en-IN" sz="2800" b="1" dirty="0"/>
          </a:p>
        </p:txBody>
      </p:sp>
    </p:spTree>
    <p:extLst>
      <p:ext uri="{BB962C8B-B14F-4D97-AF65-F5344CB8AC3E}">
        <p14:creationId xmlns:p14="http://schemas.microsoft.com/office/powerpoint/2010/main" val="2581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23" y="110359"/>
            <a:ext cx="10878207" cy="6986528"/>
          </a:xfrm>
          <a:prstGeom prst="rect">
            <a:avLst/>
          </a:prstGeom>
        </p:spPr>
        <p:txBody>
          <a:bodyPr wrap="square">
            <a:spAutoFit/>
          </a:bodyPr>
          <a:lstStyle/>
          <a:p>
            <a:r>
              <a:rPr lang="en-US" sz="2000" b="1" dirty="0"/>
              <a:t>The information sent from an HTML form using the GET method is visible to everyone in the browser's address bar, which means that all the variable names and their values will be displayed in the URL. Therefore, the get method is not secured to send sensitive information</a:t>
            </a:r>
            <a:r>
              <a:rPr lang="en-US" sz="2000" b="1" dirty="0" smtClean="0"/>
              <a:t>.</a:t>
            </a:r>
          </a:p>
          <a:p>
            <a:endParaRPr lang="en-US" sz="2000" b="1" dirty="0" smtClean="0"/>
          </a:p>
          <a:p>
            <a:r>
              <a:rPr lang="en-IN" sz="2400" b="1" dirty="0"/>
              <a:t>For Example </a:t>
            </a:r>
            <a:r>
              <a:rPr lang="en-IN" sz="2400" b="1" dirty="0" smtClean="0"/>
              <a:t>: </a:t>
            </a:r>
            <a:r>
              <a:rPr lang="en-IN" sz="2400" dirty="0" smtClean="0"/>
              <a:t>localhost/</a:t>
            </a:r>
            <a:r>
              <a:rPr lang="en-IN" sz="2400" dirty="0" err="1" smtClean="0"/>
              <a:t>gettest.php?</a:t>
            </a:r>
            <a:r>
              <a:rPr lang="en-IN" sz="2400" b="1" dirty="0" err="1" smtClean="0"/>
              <a:t>username</a:t>
            </a:r>
            <a:r>
              <a:rPr lang="en-IN" sz="2400" dirty="0" smtClean="0"/>
              <a:t>=</a:t>
            </a:r>
            <a:r>
              <a:rPr lang="en-IN" sz="2400" i="1" dirty="0" err="1" smtClean="0"/>
              <a:t>Harry</a:t>
            </a:r>
            <a:r>
              <a:rPr lang="en-IN" sz="2400" dirty="0" err="1" smtClean="0"/>
              <a:t>&amp;</a:t>
            </a:r>
            <a:r>
              <a:rPr lang="en-IN" sz="2400" b="1" dirty="0" err="1" smtClean="0"/>
              <a:t>bloodgroup</a:t>
            </a:r>
            <a:r>
              <a:rPr lang="en-IN" sz="2400" dirty="0" smtClean="0"/>
              <a:t>=</a:t>
            </a:r>
            <a:r>
              <a:rPr lang="en-IN" sz="2400" i="1" dirty="0" smtClean="0"/>
              <a:t>AB+</a:t>
            </a:r>
            <a:r>
              <a:rPr lang="en-IN" sz="2400" dirty="0" smtClean="0"/>
              <a:t> </a:t>
            </a:r>
          </a:p>
          <a:p>
            <a:endParaRPr lang="en-IN" dirty="0" smtClean="0"/>
          </a:p>
          <a:p>
            <a:r>
              <a:rPr lang="en-IN" sz="2400" b="1" dirty="0" smtClean="0"/>
              <a:t>&lt;</a:t>
            </a:r>
            <a:r>
              <a:rPr lang="en-IN" sz="2400" b="1" dirty="0"/>
              <a:t>html&gt;  </a:t>
            </a:r>
          </a:p>
          <a:p>
            <a:r>
              <a:rPr lang="en-IN" sz="2400" b="1" dirty="0"/>
              <a:t>   &lt;body&gt;  </a:t>
            </a:r>
          </a:p>
          <a:p>
            <a:r>
              <a:rPr lang="en-IN" sz="2400" b="1" dirty="0"/>
              <a:t>     </a:t>
            </a:r>
          </a:p>
          <a:p>
            <a:r>
              <a:rPr lang="en-IN" sz="2400" b="1" dirty="0"/>
              <a:t>      &lt;form action = </a:t>
            </a:r>
            <a:r>
              <a:rPr lang="en-IN" sz="2400" b="1" dirty="0" smtClean="0"/>
              <a:t>“form1.php</a:t>
            </a:r>
            <a:r>
              <a:rPr lang="en-IN" sz="2400" b="1" dirty="0"/>
              <a:t>" method = "GET"&gt;  </a:t>
            </a:r>
          </a:p>
          <a:p>
            <a:r>
              <a:rPr lang="en-IN" sz="2400" b="1" dirty="0"/>
              <a:t>         Username: &lt;input type = "text" name = "username" /&gt; &lt;br&gt;  </a:t>
            </a:r>
          </a:p>
          <a:p>
            <a:r>
              <a:rPr lang="en-IN" sz="2400" b="1" dirty="0"/>
              <a:t>         Blood Group: &lt;input type = "text" name = "bloodgroup" /&gt; &lt;br&gt;  </a:t>
            </a:r>
          </a:p>
          <a:p>
            <a:r>
              <a:rPr lang="en-IN" sz="2400" b="1" dirty="0"/>
              <a:t>         &lt;input type = "submit" /&gt;  </a:t>
            </a:r>
          </a:p>
          <a:p>
            <a:r>
              <a:rPr lang="en-IN" sz="2400" b="1" dirty="0"/>
              <a:t>      &lt;/form&gt;  </a:t>
            </a:r>
          </a:p>
          <a:p>
            <a:r>
              <a:rPr lang="en-IN" sz="2400" b="1" dirty="0"/>
              <a:t>        </a:t>
            </a:r>
          </a:p>
          <a:p>
            <a:r>
              <a:rPr lang="en-IN" sz="2400" b="1" dirty="0"/>
              <a:t>   &lt;/body&gt;  </a:t>
            </a:r>
          </a:p>
          <a:p>
            <a:r>
              <a:rPr lang="en-IN" sz="2400" b="1" dirty="0"/>
              <a:t>&lt;/html&gt;  </a:t>
            </a:r>
          </a:p>
          <a:p>
            <a:r>
              <a:rPr lang="en-IN" sz="2400" dirty="0"/>
              <a:t> </a:t>
            </a:r>
          </a:p>
          <a:p>
            <a:endParaRPr lang="en-IN" dirty="0"/>
          </a:p>
        </p:txBody>
      </p:sp>
    </p:spTree>
    <p:extLst>
      <p:ext uri="{BB962C8B-B14F-4D97-AF65-F5344CB8AC3E}">
        <p14:creationId xmlns:p14="http://schemas.microsoft.com/office/powerpoint/2010/main" val="2323993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0641723" cy="6494085"/>
          </a:xfrm>
          <a:prstGeom prst="rect">
            <a:avLst/>
          </a:prstGeom>
        </p:spPr>
        <p:txBody>
          <a:bodyPr wrap="square">
            <a:spAutoFit/>
          </a:bodyPr>
          <a:lstStyle/>
          <a:p>
            <a:r>
              <a:rPr lang="en-US" sz="2400" b="1" dirty="0"/>
              <a:t>&lt;html&gt;  </a:t>
            </a:r>
          </a:p>
          <a:p>
            <a:r>
              <a:rPr lang="en-US" sz="2400" b="1" dirty="0"/>
              <a:t>   &lt;body&gt;  </a:t>
            </a:r>
          </a:p>
          <a:p>
            <a:r>
              <a:rPr lang="en-US" sz="2400" b="1" dirty="0"/>
              <a:t>     </a:t>
            </a:r>
          </a:p>
          <a:p>
            <a:r>
              <a:rPr lang="en-US" sz="2400" b="1" dirty="0"/>
              <a:t>      Welcome &lt;?php echo $_GET["username"]; ?&gt; &lt;/br&gt;  </a:t>
            </a:r>
          </a:p>
          <a:p>
            <a:r>
              <a:rPr lang="en-US" sz="2400" b="1" dirty="0"/>
              <a:t>      Your blood group is: &lt;?php echo $_GET["bloodgroup"]; ?&gt;  </a:t>
            </a:r>
          </a:p>
          <a:p>
            <a:r>
              <a:rPr lang="en-US" sz="2400" b="1" dirty="0"/>
              <a:t>  </a:t>
            </a:r>
          </a:p>
          <a:p>
            <a:r>
              <a:rPr lang="en-US" sz="2400" b="1" dirty="0"/>
              <a:t>   &lt;/body&gt;  </a:t>
            </a:r>
          </a:p>
          <a:p>
            <a:r>
              <a:rPr lang="en-US" sz="2400" b="1" dirty="0"/>
              <a:t>&lt;/html&gt; </a:t>
            </a:r>
            <a:endParaRPr lang="en-US" sz="2400" b="1" dirty="0" smtClean="0"/>
          </a:p>
          <a:p>
            <a:endParaRPr lang="en-US" b="1" dirty="0"/>
          </a:p>
          <a:p>
            <a:r>
              <a:rPr lang="en-US" sz="2400" b="1" dirty="0"/>
              <a:t>When the user will click on Submit button after filling the form, the URL sent to the server could look something like this:</a:t>
            </a:r>
          </a:p>
          <a:p>
            <a:r>
              <a:rPr lang="en-US" sz="2400" b="1" i="1" dirty="0" smtClean="0"/>
              <a:t>localhost/</a:t>
            </a:r>
            <a:r>
              <a:rPr lang="en-US" sz="2400" b="1" i="1" dirty="0" err="1" smtClean="0"/>
              <a:t>gettest.php?username</a:t>
            </a:r>
            <a:r>
              <a:rPr lang="en-US" sz="2400" b="1" i="1" dirty="0" smtClean="0"/>
              <a:t>=</a:t>
            </a:r>
            <a:r>
              <a:rPr lang="en-US" sz="2400" b="1" i="1" dirty="0" err="1" smtClean="0"/>
              <a:t>Harry&amp;bloodgroup</a:t>
            </a:r>
            <a:r>
              <a:rPr lang="en-US" sz="2400" b="1" i="1" dirty="0" smtClean="0"/>
              <a:t>=AB-</a:t>
            </a:r>
          </a:p>
          <a:p>
            <a:endParaRPr lang="en-US" b="1" i="1" dirty="0"/>
          </a:p>
          <a:p>
            <a:r>
              <a:rPr lang="en-US" sz="2400" b="1" dirty="0"/>
              <a:t>The output will look like the below output</a:t>
            </a:r>
            <a:r>
              <a:rPr lang="en-US" sz="2400" b="1" dirty="0" smtClean="0"/>
              <a:t>:</a:t>
            </a:r>
          </a:p>
          <a:p>
            <a:endParaRPr lang="en-US" sz="2400" b="1" dirty="0" smtClean="0"/>
          </a:p>
          <a:p>
            <a:r>
              <a:rPr lang="en-US" sz="2400" b="1" dirty="0"/>
              <a:t>Welcome Harry</a:t>
            </a:r>
          </a:p>
          <a:p>
            <a:r>
              <a:rPr lang="en-US" sz="2400" b="1" dirty="0"/>
              <a:t>Your blood group is: AB-</a:t>
            </a:r>
            <a:endParaRPr lang="en-US" sz="2400" b="1" dirty="0"/>
          </a:p>
          <a:p>
            <a:endParaRPr lang="en-IN" b="1" dirty="0"/>
          </a:p>
        </p:txBody>
      </p:sp>
    </p:spTree>
    <p:extLst>
      <p:ext uri="{BB962C8B-B14F-4D97-AF65-F5344CB8AC3E}">
        <p14:creationId xmlns:p14="http://schemas.microsoft.com/office/powerpoint/2010/main" val="134632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90" y="126125"/>
            <a:ext cx="10752081" cy="5509200"/>
          </a:xfrm>
          <a:prstGeom prst="rect">
            <a:avLst/>
          </a:prstGeom>
        </p:spPr>
        <p:txBody>
          <a:bodyPr wrap="square">
            <a:spAutoFit/>
          </a:bodyPr>
          <a:lstStyle/>
          <a:p>
            <a:pPr marL="457200" indent="-457200">
              <a:buFont typeface="Wingdings" panose="05000000000000000000" pitchFamily="2" charset="2"/>
              <a:buChar char="q"/>
            </a:pPr>
            <a:r>
              <a:rPr lang="en-US" sz="3200" b="1" dirty="0"/>
              <a:t>The GET method should not be used while sending any sensitive information.</a:t>
            </a:r>
          </a:p>
          <a:p>
            <a:pPr marL="457200" indent="-457200">
              <a:buFont typeface="Wingdings" panose="05000000000000000000" pitchFamily="2" charset="2"/>
              <a:buChar char="q"/>
            </a:pPr>
            <a:r>
              <a:rPr lang="en-US" sz="3200" b="1" dirty="0"/>
              <a:t>A limited amount of data can be sent using method = "get". This limit should not exceed 2048 characters.</a:t>
            </a:r>
          </a:p>
          <a:p>
            <a:pPr marL="457200" indent="-457200">
              <a:buFont typeface="Wingdings" panose="05000000000000000000" pitchFamily="2" charset="2"/>
              <a:buChar char="q"/>
            </a:pPr>
            <a:r>
              <a:rPr lang="en-US" sz="3200" b="1" dirty="0"/>
              <a:t>For security reasons, never use the GET method to send highly sensitive information like username and password, because it shows them in the URL.</a:t>
            </a:r>
          </a:p>
          <a:p>
            <a:pPr marL="457200" indent="-457200">
              <a:buFont typeface="Wingdings" panose="05000000000000000000" pitchFamily="2" charset="2"/>
              <a:buChar char="q"/>
            </a:pPr>
            <a:r>
              <a:rPr lang="en-US" sz="3200" b="1" dirty="0"/>
              <a:t>The GET method cannot be used to send binary data (such as images or word documents) to the server.</a:t>
            </a:r>
            <a:endParaRPr lang="en-IN" sz="3200" b="1" dirty="0"/>
          </a:p>
        </p:txBody>
      </p:sp>
    </p:spTree>
    <p:extLst>
      <p:ext uri="{BB962C8B-B14F-4D97-AF65-F5344CB8AC3E}">
        <p14:creationId xmlns:p14="http://schemas.microsoft.com/office/powerpoint/2010/main" val="365936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185" y="141890"/>
            <a:ext cx="10357945" cy="7386638"/>
          </a:xfrm>
          <a:prstGeom prst="rect">
            <a:avLst/>
          </a:prstGeom>
        </p:spPr>
        <p:txBody>
          <a:bodyPr wrap="square">
            <a:spAutoFit/>
          </a:bodyPr>
          <a:lstStyle/>
          <a:p>
            <a:r>
              <a:rPr lang="en-US" sz="2400" b="1" dirty="0"/>
              <a:t>Unlike the GET method, it does not have a limit on the amount of information to be sent. The information sent from an HTML form using the POST method is not visible to anyone</a:t>
            </a:r>
            <a:r>
              <a:rPr lang="en-US" sz="2400" b="1" dirty="0" smtClean="0"/>
              <a:t>.</a:t>
            </a:r>
          </a:p>
          <a:p>
            <a:endParaRPr lang="en-US" sz="2400" b="1" dirty="0" smtClean="0"/>
          </a:p>
          <a:p>
            <a:r>
              <a:rPr lang="en-US" sz="2400" b="1" dirty="0" smtClean="0"/>
              <a:t>For Example:  localhost/</a:t>
            </a:r>
            <a:r>
              <a:rPr lang="en-US" sz="2400" b="1" dirty="0" err="1" smtClean="0"/>
              <a:t>postex.php</a:t>
            </a:r>
            <a:r>
              <a:rPr lang="en-US" sz="2400" b="1" dirty="0" smtClean="0"/>
              <a:t> </a:t>
            </a:r>
          </a:p>
          <a:p>
            <a:endParaRPr lang="en-US" dirty="0"/>
          </a:p>
          <a:p>
            <a:r>
              <a:rPr lang="en-IN" sz="2400" b="1" dirty="0"/>
              <a:t>&lt;html&gt;  </a:t>
            </a:r>
          </a:p>
          <a:p>
            <a:r>
              <a:rPr lang="en-IN" sz="2400" b="1" dirty="0"/>
              <a:t>   &lt;body&gt;  </a:t>
            </a:r>
          </a:p>
          <a:p>
            <a:r>
              <a:rPr lang="en-IN" sz="2400" b="1" dirty="0"/>
              <a:t>     </a:t>
            </a:r>
          </a:p>
          <a:p>
            <a:r>
              <a:rPr lang="en-IN" sz="2400" b="1" dirty="0"/>
              <a:t>      &lt;form action = "</a:t>
            </a:r>
            <a:r>
              <a:rPr lang="en-IN" sz="2400" b="1" dirty="0" smtClean="0"/>
              <a:t>postex.php</a:t>
            </a:r>
            <a:r>
              <a:rPr lang="en-IN" sz="2400" b="1" dirty="0"/>
              <a:t>" method = "post"&gt;  </a:t>
            </a:r>
          </a:p>
          <a:p>
            <a:r>
              <a:rPr lang="en-IN" sz="2400" b="1" dirty="0"/>
              <a:t>         Username: &lt;input type = "text" name = "username" /&gt; &lt;br&gt;  </a:t>
            </a:r>
          </a:p>
          <a:p>
            <a:r>
              <a:rPr lang="en-IN" sz="2400" b="1" dirty="0"/>
              <a:t>         Blood Group: &lt;input type = "text" name = "bloodgroup" /&gt; &lt;br&gt;  </a:t>
            </a:r>
          </a:p>
          <a:p>
            <a:r>
              <a:rPr lang="en-IN" sz="2400" b="1" dirty="0"/>
              <a:t>         &lt;input type = "submit" /&gt;  </a:t>
            </a:r>
          </a:p>
          <a:p>
            <a:r>
              <a:rPr lang="en-IN" sz="2400" b="1" dirty="0"/>
              <a:t>      &lt;/form&gt;  </a:t>
            </a:r>
          </a:p>
          <a:p>
            <a:r>
              <a:rPr lang="en-IN" sz="2400" b="1" dirty="0"/>
              <a:t>        </a:t>
            </a:r>
          </a:p>
          <a:p>
            <a:r>
              <a:rPr lang="en-IN" sz="2400" b="1" dirty="0"/>
              <a:t>   &lt;/body&gt;  </a:t>
            </a:r>
          </a:p>
          <a:p>
            <a:r>
              <a:rPr lang="en-IN" sz="2400" b="1" dirty="0"/>
              <a:t>&lt;/html&gt;</a:t>
            </a:r>
          </a:p>
          <a:p>
            <a:endParaRPr lang="en-US" sz="2400" b="1" dirty="0"/>
          </a:p>
          <a:p>
            <a:endParaRPr lang="en-IN" sz="2400" b="1" dirty="0"/>
          </a:p>
        </p:txBody>
      </p:sp>
    </p:spTree>
    <p:extLst>
      <p:ext uri="{BB962C8B-B14F-4D97-AF65-F5344CB8AC3E}">
        <p14:creationId xmlns:p14="http://schemas.microsoft.com/office/powerpoint/2010/main" val="329257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248" y="315310"/>
            <a:ext cx="8891752" cy="6555641"/>
          </a:xfrm>
          <a:prstGeom prst="rect">
            <a:avLst/>
          </a:prstGeom>
        </p:spPr>
        <p:txBody>
          <a:bodyPr wrap="square">
            <a:spAutoFit/>
          </a:bodyPr>
          <a:lstStyle/>
          <a:p>
            <a:r>
              <a:rPr lang="en-US" sz="2400" b="1" dirty="0"/>
              <a:t>&lt;html&gt;  </a:t>
            </a:r>
          </a:p>
          <a:p>
            <a:r>
              <a:rPr lang="en-US" sz="2400" b="1" dirty="0"/>
              <a:t>   &lt;body&gt;  </a:t>
            </a:r>
          </a:p>
          <a:p>
            <a:r>
              <a:rPr lang="en-US" sz="2400" b="1" dirty="0"/>
              <a:t>     </a:t>
            </a:r>
          </a:p>
          <a:p>
            <a:r>
              <a:rPr lang="en-US" sz="2400" b="1" dirty="0"/>
              <a:t>   </a:t>
            </a:r>
            <a:r>
              <a:rPr lang="en-US" sz="2400" b="1" dirty="0" smtClean="0"/>
              <a:t> </a:t>
            </a:r>
            <a:r>
              <a:rPr lang="en-US" sz="2400" b="1" dirty="0"/>
              <a:t>Welcome &lt;?php echo $_POST["username"]; ?&gt; &lt;/br&gt;  </a:t>
            </a:r>
          </a:p>
          <a:p>
            <a:r>
              <a:rPr lang="en-US" sz="2400" b="1" dirty="0"/>
              <a:t>    </a:t>
            </a:r>
            <a:r>
              <a:rPr lang="en-US" sz="2400" b="1" dirty="0" smtClean="0"/>
              <a:t>Your </a:t>
            </a:r>
            <a:r>
              <a:rPr lang="en-US" sz="2400" b="1" dirty="0"/>
              <a:t>blood group is: &lt;?php echo $_POST["bloodgroup"]; ?&gt;  </a:t>
            </a:r>
          </a:p>
          <a:p>
            <a:r>
              <a:rPr lang="en-US" sz="2400" b="1" dirty="0"/>
              <a:t>  </a:t>
            </a:r>
          </a:p>
          <a:p>
            <a:r>
              <a:rPr lang="en-US" sz="2400" b="1" dirty="0"/>
              <a:t>   &lt;/body&gt;  </a:t>
            </a:r>
          </a:p>
          <a:p>
            <a:r>
              <a:rPr lang="en-US" sz="2400" b="1" dirty="0"/>
              <a:t>&lt;/html&gt; </a:t>
            </a:r>
            <a:endParaRPr lang="en-US" sz="2400" b="1" dirty="0" smtClean="0"/>
          </a:p>
          <a:p>
            <a:endParaRPr lang="en-US" sz="2400" b="1" dirty="0" smtClean="0"/>
          </a:p>
          <a:p>
            <a:r>
              <a:rPr lang="en-US" sz="2000" b="1" dirty="0"/>
              <a:t>When the user will click on Submit button after filling the form, the URL sent to the server could look something like this:</a:t>
            </a:r>
          </a:p>
          <a:p>
            <a:endParaRPr lang="en-US" sz="2000" b="1" dirty="0"/>
          </a:p>
          <a:p>
            <a:r>
              <a:rPr lang="en-US" sz="2400" b="1" dirty="0"/>
              <a:t>localhost/</a:t>
            </a:r>
            <a:r>
              <a:rPr lang="en-US" sz="2400" b="1" dirty="0" err="1"/>
              <a:t>posttest.php</a:t>
            </a:r>
            <a:endParaRPr lang="en-US" sz="2400" b="1" dirty="0"/>
          </a:p>
          <a:p>
            <a:endParaRPr lang="en-US" sz="2000" b="1" dirty="0"/>
          </a:p>
          <a:p>
            <a:r>
              <a:rPr lang="en-US" sz="2000" b="1" dirty="0"/>
              <a:t>The output will look like the below output:</a:t>
            </a:r>
          </a:p>
          <a:p>
            <a:endParaRPr lang="en-US" sz="2000" b="1" dirty="0"/>
          </a:p>
          <a:p>
            <a:r>
              <a:rPr lang="en-US" sz="2000" b="1" dirty="0"/>
              <a:t>Welcome Harry</a:t>
            </a:r>
          </a:p>
          <a:p>
            <a:r>
              <a:rPr lang="en-US" sz="2000" b="1" dirty="0"/>
              <a:t>Your blood group is: O+ </a:t>
            </a:r>
            <a:endParaRPr lang="en-IN" sz="2000" b="1" dirty="0"/>
          </a:p>
        </p:txBody>
      </p:sp>
    </p:spTree>
    <p:extLst>
      <p:ext uri="{BB962C8B-B14F-4D97-AF65-F5344CB8AC3E}">
        <p14:creationId xmlns:p14="http://schemas.microsoft.com/office/powerpoint/2010/main" val="272220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421" y="204952"/>
            <a:ext cx="10484069" cy="5262979"/>
          </a:xfrm>
          <a:prstGeom prst="rect">
            <a:avLst/>
          </a:prstGeom>
        </p:spPr>
        <p:txBody>
          <a:bodyPr wrap="square">
            <a:spAutoFit/>
          </a:bodyPr>
          <a:lstStyle/>
          <a:p>
            <a:pPr marL="285750" indent="-285750">
              <a:buFont typeface="Wingdings" panose="05000000000000000000" pitchFamily="2" charset="2"/>
              <a:buChar char="q"/>
            </a:pPr>
            <a:r>
              <a:rPr lang="en-US" sz="2800" b="1" dirty="0"/>
              <a:t>The POST method is useful for sending any sensitive information because the information sent using the POST method is not visible to anyone.</a:t>
            </a:r>
          </a:p>
          <a:p>
            <a:pPr marL="285750" indent="-285750">
              <a:buFont typeface="Wingdings" panose="05000000000000000000" pitchFamily="2" charset="2"/>
              <a:buChar char="q"/>
            </a:pPr>
            <a:r>
              <a:rPr lang="en-US" sz="2800" b="1" dirty="0"/>
              <a:t>There is no limitation on size of data to be sent using the POST Method. You can send a large amount of information using this method.</a:t>
            </a:r>
          </a:p>
          <a:p>
            <a:pPr marL="285750" indent="-285750">
              <a:buFont typeface="Wingdings" panose="05000000000000000000" pitchFamily="2" charset="2"/>
              <a:buChar char="q"/>
            </a:pPr>
            <a:r>
              <a:rPr lang="en-US" sz="2800" b="1" dirty="0"/>
              <a:t>Binary and ASCII data can also be sent using the POST method.</a:t>
            </a:r>
          </a:p>
          <a:p>
            <a:pPr marL="285750" indent="-285750">
              <a:buFont typeface="Wingdings" panose="05000000000000000000" pitchFamily="2" charset="2"/>
              <a:buChar char="q"/>
            </a:pPr>
            <a:r>
              <a:rPr lang="en-US" sz="2800" b="1" dirty="0"/>
              <a:t>Data security depends on the HTTP protocol because the information sent using the POST method goes through the HTTP header. By using secure HTTP, you can ensure that your data is safe.</a:t>
            </a:r>
            <a:endParaRPr lang="en-IN" sz="2800" b="1" dirty="0"/>
          </a:p>
        </p:txBody>
      </p:sp>
    </p:spTree>
    <p:extLst>
      <p:ext uri="{BB962C8B-B14F-4D97-AF65-F5344CB8AC3E}">
        <p14:creationId xmlns:p14="http://schemas.microsoft.com/office/powerpoint/2010/main" val="201158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29" y="191729"/>
            <a:ext cx="10368116" cy="6032421"/>
          </a:xfrm>
          <a:prstGeom prst="rect">
            <a:avLst/>
          </a:prstGeom>
        </p:spPr>
        <p:txBody>
          <a:bodyPr wrap="square">
            <a:spAutoFit/>
          </a:bodyPr>
          <a:lstStyle/>
          <a:p>
            <a:r>
              <a:rPr lang="en-US" sz="3200" b="1" dirty="0"/>
              <a:t>PHP provides two primary functions for serialization:</a:t>
            </a:r>
          </a:p>
          <a:p>
            <a:r>
              <a:rPr lang="en-US" dirty="0"/>
              <a:t>    </a:t>
            </a:r>
          </a:p>
          <a:p>
            <a:r>
              <a:rPr lang="en-US" sz="3600" b="1" dirty="0" smtClean="0"/>
              <a:t>1.serialize():</a:t>
            </a:r>
            <a:r>
              <a:rPr lang="en-US" sz="3600" b="1" dirty="0"/>
              <a:t>This function takes a PHP value (array, object, etc.) and converts it into a storable string representation</a:t>
            </a:r>
            <a:r>
              <a:rPr lang="en-US" sz="2800" b="1" dirty="0" smtClean="0"/>
              <a:t>.</a:t>
            </a:r>
          </a:p>
          <a:p>
            <a:endParaRPr lang="en-US" dirty="0" smtClean="0"/>
          </a:p>
          <a:p>
            <a:pPr>
              <a:lnSpc>
                <a:spcPct val="150000"/>
              </a:lnSpc>
            </a:pPr>
            <a:r>
              <a:rPr lang="en-US" sz="3200" b="1" dirty="0"/>
              <a:t>$data = array('name' =&gt; 'John Doe', 'age' =&gt; 30, 'email' =&gt; 'john@example.com');</a:t>
            </a:r>
          </a:p>
          <a:p>
            <a:pPr>
              <a:lnSpc>
                <a:spcPct val="150000"/>
              </a:lnSpc>
            </a:pPr>
            <a:r>
              <a:rPr lang="en-US" sz="3200" b="1" dirty="0"/>
              <a:t>$serialized_data = serialize($data);</a:t>
            </a:r>
          </a:p>
          <a:p>
            <a:pPr>
              <a:lnSpc>
                <a:spcPct val="150000"/>
              </a:lnSpc>
            </a:pPr>
            <a:r>
              <a:rPr lang="en-US" sz="3200" b="1" dirty="0"/>
              <a:t>file_put_contents('data.txt', $serialized_data);</a:t>
            </a:r>
          </a:p>
          <a:p>
            <a:endParaRPr lang="en-US" dirty="0"/>
          </a:p>
        </p:txBody>
      </p:sp>
    </p:spTree>
    <p:extLst>
      <p:ext uri="{BB962C8B-B14F-4D97-AF65-F5344CB8AC3E}">
        <p14:creationId xmlns:p14="http://schemas.microsoft.com/office/powerpoint/2010/main" val="49769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470" y="235974"/>
            <a:ext cx="10781071" cy="7017306"/>
          </a:xfrm>
          <a:prstGeom prst="rect">
            <a:avLst/>
          </a:prstGeom>
        </p:spPr>
        <p:txBody>
          <a:bodyPr wrap="square">
            <a:spAutoFit/>
          </a:bodyPr>
          <a:lstStyle/>
          <a:p>
            <a:r>
              <a:rPr lang="en-IN" sz="3600" b="1" dirty="0" smtClean="0"/>
              <a:t>2. unserialize():</a:t>
            </a:r>
            <a:r>
              <a:rPr lang="en-US" sz="3600" b="1" dirty="0"/>
              <a:t>This function takes a serialized string and converts it back into a PHP value</a:t>
            </a:r>
            <a:r>
              <a:rPr lang="en-US" sz="3600" b="1" dirty="0" smtClean="0"/>
              <a:t>.</a:t>
            </a:r>
          </a:p>
          <a:p>
            <a:endParaRPr lang="en-US" sz="3600" b="1" dirty="0" smtClean="0"/>
          </a:p>
          <a:p>
            <a:pPr>
              <a:lnSpc>
                <a:spcPct val="150000"/>
              </a:lnSpc>
            </a:pPr>
            <a:r>
              <a:rPr lang="en-US" sz="3600" b="1" dirty="0" smtClean="0"/>
              <a:t>$</a:t>
            </a:r>
            <a:r>
              <a:rPr lang="en-US" sz="3600" b="1" dirty="0"/>
              <a:t>serialized_data = file_get_contents('data.txt');</a:t>
            </a:r>
          </a:p>
          <a:p>
            <a:pPr>
              <a:lnSpc>
                <a:spcPct val="150000"/>
              </a:lnSpc>
            </a:pPr>
            <a:r>
              <a:rPr lang="en-US" sz="3600" b="1" dirty="0"/>
              <a:t>$data = unserialize($serialized_data);</a:t>
            </a:r>
          </a:p>
          <a:p>
            <a:pPr>
              <a:lnSpc>
                <a:spcPct val="150000"/>
              </a:lnSpc>
            </a:pPr>
            <a:r>
              <a:rPr lang="en-US" sz="3600" b="1" dirty="0"/>
              <a:t>print_r($data</a:t>
            </a:r>
            <a:r>
              <a:rPr lang="en-US" sz="3600" b="1" dirty="0" smtClean="0"/>
              <a:t>);</a:t>
            </a:r>
          </a:p>
          <a:p>
            <a:endParaRPr lang="en-US" sz="3600" b="1" dirty="0"/>
          </a:p>
          <a:p>
            <a:r>
              <a:rPr lang="en-US" sz="3600" b="1" dirty="0"/>
              <a:t>It's important to note that the serialized format is not meant to be human-readable or editable, as it's optimized for machine consumption.</a:t>
            </a:r>
          </a:p>
          <a:p>
            <a:endParaRPr lang="en-IN" sz="3600" b="1" dirty="0"/>
          </a:p>
        </p:txBody>
      </p:sp>
    </p:spTree>
    <p:extLst>
      <p:ext uri="{BB962C8B-B14F-4D97-AF65-F5344CB8AC3E}">
        <p14:creationId xmlns:p14="http://schemas.microsoft.com/office/powerpoint/2010/main" val="195190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1226"/>
            <a:ext cx="11164530" cy="6247864"/>
          </a:xfrm>
          <a:prstGeom prst="rect">
            <a:avLst/>
          </a:prstGeom>
        </p:spPr>
        <p:txBody>
          <a:bodyPr wrap="square">
            <a:spAutoFit/>
          </a:bodyPr>
          <a:lstStyle/>
          <a:p>
            <a:pPr marL="571500" indent="-571500">
              <a:buFont typeface="Wingdings" panose="05000000000000000000" pitchFamily="2" charset="2"/>
              <a:buChar char="q"/>
            </a:pPr>
            <a:r>
              <a:rPr lang="en-US" sz="4000" b="1" dirty="0"/>
              <a:t>The serialized format is specific to PHP and might not be compatible with other programming languages.</a:t>
            </a:r>
          </a:p>
          <a:p>
            <a:pPr marL="571500" indent="-571500">
              <a:buFont typeface="Wingdings" panose="05000000000000000000" pitchFamily="2" charset="2"/>
              <a:buChar char="q"/>
            </a:pPr>
            <a:r>
              <a:rPr lang="en-US" sz="4000" b="1" dirty="0"/>
              <a:t>Not all data types can be serialized. Resources like file handles or database connections cannot be serialized.</a:t>
            </a:r>
          </a:p>
          <a:p>
            <a:pPr marL="571500" indent="-571500">
              <a:buFont typeface="Wingdings" panose="05000000000000000000" pitchFamily="2" charset="2"/>
              <a:buChar char="q"/>
            </a:pPr>
            <a:r>
              <a:rPr lang="en-US" sz="4000" b="1" dirty="0"/>
              <a:t>When unserializing data, ensure that the classes or structures used in the data are defined in your PHP script, or you will run into errors.</a:t>
            </a:r>
            <a:endParaRPr lang="en-IN" sz="4000" b="1" dirty="0"/>
          </a:p>
        </p:txBody>
      </p:sp>
    </p:spTree>
    <p:extLst>
      <p:ext uri="{BB962C8B-B14F-4D97-AF65-F5344CB8AC3E}">
        <p14:creationId xmlns:p14="http://schemas.microsoft.com/office/powerpoint/2010/main" val="75653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735" y="206477"/>
            <a:ext cx="9748684" cy="7294305"/>
          </a:xfrm>
          <a:prstGeom prst="rect">
            <a:avLst/>
          </a:prstGeom>
        </p:spPr>
        <p:txBody>
          <a:bodyPr wrap="square">
            <a:spAutoFit/>
          </a:bodyPr>
          <a:lstStyle/>
          <a:p>
            <a:r>
              <a:rPr lang="en-IN" sz="3600" b="1" dirty="0"/>
              <a:t>object </a:t>
            </a:r>
            <a:r>
              <a:rPr lang="en-IN" sz="3600" b="1" dirty="0" smtClean="0"/>
              <a:t>serialization</a:t>
            </a:r>
          </a:p>
          <a:p>
            <a:r>
              <a:rPr lang="en-IN" sz="3600" b="1" dirty="0"/>
              <a:t>class Person {</a:t>
            </a:r>
          </a:p>
          <a:p>
            <a:r>
              <a:rPr lang="en-IN" sz="3600" b="1" dirty="0"/>
              <a:t>    public $name;</a:t>
            </a:r>
          </a:p>
          <a:p>
            <a:r>
              <a:rPr lang="en-IN" sz="3600" b="1" dirty="0"/>
              <a:t>    public $age;</a:t>
            </a:r>
          </a:p>
          <a:p>
            <a:r>
              <a:rPr lang="en-IN" sz="3600" b="1" dirty="0"/>
              <a:t>    public $email;</a:t>
            </a:r>
          </a:p>
          <a:p>
            <a:r>
              <a:rPr lang="en-IN" sz="3600" b="1" dirty="0"/>
              <a:t>}</a:t>
            </a:r>
          </a:p>
          <a:p>
            <a:endParaRPr lang="en-IN" sz="3600" b="1" dirty="0"/>
          </a:p>
          <a:p>
            <a:r>
              <a:rPr lang="en-IN" sz="3600" b="1" dirty="0"/>
              <a:t>$person = new Person();</a:t>
            </a:r>
          </a:p>
          <a:p>
            <a:r>
              <a:rPr lang="en-IN" sz="3600" b="1" dirty="0"/>
              <a:t>$person-&gt;name = 'John Doe';</a:t>
            </a:r>
          </a:p>
          <a:p>
            <a:r>
              <a:rPr lang="en-IN" sz="3600" b="1" dirty="0"/>
              <a:t>$person-&gt;age = 30;</a:t>
            </a:r>
          </a:p>
          <a:p>
            <a:r>
              <a:rPr lang="en-IN" sz="3600" b="1" dirty="0"/>
              <a:t>$person-&gt;email = 'john@example.com';</a:t>
            </a:r>
          </a:p>
          <a:p>
            <a:endParaRPr lang="en-IN" sz="3600" b="1" dirty="0"/>
          </a:p>
          <a:p>
            <a:endParaRPr lang="en-IN" sz="3600" b="1" dirty="0"/>
          </a:p>
        </p:txBody>
      </p:sp>
    </p:spTree>
    <p:extLst>
      <p:ext uri="{BB962C8B-B14F-4D97-AF65-F5344CB8AC3E}">
        <p14:creationId xmlns:p14="http://schemas.microsoft.com/office/powerpoint/2010/main" val="380707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232" y="162232"/>
            <a:ext cx="11813458" cy="5016758"/>
          </a:xfrm>
          <a:prstGeom prst="rect">
            <a:avLst/>
          </a:prstGeom>
        </p:spPr>
        <p:txBody>
          <a:bodyPr wrap="square">
            <a:spAutoFit/>
          </a:bodyPr>
          <a:lstStyle/>
          <a:p>
            <a:r>
              <a:rPr lang="en-IN" sz="4000" b="1" dirty="0"/>
              <a:t>$serialized_person = serialize($person);</a:t>
            </a:r>
          </a:p>
          <a:p>
            <a:r>
              <a:rPr lang="en-IN" sz="4000" b="1" dirty="0"/>
              <a:t>file_put_contents('person.txt', $serialized_person);</a:t>
            </a:r>
          </a:p>
          <a:p>
            <a:endParaRPr lang="en-IN" sz="4000" b="1" dirty="0"/>
          </a:p>
          <a:p>
            <a:r>
              <a:rPr lang="en-IN" sz="4000" b="1" dirty="0"/>
              <a:t>// Later, after including the class definition</a:t>
            </a:r>
          </a:p>
          <a:p>
            <a:r>
              <a:rPr lang="en-IN" sz="4000" b="1" dirty="0"/>
              <a:t>$serialized_person = file_get_contents('person.txt');</a:t>
            </a:r>
          </a:p>
          <a:p>
            <a:r>
              <a:rPr lang="en-IN" sz="4000" b="1" dirty="0"/>
              <a:t>$person = unserialize($serialized_person);</a:t>
            </a:r>
          </a:p>
        </p:txBody>
      </p:sp>
    </p:spTree>
    <p:extLst>
      <p:ext uri="{BB962C8B-B14F-4D97-AF65-F5344CB8AC3E}">
        <p14:creationId xmlns:p14="http://schemas.microsoft.com/office/powerpoint/2010/main" val="275232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123" y="299545"/>
            <a:ext cx="11682249" cy="5509200"/>
          </a:xfrm>
          <a:prstGeom prst="rect">
            <a:avLst/>
          </a:prstGeom>
        </p:spPr>
        <p:txBody>
          <a:bodyPr wrap="square">
            <a:spAutoFit/>
          </a:bodyPr>
          <a:lstStyle/>
          <a:p>
            <a:pPr marL="457200" indent="-457200">
              <a:buFont typeface="Wingdings" panose="05000000000000000000" pitchFamily="2" charset="2"/>
              <a:buChar char="q"/>
            </a:pPr>
            <a:r>
              <a:rPr lang="en-US" sz="3200" b="1" dirty="0"/>
              <a:t>PHP doesn't support multiple inheritance in the traditional sense, where a class can directly inherit from more than one class. </a:t>
            </a:r>
            <a:endParaRPr lang="en-US" sz="3200" b="1" dirty="0" smtClean="0"/>
          </a:p>
          <a:p>
            <a:pPr marL="457200" indent="-457200">
              <a:buFont typeface="Wingdings" panose="05000000000000000000" pitchFamily="2" charset="2"/>
              <a:buChar char="q"/>
            </a:pPr>
            <a:r>
              <a:rPr lang="en-US" sz="3200" b="1" dirty="0"/>
              <a:t>An interface is like a contract that specifies what methods a class should implement. </a:t>
            </a:r>
            <a:endParaRPr lang="en-US" sz="3200" b="1" dirty="0" smtClean="0"/>
          </a:p>
          <a:p>
            <a:pPr marL="457200" indent="-457200">
              <a:buFont typeface="Wingdings" panose="05000000000000000000" pitchFamily="2" charset="2"/>
              <a:buChar char="q"/>
            </a:pPr>
            <a:r>
              <a:rPr lang="en-US" sz="3200" b="1" dirty="0" smtClean="0"/>
              <a:t>A </a:t>
            </a:r>
            <a:r>
              <a:rPr lang="en-US" sz="3200" b="1" dirty="0"/>
              <a:t>class can implement multiple interfaces</a:t>
            </a:r>
            <a:r>
              <a:rPr lang="en-US" sz="3200" b="1" dirty="0" smtClean="0"/>
              <a:t>.</a:t>
            </a:r>
          </a:p>
          <a:p>
            <a:pPr marL="457200" indent="-457200">
              <a:buFont typeface="Wingdings" panose="05000000000000000000" pitchFamily="2" charset="2"/>
              <a:buChar char="q"/>
            </a:pPr>
            <a:r>
              <a:rPr lang="en-US" sz="3200" b="1" dirty="0"/>
              <a:t> In PHP, an interface is a blueprint for a class that defines a set of methods (function signatures) that the class must implement. </a:t>
            </a:r>
            <a:endParaRPr lang="en-US" sz="3200" b="1" dirty="0" smtClean="0"/>
          </a:p>
          <a:p>
            <a:pPr marL="457200" indent="-457200">
              <a:buFont typeface="Wingdings" panose="05000000000000000000" pitchFamily="2" charset="2"/>
              <a:buChar char="q"/>
            </a:pPr>
            <a:r>
              <a:rPr lang="en-US" sz="3200" b="1" dirty="0" smtClean="0"/>
              <a:t>It </a:t>
            </a:r>
            <a:r>
              <a:rPr lang="en-US" sz="3200" b="1" dirty="0"/>
              <a:t>is a way to ensure that a class adheres to a specific contract, even if the implementation details may vary.</a:t>
            </a:r>
            <a:endParaRPr lang="en-IN" sz="3200" b="1" dirty="0"/>
          </a:p>
        </p:txBody>
      </p:sp>
    </p:spTree>
    <p:extLst>
      <p:ext uri="{BB962C8B-B14F-4D97-AF65-F5344CB8AC3E}">
        <p14:creationId xmlns:p14="http://schemas.microsoft.com/office/powerpoint/2010/main" val="172023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60" y="0"/>
            <a:ext cx="9900744" cy="6370975"/>
          </a:xfrm>
          <a:prstGeom prst="rect">
            <a:avLst/>
          </a:prstGeom>
        </p:spPr>
        <p:txBody>
          <a:bodyPr wrap="square">
            <a:spAutoFit/>
          </a:bodyPr>
          <a:lstStyle/>
          <a:p>
            <a:r>
              <a:rPr lang="en-IN" sz="2400" b="1" dirty="0"/>
              <a:t>interface Interface1 {</a:t>
            </a:r>
          </a:p>
          <a:p>
            <a:r>
              <a:rPr lang="en-IN" sz="2400" b="1" dirty="0"/>
              <a:t>    public function method1();</a:t>
            </a:r>
          </a:p>
          <a:p>
            <a:r>
              <a:rPr lang="en-IN" sz="2400" b="1" dirty="0"/>
              <a:t>}</a:t>
            </a:r>
          </a:p>
          <a:p>
            <a:endParaRPr lang="en-IN" sz="2400" b="1" dirty="0"/>
          </a:p>
          <a:p>
            <a:r>
              <a:rPr lang="en-IN" sz="2400" b="1" dirty="0"/>
              <a:t>interface Interface2 {</a:t>
            </a:r>
          </a:p>
          <a:p>
            <a:r>
              <a:rPr lang="en-IN" sz="2400" b="1" dirty="0"/>
              <a:t>    public function method2();</a:t>
            </a:r>
          </a:p>
          <a:p>
            <a:r>
              <a:rPr lang="en-IN" sz="2400" b="1" dirty="0"/>
              <a:t>}</a:t>
            </a:r>
          </a:p>
          <a:p>
            <a:endParaRPr lang="en-IN" sz="2400" b="1" dirty="0"/>
          </a:p>
          <a:p>
            <a:r>
              <a:rPr lang="en-IN" sz="2400" b="1" dirty="0"/>
              <a:t>class MyClass implements Interface1, Interface2 {</a:t>
            </a:r>
          </a:p>
          <a:p>
            <a:r>
              <a:rPr lang="en-IN" sz="2400" b="1" dirty="0"/>
              <a:t>    public function method1() {</a:t>
            </a:r>
          </a:p>
          <a:p>
            <a:r>
              <a:rPr lang="en-IN" sz="2400" b="1" dirty="0"/>
              <a:t>        echo "Method 1";</a:t>
            </a:r>
          </a:p>
          <a:p>
            <a:r>
              <a:rPr lang="en-IN" sz="2400" b="1" dirty="0"/>
              <a:t>    }</a:t>
            </a:r>
          </a:p>
          <a:p>
            <a:endParaRPr lang="en-IN" sz="2400" b="1" dirty="0"/>
          </a:p>
          <a:p>
            <a:r>
              <a:rPr lang="en-IN" sz="2400" b="1" dirty="0"/>
              <a:t>    public function method2() {</a:t>
            </a:r>
          </a:p>
          <a:p>
            <a:r>
              <a:rPr lang="en-IN" sz="2400" b="1" dirty="0"/>
              <a:t>        echo "Method 2";</a:t>
            </a:r>
          </a:p>
          <a:p>
            <a:r>
              <a:rPr lang="en-IN" sz="2400" b="1" dirty="0"/>
              <a:t>    }</a:t>
            </a:r>
          </a:p>
          <a:p>
            <a:r>
              <a:rPr lang="en-IN" sz="2400" b="1" dirty="0"/>
              <a:t>}</a:t>
            </a:r>
          </a:p>
        </p:txBody>
      </p:sp>
    </p:spTree>
    <p:extLst>
      <p:ext uri="{BB962C8B-B14F-4D97-AF65-F5344CB8AC3E}">
        <p14:creationId xmlns:p14="http://schemas.microsoft.com/office/powerpoint/2010/main" val="156599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41890"/>
            <a:ext cx="9144000" cy="7386638"/>
          </a:xfrm>
          <a:prstGeom prst="rect">
            <a:avLst/>
          </a:prstGeom>
        </p:spPr>
        <p:txBody>
          <a:bodyPr wrap="square">
            <a:spAutoFit/>
          </a:bodyPr>
          <a:lstStyle/>
          <a:p>
            <a:r>
              <a:rPr lang="en-US" sz="2400" b="1" dirty="0"/>
              <a:t>interface Shape {</a:t>
            </a:r>
          </a:p>
          <a:p>
            <a:r>
              <a:rPr lang="en-US" sz="2400" b="1" dirty="0"/>
              <a:t>    public function area();</a:t>
            </a:r>
          </a:p>
          <a:p>
            <a:r>
              <a:rPr lang="en-US" sz="2400" b="1" dirty="0"/>
              <a:t>    public function perimeter();</a:t>
            </a:r>
          </a:p>
          <a:p>
            <a:r>
              <a:rPr lang="en-US" sz="2400" b="1" dirty="0" smtClean="0"/>
              <a:t>}</a:t>
            </a:r>
          </a:p>
          <a:p>
            <a:r>
              <a:rPr lang="en-US" sz="2400" b="1" dirty="0"/>
              <a:t>class Circle implements Shape {</a:t>
            </a:r>
          </a:p>
          <a:p>
            <a:r>
              <a:rPr lang="en-US" sz="2400" b="1" dirty="0"/>
              <a:t>    private $radius;</a:t>
            </a:r>
          </a:p>
          <a:p>
            <a:endParaRPr lang="en-US" sz="2400" b="1" dirty="0"/>
          </a:p>
          <a:p>
            <a:r>
              <a:rPr lang="en-US" sz="2400" b="1" dirty="0"/>
              <a:t>    public function __construct($radius) {</a:t>
            </a:r>
          </a:p>
          <a:p>
            <a:r>
              <a:rPr lang="en-US" sz="2400" b="1" dirty="0"/>
              <a:t>        $this-&gt;radius = $radius;</a:t>
            </a:r>
          </a:p>
          <a:p>
            <a:r>
              <a:rPr lang="en-US" sz="2400" b="1" dirty="0"/>
              <a:t>    }</a:t>
            </a:r>
          </a:p>
          <a:p>
            <a:endParaRPr lang="en-US" sz="2400" b="1" dirty="0"/>
          </a:p>
          <a:p>
            <a:r>
              <a:rPr lang="en-US" sz="2400" b="1" dirty="0"/>
              <a:t>    public function area() {</a:t>
            </a:r>
          </a:p>
          <a:p>
            <a:r>
              <a:rPr lang="en-US" sz="2400" b="1" dirty="0"/>
              <a:t>        return pi() * pow($this-&gt;radius, 2);</a:t>
            </a:r>
          </a:p>
          <a:p>
            <a:r>
              <a:rPr lang="en-US" sz="2400" b="1" dirty="0"/>
              <a:t>    }</a:t>
            </a:r>
          </a:p>
          <a:p>
            <a:endParaRPr lang="en-US" sz="2400" b="1" dirty="0"/>
          </a:p>
          <a:p>
            <a:r>
              <a:rPr lang="en-US" sz="2400" b="1" dirty="0"/>
              <a:t>    public function perimeter() {</a:t>
            </a:r>
          </a:p>
          <a:p>
            <a:r>
              <a:rPr lang="en-US" sz="2400" b="1" dirty="0"/>
              <a:t>        return 2 * pi() * $this-&gt;radius;</a:t>
            </a:r>
          </a:p>
          <a:p>
            <a:r>
              <a:rPr lang="en-US" sz="2400" b="1" dirty="0"/>
              <a:t>    }</a:t>
            </a:r>
          </a:p>
          <a:p>
            <a:r>
              <a:rPr lang="en-US" sz="2400" b="1" dirty="0"/>
              <a:t>}</a:t>
            </a:r>
          </a:p>
          <a:p>
            <a:endParaRPr lang="en-US" dirty="0"/>
          </a:p>
        </p:txBody>
      </p:sp>
    </p:spTree>
    <p:extLst>
      <p:ext uri="{BB962C8B-B14F-4D97-AF65-F5344CB8AC3E}">
        <p14:creationId xmlns:p14="http://schemas.microsoft.com/office/powerpoint/2010/main" val="1960993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1200</Words>
  <Application>Microsoft Office PowerPoint</Application>
  <PresentationFormat>Widescreen</PresentationFormat>
  <Paragraphs>186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syntronic</dc:creator>
  <cp:lastModifiedBy>syntronic</cp:lastModifiedBy>
  <cp:revision>16</cp:revision>
  <dcterms:created xsi:type="dcterms:W3CDTF">2023-10-16T14:40:42Z</dcterms:created>
  <dcterms:modified xsi:type="dcterms:W3CDTF">2023-10-16T16:12:17Z</dcterms:modified>
</cp:coreProperties>
</file>