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910D34C-A355-4D42-BB47-2BD70D8000BC}" type="datetimeFigureOut">
              <a:rPr lang="en-IN" smtClean="0"/>
              <a:t>30-10-2023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10416F9-1B95-4FC3-9EDF-52F129EA7A05}" type="slidenum">
              <a:rPr lang="en-IN" smtClean="0"/>
              <a:t>‹#›</a:t>
            </a:fld>
            <a:endParaRPr lang="en-IN"/>
          </a:p>
        </p:txBody>
      </p:sp>
    </p:spTree>
    <p:extLst>
      <p:ext uri="{BB962C8B-B14F-4D97-AF65-F5344CB8AC3E}">
        <p14:creationId xmlns:p14="http://schemas.microsoft.com/office/powerpoint/2010/main" val="199201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10D34C-A355-4D42-BB47-2BD70D8000BC}"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0416F9-1B95-4FC3-9EDF-52F129EA7A05}" type="slidenum">
              <a:rPr lang="en-IN" smtClean="0"/>
              <a:t>‹#›</a:t>
            </a:fld>
            <a:endParaRPr lang="en-IN"/>
          </a:p>
        </p:txBody>
      </p:sp>
    </p:spTree>
    <p:extLst>
      <p:ext uri="{BB962C8B-B14F-4D97-AF65-F5344CB8AC3E}">
        <p14:creationId xmlns:p14="http://schemas.microsoft.com/office/powerpoint/2010/main" val="104772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910D34C-A355-4D42-BB47-2BD70D8000B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0416F9-1B95-4FC3-9EDF-52F129EA7A05}" type="slidenum">
              <a:rPr lang="en-IN" smtClean="0"/>
              <a:t>‹#›</a:t>
            </a:fld>
            <a:endParaRPr lang="en-IN"/>
          </a:p>
        </p:txBody>
      </p:sp>
    </p:spTree>
    <p:extLst>
      <p:ext uri="{BB962C8B-B14F-4D97-AF65-F5344CB8AC3E}">
        <p14:creationId xmlns:p14="http://schemas.microsoft.com/office/powerpoint/2010/main" val="3661063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910D34C-A355-4D42-BB47-2BD70D8000B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0416F9-1B95-4FC3-9EDF-52F129EA7A05}" type="slidenum">
              <a:rPr lang="en-IN" smtClean="0"/>
              <a:t>‹#›</a:t>
            </a:fld>
            <a:endParaRPr lang="en-IN"/>
          </a:p>
        </p:txBody>
      </p:sp>
    </p:spTree>
    <p:extLst>
      <p:ext uri="{BB962C8B-B14F-4D97-AF65-F5344CB8AC3E}">
        <p14:creationId xmlns:p14="http://schemas.microsoft.com/office/powerpoint/2010/main" val="2959123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10D34C-A355-4D42-BB47-2BD70D8000B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0416F9-1B95-4FC3-9EDF-52F129EA7A05}" type="slidenum">
              <a:rPr lang="en-IN" smtClean="0"/>
              <a:t>‹#›</a:t>
            </a:fld>
            <a:endParaRPr lang="en-IN"/>
          </a:p>
        </p:txBody>
      </p:sp>
    </p:spTree>
    <p:extLst>
      <p:ext uri="{BB962C8B-B14F-4D97-AF65-F5344CB8AC3E}">
        <p14:creationId xmlns:p14="http://schemas.microsoft.com/office/powerpoint/2010/main" val="2331673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910D34C-A355-4D42-BB47-2BD70D8000BC}" type="datetimeFigureOut">
              <a:rPr lang="en-IN" smtClean="0"/>
              <a:t>30-10-2023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0416F9-1B95-4FC3-9EDF-52F129EA7A05}" type="slidenum">
              <a:rPr lang="en-IN" smtClean="0"/>
              <a:t>‹#›</a:t>
            </a:fld>
            <a:endParaRPr lang="en-IN"/>
          </a:p>
        </p:txBody>
      </p:sp>
    </p:spTree>
    <p:extLst>
      <p:ext uri="{BB962C8B-B14F-4D97-AF65-F5344CB8AC3E}">
        <p14:creationId xmlns:p14="http://schemas.microsoft.com/office/powerpoint/2010/main" val="1022133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910D34C-A355-4D42-BB47-2BD70D8000BC}" type="datetimeFigureOut">
              <a:rPr lang="en-IN" smtClean="0"/>
              <a:t>30-10-2023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10416F9-1B95-4FC3-9EDF-52F129EA7A05}" type="slidenum">
              <a:rPr lang="en-IN" smtClean="0"/>
              <a:t>‹#›</a:t>
            </a:fld>
            <a:endParaRPr lang="en-IN"/>
          </a:p>
        </p:txBody>
      </p:sp>
    </p:spTree>
    <p:extLst>
      <p:ext uri="{BB962C8B-B14F-4D97-AF65-F5344CB8AC3E}">
        <p14:creationId xmlns:p14="http://schemas.microsoft.com/office/powerpoint/2010/main" val="1088925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910D34C-A355-4D42-BB47-2BD70D8000B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0416F9-1B95-4FC3-9EDF-52F129EA7A05}" type="slidenum">
              <a:rPr lang="en-IN" smtClean="0"/>
              <a:t>‹#›</a:t>
            </a:fld>
            <a:endParaRPr lang="en-IN"/>
          </a:p>
        </p:txBody>
      </p:sp>
    </p:spTree>
    <p:extLst>
      <p:ext uri="{BB962C8B-B14F-4D97-AF65-F5344CB8AC3E}">
        <p14:creationId xmlns:p14="http://schemas.microsoft.com/office/powerpoint/2010/main" val="2480059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910D34C-A355-4D42-BB47-2BD70D8000B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0416F9-1B95-4FC3-9EDF-52F129EA7A05}" type="slidenum">
              <a:rPr lang="en-IN" smtClean="0"/>
              <a:t>‹#›</a:t>
            </a:fld>
            <a:endParaRPr lang="en-IN"/>
          </a:p>
        </p:txBody>
      </p:sp>
    </p:spTree>
    <p:extLst>
      <p:ext uri="{BB962C8B-B14F-4D97-AF65-F5344CB8AC3E}">
        <p14:creationId xmlns:p14="http://schemas.microsoft.com/office/powerpoint/2010/main" val="1627859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10D34C-A355-4D42-BB47-2BD70D8000B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0416F9-1B95-4FC3-9EDF-52F129EA7A05}" type="slidenum">
              <a:rPr lang="en-IN" smtClean="0"/>
              <a:t>‹#›</a:t>
            </a:fld>
            <a:endParaRPr lang="en-IN"/>
          </a:p>
        </p:txBody>
      </p:sp>
    </p:spTree>
    <p:extLst>
      <p:ext uri="{BB962C8B-B14F-4D97-AF65-F5344CB8AC3E}">
        <p14:creationId xmlns:p14="http://schemas.microsoft.com/office/powerpoint/2010/main" val="1736767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10D34C-A355-4D42-BB47-2BD70D8000B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0416F9-1B95-4FC3-9EDF-52F129EA7A05}" type="slidenum">
              <a:rPr lang="en-IN" smtClean="0"/>
              <a:t>‹#›</a:t>
            </a:fld>
            <a:endParaRPr lang="en-IN"/>
          </a:p>
        </p:txBody>
      </p:sp>
    </p:spTree>
    <p:extLst>
      <p:ext uri="{BB962C8B-B14F-4D97-AF65-F5344CB8AC3E}">
        <p14:creationId xmlns:p14="http://schemas.microsoft.com/office/powerpoint/2010/main" val="1323040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10D34C-A355-4D42-BB47-2BD70D8000BC}"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0416F9-1B95-4FC3-9EDF-52F129EA7A05}" type="slidenum">
              <a:rPr lang="en-IN" smtClean="0"/>
              <a:t>‹#›</a:t>
            </a:fld>
            <a:endParaRPr lang="en-IN"/>
          </a:p>
        </p:txBody>
      </p:sp>
    </p:spTree>
    <p:extLst>
      <p:ext uri="{BB962C8B-B14F-4D97-AF65-F5344CB8AC3E}">
        <p14:creationId xmlns:p14="http://schemas.microsoft.com/office/powerpoint/2010/main" val="1285512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10D34C-A355-4D42-BB47-2BD70D8000BC}" type="datetimeFigureOut">
              <a:rPr lang="en-IN" smtClean="0"/>
              <a:t>30-10-2023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0416F9-1B95-4FC3-9EDF-52F129EA7A05}" type="slidenum">
              <a:rPr lang="en-IN" smtClean="0"/>
              <a:t>‹#›</a:t>
            </a:fld>
            <a:endParaRPr lang="en-IN"/>
          </a:p>
        </p:txBody>
      </p:sp>
    </p:spTree>
    <p:extLst>
      <p:ext uri="{BB962C8B-B14F-4D97-AF65-F5344CB8AC3E}">
        <p14:creationId xmlns:p14="http://schemas.microsoft.com/office/powerpoint/2010/main" val="75183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10D34C-A355-4D42-BB47-2BD70D8000BC}" type="datetimeFigureOut">
              <a:rPr lang="en-IN" smtClean="0"/>
              <a:t>30-10-2023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0416F9-1B95-4FC3-9EDF-52F129EA7A05}" type="slidenum">
              <a:rPr lang="en-IN" smtClean="0"/>
              <a:t>‹#›</a:t>
            </a:fld>
            <a:endParaRPr lang="en-IN"/>
          </a:p>
        </p:txBody>
      </p:sp>
    </p:spTree>
    <p:extLst>
      <p:ext uri="{BB962C8B-B14F-4D97-AF65-F5344CB8AC3E}">
        <p14:creationId xmlns:p14="http://schemas.microsoft.com/office/powerpoint/2010/main" val="297999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10D34C-A355-4D42-BB47-2BD70D8000BC}" type="datetimeFigureOut">
              <a:rPr lang="en-IN" smtClean="0"/>
              <a:t>30-10-2023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10416F9-1B95-4FC3-9EDF-52F129EA7A05}" type="slidenum">
              <a:rPr lang="en-IN" smtClean="0"/>
              <a:t>‹#›</a:t>
            </a:fld>
            <a:endParaRPr lang="en-IN"/>
          </a:p>
        </p:txBody>
      </p:sp>
    </p:spTree>
    <p:extLst>
      <p:ext uri="{BB962C8B-B14F-4D97-AF65-F5344CB8AC3E}">
        <p14:creationId xmlns:p14="http://schemas.microsoft.com/office/powerpoint/2010/main" val="1726825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10D34C-A355-4D42-BB47-2BD70D8000BC}"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0416F9-1B95-4FC3-9EDF-52F129EA7A05}" type="slidenum">
              <a:rPr lang="en-IN" smtClean="0"/>
              <a:t>‹#›</a:t>
            </a:fld>
            <a:endParaRPr lang="en-IN"/>
          </a:p>
        </p:txBody>
      </p:sp>
    </p:spTree>
    <p:extLst>
      <p:ext uri="{BB962C8B-B14F-4D97-AF65-F5344CB8AC3E}">
        <p14:creationId xmlns:p14="http://schemas.microsoft.com/office/powerpoint/2010/main" val="111275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10D34C-A355-4D42-BB47-2BD70D8000BC}"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0416F9-1B95-4FC3-9EDF-52F129EA7A05}" type="slidenum">
              <a:rPr lang="en-IN" smtClean="0"/>
              <a:t>‹#›</a:t>
            </a:fld>
            <a:endParaRPr lang="en-IN"/>
          </a:p>
        </p:txBody>
      </p:sp>
    </p:spTree>
    <p:extLst>
      <p:ext uri="{BB962C8B-B14F-4D97-AF65-F5344CB8AC3E}">
        <p14:creationId xmlns:p14="http://schemas.microsoft.com/office/powerpoint/2010/main" val="84680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910D34C-A355-4D42-BB47-2BD70D8000BC}" type="datetimeFigureOut">
              <a:rPr lang="en-IN" smtClean="0"/>
              <a:t>30-10-2023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10416F9-1B95-4FC3-9EDF-52F129EA7A05}" type="slidenum">
              <a:rPr lang="en-IN" smtClean="0"/>
              <a:t>‹#›</a:t>
            </a:fld>
            <a:endParaRPr lang="en-IN"/>
          </a:p>
        </p:txBody>
      </p:sp>
    </p:spTree>
    <p:extLst>
      <p:ext uri="{BB962C8B-B14F-4D97-AF65-F5344CB8AC3E}">
        <p14:creationId xmlns:p14="http://schemas.microsoft.com/office/powerpoint/2010/main" val="148130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812801"/>
            <a:ext cx="9487645" cy="2705100"/>
          </a:xfrm>
        </p:spPr>
        <p:txBody>
          <a:bodyPr/>
          <a:lstStyle/>
          <a:p>
            <a:r>
              <a:rPr lang="en-US" b="1" i="1" dirty="0" smtClean="0">
                <a:solidFill>
                  <a:srgbClr val="FFFF00"/>
                </a:solidFill>
              </a:rPr>
              <a:t>FORM VALIDATION IN PHP</a:t>
            </a:r>
            <a:endParaRPr lang="en-IN" b="1" i="1" dirty="0">
              <a:solidFill>
                <a:srgbClr val="FFFF00"/>
              </a:solidFill>
            </a:endParaRPr>
          </a:p>
        </p:txBody>
      </p:sp>
    </p:spTree>
    <p:extLst>
      <p:ext uri="{BB962C8B-B14F-4D97-AF65-F5344CB8AC3E}">
        <p14:creationId xmlns:p14="http://schemas.microsoft.com/office/powerpoint/2010/main" val="3559542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800" y="0"/>
            <a:ext cx="11607800" cy="6032421"/>
          </a:xfrm>
          <a:prstGeom prst="rect">
            <a:avLst/>
          </a:prstGeom>
        </p:spPr>
        <p:txBody>
          <a:bodyPr wrap="square">
            <a:spAutoFit/>
          </a:bodyPr>
          <a:lstStyle/>
          <a:p>
            <a:r>
              <a:rPr lang="en-IN" sz="2800" b="1" dirty="0" smtClean="0"/>
              <a:t>PHP - Validate URL</a:t>
            </a:r>
          </a:p>
          <a:p>
            <a:endParaRPr lang="en-IN" dirty="0" smtClean="0"/>
          </a:p>
          <a:p>
            <a:r>
              <a:rPr lang="en-IN" sz="2400" dirty="0"/>
              <a:t>$website = test_input($_POST["website"]);</a:t>
            </a:r>
            <a:r>
              <a:rPr lang="en-IN" sz="2400" dirty="0" smtClean="0"/>
              <a:t/>
            </a:r>
            <a:br>
              <a:rPr lang="en-IN" sz="2400" dirty="0" smtClean="0"/>
            </a:br>
            <a:r>
              <a:rPr lang="en-IN" sz="2400" dirty="0"/>
              <a:t>if (!preg_match</a:t>
            </a:r>
            <a:r>
              <a:rPr lang="en-IN" sz="2400" dirty="0">
                <a:solidFill>
                  <a:schemeClr val="accent5">
                    <a:lumMod val="75000"/>
                  </a:schemeClr>
                </a:solidFill>
              </a:rPr>
              <a:t>("/\b(?:(?:https?|ftp):\/\/|www\.)[-a-z0-9+&amp;@#\/%?=~_|!:,.;]*[-a-z0-9+&amp;@#\/%=~_|]/</a:t>
            </a:r>
            <a:r>
              <a:rPr lang="en-IN" sz="2400" dirty="0" err="1">
                <a:solidFill>
                  <a:schemeClr val="accent5">
                    <a:lumMod val="75000"/>
                  </a:schemeClr>
                </a:solidFill>
              </a:rPr>
              <a:t>i</a:t>
            </a:r>
            <a:r>
              <a:rPr lang="en-IN" sz="2400" dirty="0"/>
              <a:t>",$website)) {</a:t>
            </a:r>
            <a:r>
              <a:rPr lang="en-IN" sz="2400" dirty="0" smtClean="0"/>
              <a:t/>
            </a:r>
            <a:br>
              <a:rPr lang="en-IN" sz="2400" dirty="0" smtClean="0"/>
            </a:br>
            <a:r>
              <a:rPr lang="en-IN" sz="2400" dirty="0"/>
              <a:t>  $websiteErr = "Invalid URL";</a:t>
            </a:r>
            <a:r>
              <a:rPr lang="en-IN" sz="2400" dirty="0" smtClean="0"/>
              <a:t/>
            </a:r>
            <a:br>
              <a:rPr lang="en-IN" sz="2400" dirty="0" smtClean="0"/>
            </a:br>
            <a:r>
              <a:rPr lang="en-IN" sz="2400" dirty="0" smtClean="0"/>
              <a:t>}</a:t>
            </a:r>
          </a:p>
          <a:p>
            <a:r>
              <a:rPr lang="en-IN" sz="2000" b="1" dirty="0"/>
              <a:t>/\</a:t>
            </a:r>
            <a:r>
              <a:rPr lang="en-IN" sz="2000" b="1" dirty="0" smtClean="0"/>
              <a:t>b:</a:t>
            </a:r>
            <a:r>
              <a:rPr lang="en-US" sz="2000" dirty="0"/>
              <a:t>This is a word boundary anchor. It matches the position between a word character (as \w) and a non-word character. It ensures that the URL is a separate word or surrounded by non-word characters</a:t>
            </a:r>
            <a:r>
              <a:rPr lang="en-US" sz="2000" dirty="0" smtClean="0"/>
              <a:t>.</a:t>
            </a:r>
          </a:p>
          <a:p>
            <a:r>
              <a:rPr lang="en-IN" sz="2000" b="1" dirty="0"/>
              <a:t>(?:(?:https?|ftp):\/\/|www</a:t>
            </a:r>
            <a:r>
              <a:rPr lang="en-IN" sz="2000" b="1" dirty="0" smtClean="0"/>
              <a:t>\.) :</a:t>
            </a:r>
            <a:r>
              <a:rPr lang="en-US" sz="2000" dirty="0"/>
              <a:t>This part of the pattern matches the protocol part of the URL</a:t>
            </a:r>
            <a:r>
              <a:rPr lang="en-US" sz="2000" dirty="0" smtClean="0"/>
              <a:t>.</a:t>
            </a:r>
            <a:r>
              <a:rPr lang="en-IN" sz="2000" dirty="0"/>
              <a:t> It looks for either </a:t>
            </a:r>
            <a:r>
              <a:rPr lang="en-IN" sz="2000" dirty="0" smtClean="0"/>
              <a:t>http,htttps,ftp </a:t>
            </a:r>
            <a:r>
              <a:rPr lang="en-IN" sz="2000" dirty="0"/>
              <a:t>followed </a:t>
            </a:r>
            <a:r>
              <a:rPr lang="en-IN" sz="2000" dirty="0" smtClean="0"/>
              <a:t>by </a:t>
            </a:r>
            <a:r>
              <a:rPr lang="en-IN" sz="2000" b="1" dirty="0" smtClean="0"/>
              <a:t>:// </a:t>
            </a:r>
            <a:r>
              <a:rPr lang="en-IN" sz="2000" dirty="0"/>
              <a:t>OR it looks for </a:t>
            </a:r>
            <a:r>
              <a:rPr lang="en-IN" sz="2000" b="1" dirty="0" smtClean="0"/>
              <a:t>www. </a:t>
            </a:r>
            <a:r>
              <a:rPr lang="en-IN" sz="2000" dirty="0" smtClean="0"/>
              <a:t>The </a:t>
            </a:r>
            <a:r>
              <a:rPr lang="en-IN" sz="2000" b="1" dirty="0" smtClean="0"/>
              <a:t>?:</a:t>
            </a:r>
            <a:r>
              <a:rPr lang="en-US" sz="2000" dirty="0"/>
              <a:t>is used for non-capturing groups, meaning that the matched text won't be captured as a separate group</a:t>
            </a:r>
            <a:r>
              <a:rPr lang="en-US" sz="2000" dirty="0" smtClean="0"/>
              <a:t>.</a:t>
            </a:r>
          </a:p>
          <a:p>
            <a:r>
              <a:rPr lang="en-IN" sz="2000" b="1" dirty="0"/>
              <a:t>[-a-z0-9</a:t>
            </a:r>
            <a:r>
              <a:rPr lang="en-IN" sz="2000" b="1" dirty="0" smtClean="0"/>
              <a:t>+&amp;@#\/%?=~_|!:,.;]* :</a:t>
            </a:r>
            <a:r>
              <a:rPr lang="en-US" sz="2000" dirty="0"/>
              <a:t>This part matches the path and query string of the URL. It allows for various characters that are commonly used in URLs</a:t>
            </a:r>
            <a:r>
              <a:rPr lang="en-US" sz="2000" dirty="0" smtClean="0"/>
              <a:t>.</a:t>
            </a:r>
          </a:p>
          <a:p>
            <a:r>
              <a:rPr lang="en-IN" sz="2000" b="1" dirty="0"/>
              <a:t>[-a-z0-9</a:t>
            </a:r>
            <a:r>
              <a:rPr lang="en-IN" sz="2000" b="1" dirty="0" smtClean="0"/>
              <a:t>+&amp;@#\/%=~_|] :</a:t>
            </a:r>
            <a:r>
              <a:rPr lang="en-US" sz="2000" dirty="0"/>
              <a:t>This part matches the last character in the URL (e.g., a filename or an anchor</a:t>
            </a:r>
            <a:r>
              <a:rPr lang="en-US" sz="2000" dirty="0" smtClean="0"/>
              <a:t>).</a:t>
            </a:r>
          </a:p>
          <a:p>
            <a:r>
              <a:rPr lang="en-IN" sz="2000" b="1" dirty="0" smtClean="0"/>
              <a:t>/I :</a:t>
            </a:r>
            <a:r>
              <a:rPr lang="en-US" sz="2000" dirty="0"/>
              <a:t>flag makes the pattern case-insensitive, so it will match both upper and lower case letters</a:t>
            </a:r>
            <a:endParaRPr lang="en-IN" sz="2000" dirty="0"/>
          </a:p>
        </p:txBody>
      </p:sp>
    </p:spTree>
    <p:extLst>
      <p:ext uri="{BB962C8B-B14F-4D97-AF65-F5344CB8AC3E}">
        <p14:creationId xmlns:p14="http://schemas.microsoft.com/office/powerpoint/2010/main" val="31230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8152"/>
            <a:ext cx="9296400" cy="7386638"/>
          </a:xfrm>
          <a:prstGeom prst="rect">
            <a:avLst/>
          </a:prstGeom>
        </p:spPr>
        <p:txBody>
          <a:bodyPr wrap="square">
            <a:spAutoFit/>
          </a:bodyPr>
          <a:lstStyle/>
          <a:p>
            <a:endParaRPr lang="en-IN" dirty="0" smtClean="0"/>
          </a:p>
          <a:p>
            <a:r>
              <a:rPr lang="en-IN" sz="2000" b="1" dirty="0" smtClean="0"/>
              <a:t>&lt;html&gt;</a:t>
            </a:r>
          </a:p>
          <a:p>
            <a:r>
              <a:rPr lang="en-IN" sz="2000" b="1" dirty="0" smtClean="0"/>
              <a:t>&lt;head&gt;</a:t>
            </a:r>
          </a:p>
          <a:p>
            <a:r>
              <a:rPr lang="en-IN" sz="2000" b="1" dirty="0" smtClean="0"/>
              <a:t>&lt;style&gt;</a:t>
            </a:r>
          </a:p>
          <a:p>
            <a:r>
              <a:rPr lang="en-IN" sz="2000" b="1" dirty="0" smtClean="0"/>
              <a:t>.error {color: #FF0000;}</a:t>
            </a:r>
          </a:p>
          <a:p>
            <a:r>
              <a:rPr lang="en-IN" sz="2000" b="1" dirty="0" smtClean="0"/>
              <a:t>&lt;/style&gt;</a:t>
            </a:r>
          </a:p>
          <a:p>
            <a:r>
              <a:rPr lang="en-IN" sz="2000" b="1" dirty="0" smtClean="0"/>
              <a:t>&lt;/head&gt;</a:t>
            </a:r>
          </a:p>
          <a:p>
            <a:r>
              <a:rPr lang="en-IN" sz="2000" b="1" dirty="0" smtClean="0"/>
              <a:t>&lt;body&gt;  </a:t>
            </a:r>
          </a:p>
          <a:p>
            <a:endParaRPr lang="en-IN" sz="2000" b="1" dirty="0" smtClean="0"/>
          </a:p>
          <a:p>
            <a:r>
              <a:rPr lang="en-IN" sz="2000" b="1" dirty="0" smtClean="0"/>
              <a:t>&lt;?php</a:t>
            </a:r>
          </a:p>
          <a:p>
            <a:r>
              <a:rPr lang="en-IN" sz="2000" b="1" dirty="0" smtClean="0"/>
              <a:t>// define variables and set to empty values</a:t>
            </a:r>
          </a:p>
          <a:p>
            <a:r>
              <a:rPr lang="en-IN" sz="2000" b="1" dirty="0" smtClean="0"/>
              <a:t>$nameErr = $emailErr = $genderErr = $websiteErr = "";</a:t>
            </a:r>
          </a:p>
          <a:p>
            <a:r>
              <a:rPr lang="en-IN" sz="2000" b="1" dirty="0" smtClean="0"/>
              <a:t>$name = $email = $gender = $comment = $website = "";</a:t>
            </a:r>
          </a:p>
          <a:p>
            <a:endParaRPr lang="en-IN" sz="2000" b="1" dirty="0" smtClean="0"/>
          </a:p>
          <a:p>
            <a:r>
              <a:rPr lang="en-IN" sz="2000" b="1" dirty="0" smtClean="0"/>
              <a:t>if ($_SERVER["REQUEST_METHOD"] == "POST") {</a:t>
            </a:r>
          </a:p>
          <a:p>
            <a:r>
              <a:rPr lang="en-IN" sz="2000" b="1" dirty="0" smtClean="0"/>
              <a:t>  if (empty($_POST["name"])) {</a:t>
            </a:r>
          </a:p>
          <a:p>
            <a:r>
              <a:rPr lang="en-IN" sz="2000" b="1" dirty="0" smtClean="0"/>
              <a:t>    $nameErr = "Name is required";</a:t>
            </a:r>
          </a:p>
          <a:p>
            <a:r>
              <a:rPr lang="en-IN" sz="2000" b="1" dirty="0" smtClean="0"/>
              <a:t>  } else {</a:t>
            </a:r>
          </a:p>
          <a:p>
            <a:r>
              <a:rPr lang="en-IN" sz="2000" b="1" dirty="0" smtClean="0"/>
              <a:t>    $name = test_input($_POST["name"]);</a:t>
            </a:r>
          </a:p>
          <a:p>
            <a:r>
              <a:rPr lang="en-IN" sz="2000" b="1" dirty="0" smtClean="0"/>
              <a:t>    // check if name only contains letters and whitespace</a:t>
            </a:r>
          </a:p>
          <a:p>
            <a:r>
              <a:rPr lang="en-IN" sz="2000" b="1" dirty="0" smtClean="0"/>
              <a:t>    if (!preg_match("/^[a-</a:t>
            </a:r>
            <a:r>
              <a:rPr lang="en-IN" sz="2000" b="1" dirty="0" err="1" smtClean="0"/>
              <a:t>zA</a:t>
            </a:r>
            <a:r>
              <a:rPr lang="en-IN" sz="2000" b="1" dirty="0" smtClean="0"/>
              <a:t>-Z-' ]*$/",$name)) {</a:t>
            </a:r>
          </a:p>
          <a:p>
            <a:r>
              <a:rPr lang="en-IN" sz="2000" b="1" dirty="0" smtClean="0"/>
              <a:t>      $nameErr = "Only letters and white space allowed";</a:t>
            </a:r>
          </a:p>
          <a:p>
            <a:r>
              <a:rPr lang="en-IN" sz="2000" b="1" dirty="0" smtClean="0"/>
              <a:t>    }</a:t>
            </a:r>
          </a:p>
          <a:p>
            <a:r>
              <a:rPr lang="en-IN" sz="2000" b="1" dirty="0" smtClean="0"/>
              <a:t>  }</a:t>
            </a:r>
            <a:endParaRPr lang="en-IN" sz="2000" b="1" dirty="0"/>
          </a:p>
        </p:txBody>
      </p:sp>
    </p:spTree>
    <p:extLst>
      <p:ext uri="{BB962C8B-B14F-4D97-AF65-F5344CB8AC3E}">
        <p14:creationId xmlns:p14="http://schemas.microsoft.com/office/powerpoint/2010/main" val="1207551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700" y="88900"/>
            <a:ext cx="9880600" cy="6124754"/>
          </a:xfrm>
          <a:prstGeom prst="rect">
            <a:avLst/>
          </a:prstGeom>
        </p:spPr>
        <p:txBody>
          <a:bodyPr wrap="square">
            <a:spAutoFit/>
          </a:bodyPr>
          <a:lstStyle/>
          <a:p>
            <a:r>
              <a:rPr lang="en-IN" sz="2800" b="1" dirty="0" smtClean="0"/>
              <a:t>if (empty($_POST["email"])) {</a:t>
            </a:r>
          </a:p>
          <a:p>
            <a:r>
              <a:rPr lang="en-IN" sz="2800" b="1" dirty="0" smtClean="0"/>
              <a:t>    $emailErr = "Email is required";</a:t>
            </a:r>
          </a:p>
          <a:p>
            <a:r>
              <a:rPr lang="en-IN" sz="2800" b="1" dirty="0" smtClean="0"/>
              <a:t>  } else {</a:t>
            </a:r>
          </a:p>
          <a:p>
            <a:r>
              <a:rPr lang="en-IN" sz="2800" b="1" dirty="0" smtClean="0"/>
              <a:t>    $email = test_input($_POST["email"]);</a:t>
            </a:r>
          </a:p>
          <a:p>
            <a:r>
              <a:rPr lang="en-IN" sz="2800" b="1" dirty="0" smtClean="0"/>
              <a:t>    // check if e-mail address is well-formed</a:t>
            </a:r>
          </a:p>
          <a:p>
            <a:r>
              <a:rPr lang="en-IN" sz="2800" b="1" dirty="0" smtClean="0"/>
              <a:t>    if (!filter_var($email, FILTER_VALIDATE_EMAIL)) {</a:t>
            </a:r>
          </a:p>
          <a:p>
            <a:r>
              <a:rPr lang="en-IN" sz="2800" b="1" dirty="0" smtClean="0"/>
              <a:t>      $emailErr = "Invalid email format";</a:t>
            </a:r>
          </a:p>
          <a:p>
            <a:r>
              <a:rPr lang="en-IN" sz="2800" b="1" dirty="0" smtClean="0"/>
              <a:t>    }</a:t>
            </a:r>
          </a:p>
          <a:p>
            <a:r>
              <a:rPr lang="en-IN" sz="2800" b="1" dirty="0" smtClean="0"/>
              <a:t>  }</a:t>
            </a:r>
          </a:p>
          <a:p>
            <a:r>
              <a:rPr lang="en-IN" sz="2800" b="1" dirty="0" smtClean="0"/>
              <a:t>    </a:t>
            </a:r>
          </a:p>
          <a:p>
            <a:r>
              <a:rPr lang="en-IN" sz="2800" b="1" dirty="0" smtClean="0"/>
              <a:t>  if (empty($_POST["website"])) {</a:t>
            </a:r>
          </a:p>
          <a:p>
            <a:r>
              <a:rPr lang="en-IN" sz="2800" b="1" dirty="0" smtClean="0"/>
              <a:t>    $website = "";</a:t>
            </a:r>
          </a:p>
          <a:p>
            <a:r>
              <a:rPr lang="en-IN" sz="2800" b="1" dirty="0" smtClean="0"/>
              <a:t>  } else {</a:t>
            </a:r>
          </a:p>
          <a:p>
            <a:r>
              <a:rPr lang="en-IN" sz="2800" b="1" dirty="0" smtClean="0"/>
              <a:t>    $website = test_input($_POST["website"]);</a:t>
            </a:r>
            <a:endParaRPr lang="en-IN" sz="2800" b="1" dirty="0"/>
          </a:p>
        </p:txBody>
      </p:sp>
    </p:spTree>
    <p:extLst>
      <p:ext uri="{BB962C8B-B14F-4D97-AF65-F5344CB8AC3E}">
        <p14:creationId xmlns:p14="http://schemas.microsoft.com/office/powerpoint/2010/main" val="2487311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900" y="254000"/>
            <a:ext cx="10172700" cy="6247864"/>
          </a:xfrm>
          <a:prstGeom prst="rect">
            <a:avLst/>
          </a:prstGeom>
        </p:spPr>
        <p:txBody>
          <a:bodyPr wrap="square">
            <a:spAutoFit/>
          </a:bodyPr>
          <a:lstStyle/>
          <a:p>
            <a:r>
              <a:rPr lang="en-US" sz="2000" b="1" dirty="0"/>
              <a:t>// check if URL address syntax is valid (this regular expression also allows dashes in the URL)</a:t>
            </a:r>
            <a:endParaRPr lang="en-IN" sz="2000" b="1" dirty="0" smtClean="0"/>
          </a:p>
          <a:p>
            <a:r>
              <a:rPr lang="en-IN" sz="2000" b="1" dirty="0" smtClean="0"/>
              <a:t>if (!preg_match("/\b(?:(?:https?|ftp):\/\/|www\.)[-a-z0-9+&amp;@#\/%?=~_|!:,.;]*[-a-z0-9+&amp;@#\/%=~_|]/</a:t>
            </a:r>
            <a:r>
              <a:rPr lang="en-IN" sz="2000" b="1" dirty="0" err="1" smtClean="0"/>
              <a:t>i</a:t>
            </a:r>
            <a:r>
              <a:rPr lang="en-IN" sz="2000" b="1" dirty="0" smtClean="0"/>
              <a:t>",$website)) {</a:t>
            </a:r>
          </a:p>
          <a:p>
            <a:r>
              <a:rPr lang="en-IN" sz="2000" b="1" dirty="0" smtClean="0"/>
              <a:t>      $websiteErr = "Invalid URL";</a:t>
            </a:r>
          </a:p>
          <a:p>
            <a:r>
              <a:rPr lang="en-IN" sz="2000" b="1" dirty="0" smtClean="0"/>
              <a:t>    }</a:t>
            </a:r>
          </a:p>
          <a:p>
            <a:r>
              <a:rPr lang="en-IN" sz="2000" b="1" dirty="0" smtClean="0"/>
              <a:t>  }</a:t>
            </a:r>
          </a:p>
          <a:p>
            <a:endParaRPr lang="en-IN" sz="2000" b="1" dirty="0" smtClean="0"/>
          </a:p>
          <a:p>
            <a:r>
              <a:rPr lang="en-IN" sz="2000" b="1" dirty="0" smtClean="0"/>
              <a:t>  if (empty($_POST["comment"])) {</a:t>
            </a:r>
          </a:p>
          <a:p>
            <a:r>
              <a:rPr lang="en-IN" sz="2000" b="1" dirty="0" smtClean="0"/>
              <a:t>    $comment = "";</a:t>
            </a:r>
          </a:p>
          <a:p>
            <a:r>
              <a:rPr lang="en-IN" sz="2000" b="1" dirty="0" smtClean="0"/>
              <a:t>  } else {</a:t>
            </a:r>
          </a:p>
          <a:p>
            <a:r>
              <a:rPr lang="en-IN" sz="2000" b="1" dirty="0" smtClean="0"/>
              <a:t>    $comment = test_input($_POST["comment"]);</a:t>
            </a:r>
          </a:p>
          <a:p>
            <a:r>
              <a:rPr lang="en-IN" sz="2000" b="1" dirty="0" smtClean="0"/>
              <a:t>  }</a:t>
            </a:r>
          </a:p>
          <a:p>
            <a:endParaRPr lang="en-IN" sz="2000" b="1" dirty="0" smtClean="0"/>
          </a:p>
          <a:p>
            <a:r>
              <a:rPr lang="en-IN" sz="2000" b="1" dirty="0" smtClean="0"/>
              <a:t>  if (empty($_POST["gender"])) {</a:t>
            </a:r>
          </a:p>
          <a:p>
            <a:r>
              <a:rPr lang="en-IN" sz="2000" b="1" dirty="0" smtClean="0"/>
              <a:t>    $genderErr = "Gender is required";</a:t>
            </a:r>
          </a:p>
          <a:p>
            <a:r>
              <a:rPr lang="en-IN" sz="2000" b="1" dirty="0" smtClean="0"/>
              <a:t>  } else {</a:t>
            </a:r>
          </a:p>
          <a:p>
            <a:r>
              <a:rPr lang="en-IN" sz="2000" b="1" dirty="0" smtClean="0"/>
              <a:t>    $gender = test_input($_POST["gender"]);</a:t>
            </a:r>
          </a:p>
          <a:p>
            <a:r>
              <a:rPr lang="en-IN" sz="2000" b="1" dirty="0" smtClean="0"/>
              <a:t>  }</a:t>
            </a:r>
          </a:p>
          <a:p>
            <a:r>
              <a:rPr lang="en-IN" sz="2000" b="1" dirty="0" smtClean="0"/>
              <a:t>}</a:t>
            </a:r>
            <a:endParaRPr lang="en-IN" b="1" dirty="0"/>
          </a:p>
        </p:txBody>
      </p:sp>
    </p:spTree>
    <p:extLst>
      <p:ext uri="{BB962C8B-B14F-4D97-AF65-F5344CB8AC3E}">
        <p14:creationId xmlns:p14="http://schemas.microsoft.com/office/powerpoint/2010/main" val="3106528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02700" cy="6124754"/>
          </a:xfrm>
          <a:prstGeom prst="rect">
            <a:avLst/>
          </a:prstGeom>
        </p:spPr>
        <p:txBody>
          <a:bodyPr wrap="square">
            <a:spAutoFit/>
          </a:bodyPr>
          <a:lstStyle/>
          <a:p>
            <a:r>
              <a:rPr lang="en-IN" sz="2800" b="1" dirty="0" smtClean="0"/>
              <a:t>function test_input($data) {</a:t>
            </a:r>
          </a:p>
          <a:p>
            <a:r>
              <a:rPr lang="en-IN" sz="2800" b="1" dirty="0" smtClean="0"/>
              <a:t>  $data = trim($data);</a:t>
            </a:r>
          </a:p>
          <a:p>
            <a:r>
              <a:rPr lang="en-IN" sz="2800" b="1" dirty="0" smtClean="0"/>
              <a:t>  $data = stripslashes($data);</a:t>
            </a:r>
          </a:p>
          <a:p>
            <a:r>
              <a:rPr lang="en-IN" sz="2800" b="1" dirty="0" smtClean="0"/>
              <a:t>  $data = htmlspecialchars($data);</a:t>
            </a:r>
          </a:p>
          <a:p>
            <a:r>
              <a:rPr lang="en-IN" sz="2800" b="1" dirty="0" smtClean="0"/>
              <a:t>  return $data;</a:t>
            </a:r>
          </a:p>
          <a:p>
            <a:r>
              <a:rPr lang="en-IN" sz="2800" b="1" dirty="0" smtClean="0"/>
              <a:t>}</a:t>
            </a:r>
          </a:p>
          <a:p>
            <a:r>
              <a:rPr lang="en-IN" sz="2800" b="1" dirty="0" smtClean="0"/>
              <a:t>?&gt;</a:t>
            </a:r>
          </a:p>
          <a:p>
            <a:r>
              <a:rPr lang="en-IN" sz="2400" b="1" dirty="0"/>
              <a:t>&lt;h2&gt;PHP Form Validation Example&lt;/h2&gt;</a:t>
            </a:r>
            <a:r>
              <a:rPr lang="en-IN" sz="4000" b="1" dirty="0" smtClean="0"/>
              <a:t/>
            </a:r>
            <a:br>
              <a:rPr lang="en-IN" sz="4000" b="1" dirty="0" smtClean="0"/>
            </a:br>
            <a:r>
              <a:rPr lang="en-IN" sz="2400" b="1" dirty="0"/>
              <a:t>&lt;p&gt;&lt;span class="error"&gt;* required field&lt;/span&gt;&lt;/p&gt;</a:t>
            </a:r>
            <a:r>
              <a:rPr lang="en-IN" sz="4000" b="1" dirty="0" smtClean="0"/>
              <a:t/>
            </a:r>
            <a:br>
              <a:rPr lang="en-IN" sz="4000" b="1" dirty="0" smtClean="0"/>
            </a:br>
            <a:r>
              <a:rPr lang="en-IN" sz="2400" b="1" dirty="0"/>
              <a:t>&lt;form method="post" action="&lt;?php echo htmlspecialchars($_SERVER["PHP_SELF"]);?&gt;"&gt;  </a:t>
            </a:r>
            <a:r>
              <a:rPr lang="en-IN" sz="4000" b="1" dirty="0" smtClean="0"/>
              <a:t/>
            </a:r>
            <a:br>
              <a:rPr lang="en-IN" sz="4000" b="1" dirty="0" smtClean="0"/>
            </a:br>
            <a:r>
              <a:rPr lang="en-IN" sz="2400" b="1" dirty="0"/>
              <a:t>  Name: &lt;input type="text" name="name" value="&lt;?php echo $name;?&gt;"&gt;</a:t>
            </a:r>
            <a:r>
              <a:rPr lang="en-IN" sz="4000" b="1" dirty="0" smtClean="0"/>
              <a:t/>
            </a:r>
            <a:br>
              <a:rPr lang="en-IN" sz="4000" b="1" dirty="0" smtClean="0"/>
            </a:br>
            <a:r>
              <a:rPr lang="en-IN" sz="2400" b="1" dirty="0"/>
              <a:t>  &lt;span class="error"&gt;* &lt;?php echo $nameErr;?&gt;&lt;/span&gt;</a:t>
            </a:r>
            <a:r>
              <a:rPr lang="en-IN" sz="4000" b="1" dirty="0" smtClean="0"/>
              <a:t/>
            </a:r>
            <a:br>
              <a:rPr lang="en-IN" sz="4000" b="1" dirty="0" smtClean="0"/>
            </a:br>
            <a:r>
              <a:rPr lang="en-IN" sz="2400" b="1" dirty="0"/>
              <a:t>  &lt;br&gt;&lt;br&gt;</a:t>
            </a:r>
            <a:endParaRPr lang="en-IN" sz="4400" b="1" dirty="0"/>
          </a:p>
        </p:txBody>
      </p:sp>
    </p:spTree>
    <p:extLst>
      <p:ext uri="{BB962C8B-B14F-4D97-AF65-F5344CB8AC3E}">
        <p14:creationId xmlns:p14="http://schemas.microsoft.com/office/powerpoint/2010/main" val="170370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400" y="165100"/>
            <a:ext cx="8864600" cy="5632311"/>
          </a:xfrm>
          <a:prstGeom prst="rect">
            <a:avLst/>
          </a:prstGeom>
        </p:spPr>
        <p:txBody>
          <a:bodyPr wrap="square">
            <a:spAutoFit/>
          </a:bodyPr>
          <a:lstStyle/>
          <a:p>
            <a:r>
              <a:rPr lang="en-IN" sz="2400" b="1" dirty="0" smtClean="0"/>
              <a:t>E-mail: &lt;input type="text" name="email" value="&lt;?php echo $email;?&gt;"&gt;</a:t>
            </a:r>
          </a:p>
          <a:p>
            <a:r>
              <a:rPr lang="en-IN" sz="2400" b="1" dirty="0" smtClean="0"/>
              <a:t>  &lt;span class="error"&gt;* &lt;?php echo $emailErr;?&gt;&lt;/span&gt;</a:t>
            </a:r>
          </a:p>
          <a:p>
            <a:r>
              <a:rPr lang="en-IN" sz="2400" b="1" dirty="0" smtClean="0"/>
              <a:t>  &lt;br&gt;&lt;br&gt;</a:t>
            </a:r>
          </a:p>
          <a:p>
            <a:r>
              <a:rPr lang="en-IN" sz="2400" b="1" dirty="0" smtClean="0"/>
              <a:t>  Website: &lt;input type="text" name="website" value="&lt;?php echo $website;?&gt;"&gt;</a:t>
            </a:r>
          </a:p>
          <a:p>
            <a:r>
              <a:rPr lang="en-IN" sz="2400" b="1" dirty="0" smtClean="0"/>
              <a:t>  &lt;span class="error"&gt;&lt;?php echo $websiteErr;?&gt;&lt;/span&gt;</a:t>
            </a:r>
          </a:p>
          <a:p>
            <a:r>
              <a:rPr lang="en-IN" sz="2400" b="1" dirty="0" smtClean="0"/>
              <a:t>  &lt;br&gt;&lt;br&gt;</a:t>
            </a:r>
          </a:p>
          <a:p>
            <a:r>
              <a:rPr lang="en-IN" sz="2400" b="1" dirty="0" smtClean="0"/>
              <a:t>  Comment: &lt;textarea name="comment" rows="5" cols="40"&gt;&lt;?php echo $comment;?&gt;&lt;/textarea&gt;</a:t>
            </a:r>
          </a:p>
          <a:p>
            <a:r>
              <a:rPr lang="en-IN" sz="2400" b="1" dirty="0" smtClean="0"/>
              <a:t>  &lt;br&gt;&lt;br&gt;</a:t>
            </a:r>
          </a:p>
          <a:p>
            <a:r>
              <a:rPr lang="en-IN" sz="2400" b="1" dirty="0" smtClean="0"/>
              <a:t>  Gender:</a:t>
            </a:r>
          </a:p>
          <a:p>
            <a:r>
              <a:rPr lang="en-IN" sz="2400" b="1" dirty="0" smtClean="0"/>
              <a:t>  &lt;input type="radio" name="gender" &lt;?php if (isset($gender) &amp;&amp; $gender=="female") echo "checked";?&gt; value="female"&gt;Female</a:t>
            </a:r>
            <a:endParaRPr lang="en-IN" b="1" dirty="0"/>
          </a:p>
        </p:txBody>
      </p:sp>
    </p:spTree>
    <p:extLst>
      <p:ext uri="{BB962C8B-B14F-4D97-AF65-F5344CB8AC3E}">
        <p14:creationId xmlns:p14="http://schemas.microsoft.com/office/powerpoint/2010/main" val="2524143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653"/>
            <a:ext cx="10477500" cy="7017306"/>
          </a:xfrm>
          <a:prstGeom prst="rect">
            <a:avLst/>
          </a:prstGeom>
        </p:spPr>
        <p:txBody>
          <a:bodyPr wrap="square">
            <a:spAutoFit/>
          </a:bodyPr>
          <a:lstStyle/>
          <a:p>
            <a:r>
              <a:rPr lang="en-IN" sz="2400" b="1" dirty="0" smtClean="0"/>
              <a:t>&lt;input type="radio" name="gender" &lt;?php if (isset($gender) &amp;&amp; $gender=="male") echo "checked";?&gt; value="male"&gt;Male</a:t>
            </a:r>
          </a:p>
          <a:p>
            <a:r>
              <a:rPr lang="en-IN" sz="2400" b="1" dirty="0" smtClean="0"/>
              <a:t>  &lt;input type="radio" name="gender" &lt;?php if (isset($gender) &amp;&amp; $gender=="other") echo "checked";?&gt; value="other"&gt;Other  </a:t>
            </a:r>
          </a:p>
          <a:p>
            <a:r>
              <a:rPr lang="en-IN" sz="2400" b="1" dirty="0" smtClean="0"/>
              <a:t>  &lt;span class="error"&gt;* &lt;?php echo $genderErr;?&gt;&lt;/span&gt;</a:t>
            </a:r>
          </a:p>
          <a:p>
            <a:r>
              <a:rPr lang="en-IN" sz="2400" b="1" dirty="0" smtClean="0"/>
              <a:t>  &lt;br&gt;&lt;br&gt;</a:t>
            </a:r>
          </a:p>
          <a:p>
            <a:r>
              <a:rPr lang="en-IN" sz="2400" b="1" dirty="0" smtClean="0"/>
              <a:t>  &lt;input type="submit" name="submit" value="Submit"&gt;  </a:t>
            </a:r>
          </a:p>
          <a:p>
            <a:r>
              <a:rPr lang="en-IN" sz="2400" b="1" dirty="0" smtClean="0"/>
              <a:t>&lt;/form&gt;</a:t>
            </a:r>
          </a:p>
          <a:p>
            <a:endParaRPr lang="en-IN" dirty="0" smtClean="0"/>
          </a:p>
          <a:p>
            <a:r>
              <a:rPr lang="en-IN" sz="2000" b="1" dirty="0" smtClean="0"/>
              <a:t>&lt;?php</a:t>
            </a:r>
          </a:p>
          <a:p>
            <a:r>
              <a:rPr lang="en-IN" sz="2000" b="1" dirty="0" smtClean="0"/>
              <a:t>echo "&lt;h2&gt;Your Input:&lt;/h2&gt;";</a:t>
            </a:r>
          </a:p>
          <a:p>
            <a:r>
              <a:rPr lang="en-IN" sz="2000" b="1" dirty="0" smtClean="0"/>
              <a:t>echo $name;</a:t>
            </a:r>
          </a:p>
          <a:p>
            <a:r>
              <a:rPr lang="en-IN" sz="2000" b="1" dirty="0" smtClean="0"/>
              <a:t>echo "&lt;br&gt;";</a:t>
            </a:r>
          </a:p>
          <a:p>
            <a:r>
              <a:rPr lang="en-IN" sz="2000" b="1" dirty="0" smtClean="0"/>
              <a:t>echo $email;</a:t>
            </a:r>
          </a:p>
          <a:p>
            <a:r>
              <a:rPr lang="en-IN" sz="2000" b="1" dirty="0" smtClean="0"/>
              <a:t>echo "&lt;br&gt;";</a:t>
            </a:r>
          </a:p>
          <a:p>
            <a:r>
              <a:rPr lang="en-IN" sz="2000" b="1" dirty="0" smtClean="0"/>
              <a:t>echo $website;</a:t>
            </a:r>
          </a:p>
          <a:p>
            <a:r>
              <a:rPr lang="en-IN" sz="2000" b="1" dirty="0" smtClean="0"/>
              <a:t>echo "&lt;br&gt;";</a:t>
            </a:r>
          </a:p>
          <a:p>
            <a:r>
              <a:rPr lang="en-IN" sz="2000" b="1" dirty="0" smtClean="0"/>
              <a:t>echo $comment;</a:t>
            </a:r>
          </a:p>
          <a:p>
            <a:r>
              <a:rPr lang="en-IN" sz="2000" b="1" dirty="0" smtClean="0"/>
              <a:t>echo "&lt;br&gt;";</a:t>
            </a:r>
          </a:p>
          <a:p>
            <a:r>
              <a:rPr lang="en-IN" sz="2000" b="1" dirty="0" smtClean="0"/>
              <a:t>echo $gender;</a:t>
            </a:r>
          </a:p>
          <a:p>
            <a:r>
              <a:rPr lang="en-IN" sz="2000" b="1" dirty="0" smtClean="0"/>
              <a:t>?&gt;</a:t>
            </a:r>
            <a:endParaRPr lang="en-IN" sz="2000" b="1" dirty="0"/>
          </a:p>
        </p:txBody>
      </p:sp>
    </p:spTree>
    <p:extLst>
      <p:ext uri="{BB962C8B-B14F-4D97-AF65-F5344CB8AC3E}">
        <p14:creationId xmlns:p14="http://schemas.microsoft.com/office/powerpoint/2010/main" val="178676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 y="127000"/>
            <a:ext cx="10718800" cy="8125301"/>
          </a:xfrm>
          <a:prstGeom prst="rect">
            <a:avLst/>
          </a:prstGeom>
        </p:spPr>
        <p:txBody>
          <a:bodyPr wrap="square">
            <a:spAutoFit/>
          </a:bodyPr>
          <a:lstStyle/>
          <a:p>
            <a:r>
              <a:rPr lang="en-US" dirty="0" smtClean="0"/>
              <a:t>Form validation in PHP is crucial for several reasons:</a:t>
            </a:r>
          </a:p>
          <a:p>
            <a:endParaRPr lang="en-US" dirty="0" smtClean="0"/>
          </a:p>
          <a:p>
            <a:r>
              <a:rPr lang="en-US" sz="2400" b="1" dirty="0" smtClean="0"/>
              <a:t>1.Data </a:t>
            </a:r>
            <a:r>
              <a:rPr lang="en-US" sz="2400" b="1" dirty="0"/>
              <a:t>Integrity</a:t>
            </a:r>
            <a:r>
              <a:rPr lang="en-US" sz="2400" dirty="0"/>
              <a:t>: It ensures that the data submitted by users is accurate, consistent, and meets the expected format. This prevents incorrect or invalid data from being stored in your database, which could lead to errors or corrupt data</a:t>
            </a:r>
            <a:r>
              <a:rPr lang="en-US" sz="2400" dirty="0" smtClean="0"/>
              <a:t>.</a:t>
            </a:r>
          </a:p>
          <a:p>
            <a:r>
              <a:rPr lang="en-US" sz="2400" b="1" dirty="0" smtClean="0"/>
              <a:t>2.Security</a:t>
            </a:r>
            <a:r>
              <a:rPr lang="en-US" sz="2400" dirty="0"/>
              <a:t>: Proper form validation helps protect your application from malicious attacks like SQL injection, cross-site scripting (XSS), and other types of code injection attacks. Without validation, attackers could potentially send harmful data that could compromise your system</a:t>
            </a:r>
            <a:r>
              <a:rPr lang="en-US" sz="2400" dirty="0" smtClean="0"/>
              <a:t>.</a:t>
            </a:r>
          </a:p>
          <a:p>
            <a:r>
              <a:rPr lang="en-US" sz="2400" b="1" dirty="0" smtClean="0"/>
              <a:t>3.User </a:t>
            </a:r>
            <a:r>
              <a:rPr lang="en-US" sz="2400" b="1" dirty="0"/>
              <a:t>Experience</a:t>
            </a:r>
            <a:r>
              <a:rPr lang="en-US" sz="2400" dirty="0"/>
              <a:t>: Validating form inputs on the client side (using JavaScript) and the server side (using PHP) helps provide a better user experience. It allows you to give immediate feedback to users if they make a mistake, rather than waiting for the form submission to process and return an error</a:t>
            </a:r>
            <a:r>
              <a:rPr lang="en-US" sz="2400" dirty="0" smtClean="0"/>
              <a:t>.</a:t>
            </a:r>
          </a:p>
          <a:p>
            <a:r>
              <a:rPr lang="en-US" sz="2400" b="1" dirty="0" smtClean="0"/>
              <a:t>4</a:t>
            </a:r>
            <a:r>
              <a:rPr lang="en-US" sz="2400" dirty="0" smtClean="0"/>
              <a:t>.</a:t>
            </a:r>
            <a:r>
              <a:rPr lang="en-US" sz="2400" b="1" dirty="0"/>
              <a:t> Preventing Unintended Actions</a:t>
            </a:r>
            <a:r>
              <a:rPr lang="en-US" sz="2400" dirty="0"/>
              <a:t>: It helps prevent unintended actions or submissions. For example, if your form has a field for a numerical quantity, validation ensures that the user submits a valid number and not some random text</a:t>
            </a:r>
            <a:r>
              <a:rPr lang="en-US" sz="2400" dirty="0" smtClean="0"/>
              <a:t>.</a:t>
            </a:r>
          </a:p>
          <a:p>
            <a:endParaRPr lang="en-US" sz="2400" b="1" dirty="0" smtClean="0"/>
          </a:p>
          <a:p>
            <a:endParaRPr lang="en-US" b="1" dirty="0"/>
          </a:p>
          <a:p>
            <a:endParaRPr lang="en-US" b="1" dirty="0" smtClean="0"/>
          </a:p>
          <a:p>
            <a:endParaRPr lang="en-US" b="1" dirty="0"/>
          </a:p>
        </p:txBody>
      </p:sp>
    </p:spTree>
    <p:extLst>
      <p:ext uri="{BB962C8B-B14F-4D97-AF65-F5344CB8AC3E}">
        <p14:creationId xmlns:p14="http://schemas.microsoft.com/office/powerpoint/2010/main" val="392952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700" y="241300"/>
            <a:ext cx="10248900" cy="5570756"/>
          </a:xfrm>
          <a:prstGeom prst="rect">
            <a:avLst/>
          </a:prstGeom>
        </p:spPr>
        <p:txBody>
          <a:bodyPr wrap="square">
            <a:spAutoFit/>
          </a:bodyPr>
          <a:lstStyle/>
          <a:p>
            <a:r>
              <a:rPr lang="en-US" sz="2400" b="1" dirty="0" smtClean="0"/>
              <a:t>5.Compliance with Business Rules: </a:t>
            </a:r>
            <a:r>
              <a:rPr lang="en-US" sz="2400" dirty="0" smtClean="0"/>
              <a:t>Many applications have specific rules or requirements for the data they accept. For instance, a registration form may require a valid email address, a password of a certain length, or specific types of characters. Form validation enforces these rules.</a:t>
            </a:r>
          </a:p>
          <a:p>
            <a:endParaRPr lang="en-US" sz="2400" b="1" dirty="0" smtClean="0"/>
          </a:p>
          <a:p>
            <a:r>
              <a:rPr lang="en-US" sz="2400" b="1" dirty="0" smtClean="0"/>
              <a:t>6.Consistent Data Storage</a:t>
            </a:r>
            <a:r>
              <a:rPr lang="en-US" sz="2400" dirty="0" smtClean="0"/>
              <a:t>: Validating form inputs helps ensure that the data stored in your database is consistent. This is important for generating reports, performing searches, and other operations that rely on accurate and structured data.</a:t>
            </a:r>
          </a:p>
          <a:p>
            <a:endParaRPr lang="en-US" sz="2000" dirty="0" smtClean="0"/>
          </a:p>
          <a:p>
            <a:r>
              <a:rPr lang="en-US" sz="2400" b="1" dirty="0" smtClean="0"/>
              <a:t>7.Error </a:t>
            </a:r>
            <a:r>
              <a:rPr lang="en-US" sz="2400" b="1" dirty="0"/>
              <a:t>Handling</a:t>
            </a:r>
            <a:r>
              <a:rPr lang="en-US" sz="2400" dirty="0"/>
              <a:t>: Form validation provides a structured way to handle errors. It allows you to display meaningful error messages to users, helping them understand what went wrong and how to correct it.</a:t>
            </a:r>
            <a:endParaRPr lang="en-IN" sz="2800" dirty="0"/>
          </a:p>
        </p:txBody>
      </p:sp>
    </p:spTree>
    <p:extLst>
      <p:ext uri="{BB962C8B-B14F-4D97-AF65-F5344CB8AC3E}">
        <p14:creationId xmlns:p14="http://schemas.microsoft.com/office/powerpoint/2010/main" val="3158248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400" y="165100"/>
            <a:ext cx="8871283" cy="646331"/>
          </a:xfrm>
          <a:prstGeom prst="rect">
            <a:avLst/>
          </a:prstGeom>
        </p:spPr>
        <p:txBody>
          <a:bodyPr wrap="square">
            <a:spAutoFit/>
          </a:bodyPr>
          <a:lstStyle/>
          <a:p>
            <a:r>
              <a:rPr lang="en-US" dirty="0" smtClean="0"/>
              <a:t>The validation rules for the form  are as follows:</a:t>
            </a:r>
          </a:p>
          <a:p>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26288321"/>
              </p:ext>
            </p:extLst>
          </p:nvPr>
        </p:nvGraphicFramePr>
        <p:xfrm>
          <a:off x="406400" y="914400"/>
          <a:ext cx="10312400" cy="4973716"/>
        </p:xfrm>
        <a:graphic>
          <a:graphicData uri="http://schemas.openxmlformats.org/drawingml/2006/table">
            <a:tbl>
              <a:tblPr/>
              <a:tblGrid>
                <a:gridCol w="2578053">
                  <a:extLst>
                    <a:ext uri="{9D8B030D-6E8A-4147-A177-3AD203B41FA5}">
                      <a16:colId xmlns:a16="http://schemas.microsoft.com/office/drawing/2014/main" val="2513509865"/>
                    </a:ext>
                  </a:extLst>
                </a:gridCol>
                <a:gridCol w="7734347">
                  <a:extLst>
                    <a:ext uri="{9D8B030D-6E8A-4147-A177-3AD203B41FA5}">
                      <a16:colId xmlns:a16="http://schemas.microsoft.com/office/drawing/2014/main" val="3598771467"/>
                    </a:ext>
                  </a:extLst>
                </a:gridCol>
              </a:tblGrid>
              <a:tr h="724774">
                <a:tc>
                  <a:txBody>
                    <a:bodyPr/>
                    <a:lstStyle/>
                    <a:p>
                      <a:pPr algn="l" fontAlgn="t"/>
                      <a:r>
                        <a:rPr lang="en-IN" sz="2800" b="1" dirty="0">
                          <a:effectLst/>
                        </a:rPr>
                        <a:t>Field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800" b="1" dirty="0">
                          <a:effectLst/>
                        </a:rPr>
                        <a:t>Validation Rules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47789686"/>
                  </a:ext>
                </a:extLst>
              </a:tr>
              <a:tr h="724774">
                <a:tc>
                  <a:txBody>
                    <a:bodyPr/>
                    <a:lstStyle/>
                    <a:p>
                      <a:pPr algn="l" fontAlgn="t"/>
                      <a:r>
                        <a:rPr lang="en-IN" sz="2400" b="1" dirty="0">
                          <a:effectLst/>
                        </a:rPr>
                        <a:t>Name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b="1">
                          <a:effectLst/>
                        </a:rPr>
                        <a:t>Required. + Must only contain letters and whitespace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663778462"/>
                  </a:ext>
                </a:extLst>
              </a:tr>
              <a:tr h="1190700">
                <a:tc>
                  <a:txBody>
                    <a:bodyPr/>
                    <a:lstStyle/>
                    <a:p>
                      <a:pPr algn="l" fontAlgn="t"/>
                      <a:r>
                        <a:rPr lang="en-IN" sz="2400" b="1" dirty="0">
                          <a:effectLst/>
                        </a:rPr>
                        <a:t>E-mail</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b="1">
                          <a:effectLst/>
                        </a:rPr>
                        <a:t>Required. + Must contain a valid email address (with @ and .)</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39221101"/>
                  </a:ext>
                </a:extLst>
              </a:tr>
              <a:tr h="724774">
                <a:tc>
                  <a:txBody>
                    <a:bodyPr/>
                    <a:lstStyle/>
                    <a:p>
                      <a:pPr algn="l" fontAlgn="t"/>
                      <a:r>
                        <a:rPr lang="en-IN" sz="2400" b="1" dirty="0">
                          <a:effectLst/>
                        </a:rPr>
                        <a:t>Website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b="1" dirty="0">
                          <a:effectLst/>
                        </a:rPr>
                        <a:t>Optional. If present, it must contain a valid URL</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779719814"/>
                  </a:ext>
                </a:extLst>
              </a:tr>
              <a:tr h="724774">
                <a:tc>
                  <a:txBody>
                    <a:bodyPr/>
                    <a:lstStyle/>
                    <a:p>
                      <a:pPr algn="l" fontAlgn="t"/>
                      <a:r>
                        <a:rPr lang="en-IN" sz="2400" b="1">
                          <a:effectLst/>
                        </a:rPr>
                        <a:t>Comment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b="1" dirty="0">
                          <a:effectLst/>
                        </a:rPr>
                        <a:t>Optional. Multi-line input field (textarea)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2024564"/>
                  </a:ext>
                </a:extLst>
              </a:tr>
              <a:tr h="724774">
                <a:tc>
                  <a:txBody>
                    <a:bodyPr/>
                    <a:lstStyle/>
                    <a:p>
                      <a:pPr algn="l" fontAlgn="t"/>
                      <a:r>
                        <a:rPr lang="en-IN" sz="2400" b="1">
                          <a:effectLst/>
                        </a:rPr>
                        <a:t>Gender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2400" b="1" dirty="0">
                          <a:effectLst/>
                        </a:rPr>
                        <a:t>Required. Must select one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439345794"/>
                  </a:ext>
                </a:extLst>
              </a:tr>
            </a:tbl>
          </a:graphicData>
        </a:graphic>
      </p:graphicFrame>
    </p:spTree>
    <p:extLst>
      <p:ext uri="{BB962C8B-B14F-4D97-AF65-F5344CB8AC3E}">
        <p14:creationId xmlns:p14="http://schemas.microsoft.com/office/powerpoint/2010/main" val="754975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800" y="190500"/>
            <a:ext cx="10185400" cy="5740033"/>
          </a:xfrm>
          <a:prstGeom prst="rect">
            <a:avLst/>
          </a:prstGeom>
        </p:spPr>
        <p:txBody>
          <a:bodyPr wrap="square">
            <a:spAutoFit/>
          </a:bodyPr>
          <a:lstStyle/>
          <a:p>
            <a:r>
              <a:rPr lang="en-IN" sz="2800" b="1" dirty="0" smtClean="0">
                <a:solidFill>
                  <a:schemeClr val="accent5">
                    <a:lumMod val="75000"/>
                  </a:schemeClr>
                </a:solidFill>
              </a:rPr>
              <a:t>Text Fields</a:t>
            </a:r>
          </a:p>
          <a:p>
            <a:pPr>
              <a:lnSpc>
                <a:spcPct val="150000"/>
              </a:lnSpc>
            </a:pPr>
            <a:r>
              <a:rPr lang="en-IN" sz="2000" b="1" dirty="0"/>
              <a:t>Name: &lt;input type="text" name="name"&gt;</a:t>
            </a:r>
            <a:r>
              <a:rPr lang="en-IN" sz="2000" b="1" dirty="0" smtClean="0"/>
              <a:t/>
            </a:r>
            <a:br>
              <a:rPr lang="en-IN" sz="2000" b="1" dirty="0" smtClean="0"/>
            </a:br>
            <a:r>
              <a:rPr lang="en-IN" sz="2000" b="1" dirty="0"/>
              <a:t>E-mail: &lt;input type="text" name="email"&gt;</a:t>
            </a:r>
            <a:r>
              <a:rPr lang="en-IN" sz="2000" b="1" dirty="0" smtClean="0"/>
              <a:t/>
            </a:r>
            <a:br>
              <a:rPr lang="en-IN" sz="2000" b="1" dirty="0" smtClean="0"/>
            </a:br>
            <a:r>
              <a:rPr lang="en-IN" sz="2000" b="1" dirty="0"/>
              <a:t>Website: &lt;input type="text" name="website"&gt;</a:t>
            </a:r>
            <a:r>
              <a:rPr lang="en-IN" sz="2000" b="1" dirty="0" smtClean="0"/>
              <a:t/>
            </a:r>
            <a:br>
              <a:rPr lang="en-IN" sz="2000" b="1" dirty="0" smtClean="0"/>
            </a:br>
            <a:r>
              <a:rPr lang="en-IN" sz="2000" b="1" dirty="0"/>
              <a:t>Comment: &lt;textarea name="comment" rows="5" cols="40"&gt;&lt;/textarea</a:t>
            </a:r>
            <a:r>
              <a:rPr lang="en-IN" sz="2000" b="1" dirty="0" smtClean="0"/>
              <a:t>&gt;</a:t>
            </a:r>
            <a:endParaRPr lang="en-US" sz="2000" b="1" dirty="0"/>
          </a:p>
          <a:p>
            <a:pPr>
              <a:lnSpc>
                <a:spcPct val="150000"/>
              </a:lnSpc>
            </a:pPr>
            <a:endParaRPr lang="en-IN" dirty="0" smtClean="0"/>
          </a:p>
          <a:p>
            <a:pPr>
              <a:lnSpc>
                <a:spcPct val="150000"/>
              </a:lnSpc>
            </a:pPr>
            <a:r>
              <a:rPr lang="en-IN" sz="2800" b="1" dirty="0" smtClean="0">
                <a:solidFill>
                  <a:schemeClr val="accent5">
                    <a:lumMod val="75000"/>
                  </a:schemeClr>
                </a:solidFill>
              </a:rPr>
              <a:t>Radio Buttons</a:t>
            </a:r>
          </a:p>
          <a:p>
            <a:pPr>
              <a:lnSpc>
                <a:spcPct val="150000"/>
              </a:lnSpc>
            </a:pPr>
            <a:r>
              <a:rPr lang="en-IN" sz="2000" b="1" dirty="0"/>
              <a:t>Gender:</a:t>
            </a:r>
            <a:br>
              <a:rPr lang="en-IN" sz="2000" b="1" dirty="0"/>
            </a:br>
            <a:r>
              <a:rPr lang="en-IN" sz="2000" b="1" dirty="0"/>
              <a:t>&lt;input type="radio" name="gender" value="female"&gt;Female</a:t>
            </a:r>
            <a:br>
              <a:rPr lang="en-IN" sz="2000" b="1" dirty="0"/>
            </a:br>
            <a:r>
              <a:rPr lang="en-IN" sz="2000" b="1" dirty="0"/>
              <a:t>&lt;input type="radio" name="gender" value="male"&gt;Male</a:t>
            </a:r>
            <a:br>
              <a:rPr lang="en-IN" sz="2000" b="1" dirty="0"/>
            </a:br>
            <a:r>
              <a:rPr lang="en-IN" sz="2000" b="1" dirty="0"/>
              <a:t>&lt;input type="radio" name="gender" value="other"&gt;Other</a:t>
            </a:r>
          </a:p>
          <a:p>
            <a:pPr>
              <a:lnSpc>
                <a:spcPct val="150000"/>
              </a:lnSpc>
            </a:pPr>
            <a:endParaRPr lang="en-IN" sz="2000" b="1" dirty="0"/>
          </a:p>
        </p:txBody>
      </p:sp>
    </p:spTree>
    <p:extLst>
      <p:ext uri="{BB962C8B-B14F-4D97-AF65-F5344CB8AC3E}">
        <p14:creationId xmlns:p14="http://schemas.microsoft.com/office/powerpoint/2010/main" val="726265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0" y="228600"/>
            <a:ext cx="11988800" cy="5509200"/>
          </a:xfrm>
          <a:prstGeom prst="rect">
            <a:avLst/>
          </a:prstGeom>
        </p:spPr>
        <p:txBody>
          <a:bodyPr wrap="square">
            <a:spAutoFit/>
          </a:bodyPr>
          <a:lstStyle/>
          <a:p>
            <a:r>
              <a:rPr lang="en-IN" sz="3200" b="1" dirty="0" smtClean="0"/>
              <a:t>The Form Element</a:t>
            </a:r>
          </a:p>
          <a:p>
            <a:endParaRPr lang="en-US" sz="2000" b="1" dirty="0" smtClean="0"/>
          </a:p>
          <a:p>
            <a:endParaRPr lang="en-US" sz="2000" b="1" dirty="0"/>
          </a:p>
          <a:p>
            <a:r>
              <a:rPr lang="en-US" sz="2000" b="1" dirty="0" smtClean="0"/>
              <a:t>&lt;</a:t>
            </a:r>
            <a:r>
              <a:rPr lang="en-US" sz="2000" b="1" dirty="0"/>
              <a:t>form method="post" action="&lt;?php echo htmlspecialchars($_SERVER["PHP_SELF</a:t>
            </a:r>
            <a:r>
              <a:rPr lang="en-US" sz="2000" b="1" dirty="0" smtClean="0"/>
              <a:t>"]);?&gt;"&gt;</a:t>
            </a:r>
          </a:p>
          <a:p>
            <a:endParaRPr lang="en-US" sz="2000" b="1" dirty="0" smtClean="0"/>
          </a:p>
          <a:p>
            <a:pPr marL="342900" indent="-342900">
              <a:buFont typeface="Wingdings" panose="05000000000000000000" pitchFamily="2" charset="2"/>
              <a:buChar char="§"/>
            </a:pPr>
            <a:r>
              <a:rPr lang="en-US" sz="2400" b="1" dirty="0" smtClean="0"/>
              <a:t>The </a:t>
            </a:r>
            <a:r>
              <a:rPr lang="en-US" sz="2400" b="1" dirty="0">
                <a:solidFill>
                  <a:schemeClr val="accent5">
                    <a:lumMod val="75000"/>
                  </a:schemeClr>
                </a:solidFill>
              </a:rPr>
              <a:t>$_SERVER["PHP_SELF"] </a:t>
            </a:r>
            <a:r>
              <a:rPr lang="en-US" sz="2400" b="1" dirty="0"/>
              <a:t>is a super global variable that returns the filename of the currently executing script.</a:t>
            </a:r>
          </a:p>
          <a:p>
            <a:pPr marL="342900" indent="-342900">
              <a:buFont typeface="Wingdings" panose="05000000000000000000" pitchFamily="2" charset="2"/>
              <a:buChar char="§"/>
            </a:pPr>
            <a:r>
              <a:rPr lang="en-US" sz="2400" b="1" dirty="0"/>
              <a:t>So, the $_SERVER["PHP_SELF"] sends the submitted form data to the page itself, instead of jumping to a different page. This way, the user will get error messages on the same page as the form</a:t>
            </a:r>
            <a:r>
              <a:rPr lang="en-US" sz="2400" b="1" dirty="0" smtClean="0"/>
              <a:t>.</a:t>
            </a:r>
          </a:p>
          <a:p>
            <a:pPr marL="342900" indent="-342900">
              <a:buFont typeface="Wingdings" panose="05000000000000000000" pitchFamily="2" charset="2"/>
              <a:buChar char="§"/>
            </a:pPr>
            <a:endParaRPr lang="en-US" sz="2400" b="1" dirty="0"/>
          </a:p>
          <a:p>
            <a:r>
              <a:rPr lang="en-US" sz="2400" b="1" dirty="0" smtClean="0"/>
              <a:t>The </a:t>
            </a:r>
            <a:r>
              <a:rPr lang="en-US" sz="2400" b="1" dirty="0"/>
              <a:t>htmlspecialchars() function converts special characters to HTML entities. This means that it will replace HTML characters like &lt; and &gt; with &amp;lt; and &amp;gt;. This prevents attackers from exploiting the code by injecting HTML or </a:t>
            </a:r>
            <a:r>
              <a:rPr lang="en-US" sz="2400" b="1" dirty="0" smtClean="0"/>
              <a:t>JavaScript </a:t>
            </a:r>
            <a:r>
              <a:rPr lang="en-US" sz="2400" b="1" dirty="0"/>
              <a:t>code (Cross-site Scripting attacks) in forms.</a:t>
            </a:r>
            <a:endParaRPr lang="en-IN" sz="3600" b="1" dirty="0"/>
          </a:p>
        </p:txBody>
      </p:sp>
    </p:spTree>
    <p:extLst>
      <p:ext uri="{BB962C8B-B14F-4D97-AF65-F5344CB8AC3E}">
        <p14:creationId xmlns:p14="http://schemas.microsoft.com/office/powerpoint/2010/main" val="968768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 y="0"/>
            <a:ext cx="10858500" cy="7232749"/>
          </a:xfrm>
          <a:prstGeom prst="rect">
            <a:avLst/>
          </a:prstGeom>
        </p:spPr>
        <p:txBody>
          <a:bodyPr wrap="square">
            <a:spAutoFit/>
          </a:bodyPr>
          <a:lstStyle/>
          <a:p>
            <a:pPr marL="342900" indent="-342900">
              <a:buFont typeface="Wingdings" panose="05000000000000000000" pitchFamily="2" charset="2"/>
              <a:buChar char="§"/>
            </a:pPr>
            <a:r>
              <a:rPr lang="en-US" sz="2400" b="1" dirty="0" smtClean="0">
                <a:solidFill>
                  <a:schemeClr val="accent5">
                    <a:lumMod val="75000"/>
                  </a:schemeClr>
                </a:solidFill>
              </a:rPr>
              <a:t>Cross-site scripting (XSS) </a:t>
            </a:r>
            <a:r>
              <a:rPr lang="en-US" sz="2400" b="1" dirty="0" smtClean="0"/>
              <a:t>is a type of computer security vulnerability typically found in Web applications. XSS enables attackers to inject client-side script into Web pages viewed by other users.</a:t>
            </a:r>
          </a:p>
          <a:p>
            <a:endParaRPr lang="en-US" sz="2400" b="1" dirty="0" smtClean="0"/>
          </a:p>
          <a:p>
            <a:pPr marL="342900" indent="-342900">
              <a:buFont typeface="Wingdings" panose="05000000000000000000" pitchFamily="2" charset="2"/>
              <a:buChar char="§"/>
            </a:pPr>
            <a:r>
              <a:rPr lang="en-US" sz="2400" b="1" dirty="0"/>
              <a:t>A hacker can redirect the user to a file on another server, and that file can hold malicious code that can alter the global variables or submit the form to another address to save the user data, for example</a:t>
            </a:r>
            <a:r>
              <a:rPr lang="en-US" sz="2400" b="1" dirty="0" smtClean="0"/>
              <a:t>.</a:t>
            </a:r>
          </a:p>
          <a:p>
            <a:endParaRPr lang="en-US" sz="2400" b="1" dirty="0" smtClean="0"/>
          </a:p>
          <a:p>
            <a:r>
              <a:rPr lang="en-US" sz="2400" b="1" dirty="0"/>
              <a:t>$_SERVER["PHP_SELF"] exploits can be avoided by using the htmlspecialchars() function.</a:t>
            </a:r>
          </a:p>
          <a:p>
            <a:r>
              <a:rPr lang="en-US" sz="2400" b="1" dirty="0"/>
              <a:t>The form code should look like this</a:t>
            </a:r>
            <a:r>
              <a:rPr lang="en-US" sz="2400" b="1" dirty="0" smtClean="0"/>
              <a:t>:</a:t>
            </a:r>
            <a:endParaRPr lang="en-US" sz="2400" b="1" dirty="0"/>
          </a:p>
          <a:p>
            <a:r>
              <a:rPr lang="en-US" sz="2400" b="1" dirty="0"/>
              <a:t>&lt;form method="post" action="&lt;?php echo </a:t>
            </a:r>
            <a:r>
              <a:rPr lang="en-US" sz="2400" b="1" dirty="0">
                <a:solidFill>
                  <a:schemeClr val="accent6">
                    <a:lumMod val="75000"/>
                  </a:schemeClr>
                </a:solidFill>
              </a:rPr>
              <a:t>htmlspecialchars</a:t>
            </a:r>
            <a:r>
              <a:rPr lang="en-US" sz="2400" b="1" dirty="0">
                <a:solidFill>
                  <a:schemeClr val="accent3">
                    <a:lumMod val="50000"/>
                  </a:schemeClr>
                </a:solidFill>
              </a:rPr>
              <a:t>($_</a:t>
            </a:r>
            <a:r>
              <a:rPr lang="en-US" sz="2400" b="1" dirty="0" smtClean="0">
                <a:solidFill>
                  <a:schemeClr val="accent3">
                    <a:lumMod val="50000"/>
                  </a:schemeClr>
                </a:solidFill>
              </a:rPr>
              <a:t>SERVER</a:t>
            </a:r>
            <a:r>
              <a:rPr lang="en-US" sz="2400" b="1" dirty="0">
                <a:solidFill>
                  <a:schemeClr val="accent3">
                    <a:lumMod val="50000"/>
                  </a:schemeClr>
                </a:solidFill>
              </a:rPr>
              <a:t>["PHP_SELF</a:t>
            </a:r>
            <a:r>
              <a:rPr lang="en-US" sz="2400" b="1" dirty="0" smtClean="0">
                <a:solidFill>
                  <a:schemeClr val="accent3">
                    <a:lumMod val="50000"/>
                  </a:schemeClr>
                </a:solidFill>
              </a:rPr>
              <a:t>"])</a:t>
            </a:r>
            <a:r>
              <a:rPr lang="en-US" sz="2400" b="1" dirty="0" smtClean="0"/>
              <a:t>;?&gt;"&gt;</a:t>
            </a:r>
          </a:p>
          <a:p>
            <a:r>
              <a:rPr lang="en-US" sz="2400" b="1" dirty="0"/>
              <a:t>We will also do two more things when the user submits the form:</a:t>
            </a:r>
          </a:p>
          <a:p>
            <a:r>
              <a:rPr lang="en-US" sz="2400" b="1" dirty="0"/>
              <a:t>Strip unnecessary characters (extra space, tab, newline) from the user input data (with the PHP </a:t>
            </a:r>
            <a:r>
              <a:rPr lang="en-US" sz="2400" b="1" dirty="0">
                <a:solidFill>
                  <a:schemeClr val="accent6">
                    <a:lumMod val="75000"/>
                  </a:schemeClr>
                </a:solidFill>
              </a:rPr>
              <a:t>trim() </a:t>
            </a:r>
            <a:r>
              <a:rPr lang="en-US" sz="2400" b="1" dirty="0"/>
              <a:t>function)</a:t>
            </a:r>
          </a:p>
          <a:p>
            <a:r>
              <a:rPr lang="en-US" sz="2400" b="1" dirty="0"/>
              <a:t>Remove backslashes (\) from the user input data (with the PHP </a:t>
            </a:r>
            <a:r>
              <a:rPr lang="en-US" sz="2400" b="1" dirty="0">
                <a:solidFill>
                  <a:schemeClr val="accent6">
                    <a:lumMod val="75000"/>
                  </a:schemeClr>
                </a:solidFill>
              </a:rPr>
              <a:t>stripslashes</a:t>
            </a:r>
            <a:r>
              <a:rPr lang="en-US" sz="2400" b="1" dirty="0"/>
              <a:t>() function)</a:t>
            </a:r>
          </a:p>
          <a:p>
            <a:endParaRPr lang="en-IN" sz="3200" b="1" dirty="0"/>
          </a:p>
        </p:txBody>
      </p:sp>
    </p:spTree>
    <p:extLst>
      <p:ext uri="{BB962C8B-B14F-4D97-AF65-F5344CB8AC3E}">
        <p14:creationId xmlns:p14="http://schemas.microsoft.com/office/powerpoint/2010/main" val="882128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400" y="101600"/>
            <a:ext cx="10248900" cy="6894195"/>
          </a:xfrm>
          <a:prstGeom prst="rect">
            <a:avLst/>
          </a:prstGeom>
        </p:spPr>
        <p:txBody>
          <a:bodyPr wrap="square">
            <a:spAutoFit/>
          </a:bodyPr>
          <a:lstStyle/>
          <a:p>
            <a:r>
              <a:rPr lang="en-IN" sz="2800" b="1" u="sng" dirty="0" smtClean="0"/>
              <a:t>PHP - Validate Name</a:t>
            </a:r>
          </a:p>
          <a:p>
            <a:r>
              <a:rPr lang="en-US" sz="2400" b="1" dirty="0"/>
              <a:t>The </a:t>
            </a:r>
            <a:r>
              <a:rPr lang="en-US" sz="2400" b="1" dirty="0" smtClean="0">
                <a:solidFill>
                  <a:schemeClr val="accent5">
                    <a:lumMod val="75000"/>
                  </a:schemeClr>
                </a:solidFill>
              </a:rPr>
              <a:t>preg_match()</a:t>
            </a:r>
            <a:r>
              <a:rPr lang="en-US" sz="2400" b="1" dirty="0"/>
              <a:t> function searches a string for pattern, returning true if the pattern exists, and false otherwise</a:t>
            </a:r>
            <a:r>
              <a:rPr lang="en-US" sz="2400" b="1" dirty="0" smtClean="0"/>
              <a:t>.</a:t>
            </a:r>
            <a:r>
              <a:rPr lang="en-US" sz="1600" dirty="0"/>
              <a:t> </a:t>
            </a:r>
            <a:r>
              <a:rPr lang="en-US" sz="2400" b="1" dirty="0"/>
              <a:t>This function is used for performing a regular expression match</a:t>
            </a:r>
            <a:endParaRPr lang="en-US" sz="3600" b="1" dirty="0" smtClean="0"/>
          </a:p>
          <a:p>
            <a:r>
              <a:rPr lang="en-US" sz="2000" b="1" dirty="0" smtClean="0"/>
              <a:t>&lt;?php</a:t>
            </a:r>
            <a:br>
              <a:rPr lang="en-US" sz="2000" b="1" dirty="0" smtClean="0"/>
            </a:br>
            <a:r>
              <a:rPr lang="en-US" sz="2000" b="1" dirty="0" smtClean="0"/>
              <a:t>$str = "Visit W3Schools";</a:t>
            </a:r>
            <a:br>
              <a:rPr lang="en-US" sz="2000" b="1" dirty="0" smtClean="0"/>
            </a:br>
            <a:r>
              <a:rPr lang="en-US" sz="2000" b="1" dirty="0" smtClean="0"/>
              <a:t>$pattern = "/w3schools/</a:t>
            </a:r>
            <a:r>
              <a:rPr lang="en-US" sz="2000" b="1" dirty="0" err="1" smtClean="0"/>
              <a:t>i</a:t>
            </a:r>
            <a:r>
              <a:rPr lang="en-US" sz="2000" b="1" dirty="0" smtClean="0"/>
              <a:t>";</a:t>
            </a:r>
            <a:br>
              <a:rPr lang="en-US" sz="2000" b="1" dirty="0" smtClean="0"/>
            </a:br>
            <a:r>
              <a:rPr lang="en-US" sz="2000" b="1" dirty="0" smtClean="0"/>
              <a:t>echo preg_match($pattern, $str);</a:t>
            </a:r>
            <a:br>
              <a:rPr lang="en-US" sz="2000" b="1" dirty="0" smtClean="0"/>
            </a:br>
            <a:r>
              <a:rPr lang="en-US" sz="2000" b="1" dirty="0" smtClean="0"/>
              <a:t>?&gt;</a:t>
            </a:r>
            <a:endParaRPr lang="en-US" sz="2400" b="1" dirty="0" smtClean="0"/>
          </a:p>
          <a:p>
            <a:r>
              <a:rPr lang="en-US" sz="2400" b="1" dirty="0"/>
              <a:t>$name = test_input($_POST["name"]);</a:t>
            </a:r>
            <a:r>
              <a:rPr lang="en-US" sz="2400" b="1" dirty="0" smtClean="0"/>
              <a:t/>
            </a:r>
            <a:br>
              <a:rPr lang="en-US" sz="2400" b="1" dirty="0" smtClean="0"/>
            </a:br>
            <a:r>
              <a:rPr lang="en-US" sz="2400" b="1" dirty="0"/>
              <a:t>if (!preg_match("/^[a-</a:t>
            </a:r>
            <a:r>
              <a:rPr lang="en-US" sz="2400" b="1" dirty="0" err="1"/>
              <a:t>zA</a:t>
            </a:r>
            <a:r>
              <a:rPr lang="en-US" sz="2400" b="1" dirty="0"/>
              <a:t>-Z-' ]*$/",$name)) {</a:t>
            </a:r>
            <a:r>
              <a:rPr lang="en-US" sz="2400" b="1" dirty="0" smtClean="0"/>
              <a:t/>
            </a:r>
            <a:br>
              <a:rPr lang="en-US" sz="2400" b="1" dirty="0" smtClean="0"/>
            </a:br>
            <a:r>
              <a:rPr lang="en-US" sz="2400" b="1" dirty="0"/>
              <a:t>  $nameErr = "Only letters and white space allowed";</a:t>
            </a:r>
            <a:r>
              <a:rPr lang="en-US" sz="2400" b="1" dirty="0" smtClean="0"/>
              <a:t/>
            </a:r>
            <a:br>
              <a:rPr lang="en-US" sz="2400" b="1" dirty="0" smtClean="0"/>
            </a:br>
            <a:r>
              <a:rPr lang="en-US" sz="2400" b="1" dirty="0" smtClean="0"/>
              <a:t>}</a:t>
            </a:r>
          </a:p>
          <a:p>
            <a:r>
              <a:rPr lang="en-US" sz="2000" b="1" dirty="0"/>
              <a:t>t's used to check if </a:t>
            </a:r>
            <a:r>
              <a:rPr lang="en-US" sz="2000" b="1" dirty="0" smtClean="0"/>
              <a:t>the </a:t>
            </a:r>
            <a:r>
              <a:rPr lang="en-IN" sz="2000" b="1" dirty="0"/>
              <a:t>$</a:t>
            </a:r>
            <a:r>
              <a:rPr lang="en-IN" sz="2000" b="1" dirty="0" smtClean="0"/>
              <a:t>name </a:t>
            </a:r>
            <a:r>
              <a:rPr lang="en-US" sz="2000" b="1" dirty="0"/>
              <a:t>variable matches the specified regular expression </a:t>
            </a:r>
            <a:r>
              <a:rPr lang="en-US" sz="2000" b="1" dirty="0" smtClean="0"/>
              <a:t>pattern</a:t>
            </a:r>
          </a:p>
          <a:p>
            <a:r>
              <a:rPr lang="en-IN" sz="2000" b="1" dirty="0" smtClean="0"/>
              <a:t>^</a:t>
            </a:r>
            <a:r>
              <a:rPr lang="en-US" sz="2000" b="1" dirty="0"/>
              <a:t>: Matches the start of a string</a:t>
            </a:r>
            <a:r>
              <a:rPr lang="en-US" sz="2000" b="1" dirty="0" smtClean="0"/>
              <a:t>.</a:t>
            </a:r>
          </a:p>
          <a:p>
            <a:r>
              <a:rPr lang="en-IN" sz="2000" b="1" dirty="0"/>
              <a:t>[a-</a:t>
            </a:r>
            <a:r>
              <a:rPr lang="en-IN" sz="2000" b="1" dirty="0" err="1"/>
              <a:t>zA</a:t>
            </a:r>
            <a:r>
              <a:rPr lang="en-IN" sz="2000" b="1" dirty="0"/>
              <a:t>-Z-' </a:t>
            </a:r>
            <a:r>
              <a:rPr lang="en-IN" sz="2000" b="1" dirty="0" smtClean="0"/>
              <a:t>]:</a:t>
            </a:r>
            <a:r>
              <a:rPr lang="en-US" sz="2000" b="1" dirty="0"/>
              <a:t>This is a character class that matches any letter (both uppercase and lowercase</a:t>
            </a:r>
            <a:r>
              <a:rPr lang="en-US" sz="2000" b="1" dirty="0" smtClean="0"/>
              <a:t>),</a:t>
            </a:r>
            <a:r>
              <a:rPr lang="en-IN" sz="2000" b="1" dirty="0"/>
              <a:t> </a:t>
            </a:r>
            <a:r>
              <a:rPr lang="en-IN" sz="2000" b="1" dirty="0" smtClean="0"/>
              <a:t>hyphens,</a:t>
            </a:r>
            <a:r>
              <a:rPr lang="en-IN" sz="2000" b="1" dirty="0"/>
              <a:t> </a:t>
            </a:r>
            <a:r>
              <a:rPr lang="en-IN" sz="2000" b="1" dirty="0" smtClean="0"/>
              <a:t>apostrophes and </a:t>
            </a:r>
            <a:r>
              <a:rPr lang="en-IN" sz="2000" b="1" dirty="0"/>
              <a:t>spaces</a:t>
            </a:r>
            <a:r>
              <a:rPr lang="en-IN" sz="2000" b="1" dirty="0" smtClean="0"/>
              <a:t>.</a:t>
            </a:r>
          </a:p>
          <a:p>
            <a:r>
              <a:rPr lang="en-IN" sz="2000" b="1" dirty="0" smtClean="0"/>
              <a:t>*:</a:t>
            </a:r>
            <a:r>
              <a:rPr lang="en-US" sz="2000" b="1" dirty="0"/>
              <a:t>Matches zero or more occurrences of the preceding pattern</a:t>
            </a:r>
            <a:r>
              <a:rPr lang="en-US" sz="2000" b="1" dirty="0" smtClean="0"/>
              <a:t>.</a:t>
            </a:r>
          </a:p>
          <a:p>
            <a:r>
              <a:rPr lang="en-IN" sz="2000" b="1" dirty="0" smtClean="0"/>
              <a:t>$:</a:t>
            </a:r>
            <a:r>
              <a:rPr lang="en-US" sz="2000" b="1" dirty="0"/>
              <a:t>Matches the end of a string.</a:t>
            </a:r>
            <a:endParaRPr lang="en-US" sz="3200" b="1" dirty="0"/>
          </a:p>
        </p:txBody>
      </p:sp>
    </p:spTree>
    <p:extLst>
      <p:ext uri="{BB962C8B-B14F-4D97-AF65-F5344CB8AC3E}">
        <p14:creationId xmlns:p14="http://schemas.microsoft.com/office/powerpoint/2010/main" val="345941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0500" y="0"/>
            <a:ext cx="7159209" cy="523220"/>
          </a:xfrm>
          <a:prstGeom prst="rect">
            <a:avLst/>
          </a:prstGeom>
        </p:spPr>
        <p:txBody>
          <a:bodyPr wrap="square">
            <a:spAutoFit/>
          </a:bodyPr>
          <a:lstStyle/>
          <a:p>
            <a:r>
              <a:rPr lang="en-IN" sz="2800" b="1" dirty="0" smtClean="0"/>
              <a:t>PHP - Validate E-mail</a:t>
            </a:r>
            <a:endParaRPr lang="en-IN" sz="2800" b="1" dirty="0"/>
          </a:p>
        </p:txBody>
      </p:sp>
      <p:sp>
        <p:nvSpPr>
          <p:cNvPr id="4" name="Rectangle 3"/>
          <p:cNvSpPr/>
          <p:nvPr/>
        </p:nvSpPr>
        <p:spPr>
          <a:xfrm>
            <a:off x="190500" y="469900"/>
            <a:ext cx="10223500" cy="5293757"/>
          </a:xfrm>
          <a:prstGeom prst="rect">
            <a:avLst/>
          </a:prstGeom>
        </p:spPr>
        <p:txBody>
          <a:bodyPr wrap="square">
            <a:spAutoFit/>
          </a:bodyPr>
          <a:lstStyle/>
          <a:p>
            <a:r>
              <a:rPr lang="en-US" sz="2400" b="0" i="0" dirty="0" smtClean="0">
                <a:solidFill>
                  <a:srgbClr val="000000"/>
                </a:solidFill>
                <a:effectLst/>
                <a:latin typeface="Verdana" panose="020B0604030504040204" pitchFamily="34" charset="0"/>
              </a:rPr>
              <a:t>The easiest and safest way to check whether an email address is well-formed is to use PHP's filter_var() function.</a:t>
            </a:r>
          </a:p>
          <a:p>
            <a:endParaRPr lang="en-US" sz="2400" b="0" i="0" dirty="0" smtClean="0">
              <a:solidFill>
                <a:srgbClr val="000000"/>
              </a:solidFill>
              <a:effectLst/>
              <a:latin typeface="Verdana" panose="020B0604030504040204" pitchFamily="34" charset="0"/>
            </a:endParaRPr>
          </a:p>
          <a:p>
            <a:r>
              <a:rPr lang="en-IN" sz="2400" b="1" dirty="0"/>
              <a:t>filter_var</a:t>
            </a:r>
            <a:r>
              <a:rPr lang="en-IN" sz="2400" b="1" dirty="0" smtClean="0"/>
              <a:t>()</a:t>
            </a:r>
            <a:r>
              <a:rPr lang="en-US" sz="2400" dirty="0"/>
              <a:t> is a function in PHP used to filter a variable with a specified </a:t>
            </a:r>
            <a:r>
              <a:rPr lang="en-US" sz="2400" dirty="0" smtClean="0"/>
              <a:t>filter</a:t>
            </a:r>
          </a:p>
          <a:p>
            <a:r>
              <a:rPr lang="en-IN" sz="2400" b="1" dirty="0" smtClean="0"/>
              <a:t>FILTER_VALIDATE_EMAIL </a:t>
            </a:r>
            <a:r>
              <a:rPr lang="en-US" sz="2400" dirty="0"/>
              <a:t>is a predefined constant specifically designed to validate email addresses</a:t>
            </a:r>
            <a:r>
              <a:rPr lang="en-US" sz="2000" dirty="0" smtClean="0"/>
              <a:t>.</a:t>
            </a:r>
            <a:r>
              <a:rPr lang="en-US" sz="2000" dirty="0"/>
              <a:t> It only verifies the syntax of the email address</a:t>
            </a:r>
            <a:r>
              <a:rPr lang="en-US" sz="2000" dirty="0" smtClean="0"/>
              <a:t>.</a:t>
            </a:r>
          </a:p>
          <a:p>
            <a:endParaRPr lang="en-US" sz="2000" b="0" i="0" dirty="0" smtClean="0">
              <a:solidFill>
                <a:srgbClr val="000000"/>
              </a:solidFill>
              <a:effectLst/>
              <a:latin typeface="Verdana" panose="020B0604030504040204" pitchFamily="34" charset="0"/>
            </a:endParaRPr>
          </a:p>
          <a:p>
            <a:r>
              <a:rPr lang="en-IN" sz="2800" b="1" dirty="0"/>
              <a:t>$email = test_input($_POST["email"]);</a:t>
            </a:r>
            <a:r>
              <a:rPr lang="en-IN" sz="2800" b="1" dirty="0" smtClean="0"/>
              <a:t/>
            </a:r>
            <a:br>
              <a:rPr lang="en-IN" sz="2800" b="1" dirty="0" smtClean="0"/>
            </a:br>
            <a:r>
              <a:rPr lang="en-IN" sz="2800" b="1" dirty="0"/>
              <a:t>if (</a:t>
            </a:r>
            <a:r>
              <a:rPr lang="en-IN" sz="2800" b="1" dirty="0">
                <a:solidFill>
                  <a:schemeClr val="accent5">
                    <a:lumMod val="75000"/>
                  </a:schemeClr>
                </a:solidFill>
              </a:rPr>
              <a:t>!filter_var</a:t>
            </a:r>
            <a:r>
              <a:rPr lang="en-IN" sz="2800" b="1" dirty="0"/>
              <a:t>($email, </a:t>
            </a:r>
            <a:r>
              <a:rPr lang="en-IN" sz="2800" b="1" dirty="0">
                <a:solidFill>
                  <a:schemeClr val="accent5">
                    <a:lumMod val="75000"/>
                  </a:schemeClr>
                </a:solidFill>
              </a:rPr>
              <a:t>FILTER_VALIDATE_EMAIL</a:t>
            </a:r>
            <a:r>
              <a:rPr lang="en-IN" sz="2800" b="1" dirty="0"/>
              <a:t>)) {</a:t>
            </a:r>
            <a:r>
              <a:rPr lang="en-IN" sz="2800" b="1" dirty="0" smtClean="0"/>
              <a:t/>
            </a:r>
            <a:br>
              <a:rPr lang="en-IN" sz="2800" b="1" dirty="0" smtClean="0"/>
            </a:br>
            <a:r>
              <a:rPr lang="en-IN" sz="2800" b="1" dirty="0"/>
              <a:t>  $emailErr = "Invalid email format";</a:t>
            </a:r>
            <a:r>
              <a:rPr lang="en-IN" sz="2800" b="1" dirty="0" smtClean="0"/>
              <a:t/>
            </a:r>
            <a:br>
              <a:rPr lang="en-IN" sz="2800" b="1" dirty="0" smtClean="0"/>
            </a:br>
            <a:r>
              <a:rPr lang="en-IN" sz="2800" b="1" dirty="0" smtClean="0"/>
              <a:t>}</a:t>
            </a:r>
          </a:p>
          <a:p>
            <a:r>
              <a:rPr lang="en-US" sz="2000" dirty="0" smtClean="0"/>
              <a:t>.</a:t>
            </a:r>
            <a:endParaRPr lang="en-IN" sz="2000" dirty="0"/>
          </a:p>
        </p:txBody>
      </p:sp>
    </p:spTree>
    <p:extLst>
      <p:ext uri="{BB962C8B-B14F-4D97-AF65-F5344CB8AC3E}">
        <p14:creationId xmlns:p14="http://schemas.microsoft.com/office/powerpoint/2010/main" val="2263642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99</TotalTime>
  <Words>1296</Words>
  <Application>Microsoft Office PowerPoint</Application>
  <PresentationFormat>Widescreen</PresentationFormat>
  <Paragraphs>169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Verdana</vt:lpstr>
      <vt:lpstr>Wingdings</vt:lpstr>
      <vt:lpstr>Wingdings 3</vt:lpstr>
      <vt:lpstr>Ion Boardroom</vt:lpstr>
      <vt:lpstr>FORM VALIDATION IN PHP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 VALIDATION IN PHP</dc:title>
  <dc:creator>syntronic</dc:creator>
  <cp:lastModifiedBy>syntronic</cp:lastModifiedBy>
  <cp:revision>13</cp:revision>
  <dcterms:created xsi:type="dcterms:W3CDTF">2023-10-30T11:29:17Z</dcterms:created>
  <dcterms:modified xsi:type="dcterms:W3CDTF">2023-10-30T13:08:50Z</dcterms:modified>
</cp:coreProperties>
</file>