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5" r:id="rId9"/>
    <p:sldId id="266" r:id="rId10"/>
    <p:sldId id="261" r:id="rId11"/>
  </p:sldIdLst>
  <p:sldSz cx="9144000" cy="5143500" type="screen16x9"/>
  <p:notesSz cx="6858000" cy="91440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Montserrat" charset="0"/>
      <p:regular r:id="rId17"/>
      <p:bold r:id="rId18"/>
      <p:italic r:id="rId19"/>
      <p:boldItalic r:id="rId20"/>
    </p:embeddedFont>
    <p:embeddedFont>
      <p:font typeface="Lato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2dd57308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42dd573088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6" name="Google Shape;106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-5400000">
            <a:off x="0" y="381001"/>
            <a:ext cx="808800" cy="8088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 flipH="1">
            <a:off x="229050" y="58848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7" name="Google Shape;27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9" name="Google Shape;49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7" name="Google Shape;57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3" name="Google Shape;63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0" name="Google Shape;70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2" name="Google Shape;92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0" name="Google Shape;100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2083" y="2323459"/>
            <a:ext cx="5885793" cy="2189983"/>
          </a:xfrm>
          <a:prstGeom prst="rect">
            <a:avLst/>
          </a:prstGeom>
          <a:noFill/>
        </p:spPr>
      </p:pic>
      <p:sp>
        <p:nvSpPr>
          <p:cNvPr id="133" name="Google Shape;133;p13"/>
          <p:cNvSpPr txBox="1">
            <a:spLocks noGrp="1"/>
          </p:cNvSpPr>
          <p:nvPr>
            <p:ph type="ctrTitle"/>
          </p:nvPr>
        </p:nvSpPr>
        <p:spPr>
          <a:xfrm>
            <a:off x="4869650" y="1468425"/>
            <a:ext cx="32385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3000" b="1" i="1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Team no: MBH-01</a:t>
            </a:r>
            <a:endParaRPr sz="3000" b="1" i="1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56363" y="2645425"/>
            <a:ext cx="5750700" cy="19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2200" b="1" i="1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  <a:endParaRPr sz="2200" b="1" i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2200" b="1" i="1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Pankaj Diwan- ECE 4-2</a:t>
            </a:r>
            <a:endParaRPr sz="2200" b="1" i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2200" b="1" i="1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Baradwaj- EEE 3-2</a:t>
            </a:r>
            <a:endParaRPr sz="2200" b="1" i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2200" b="1" i="1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Kartikey- CSE 2-2</a:t>
            </a:r>
            <a:endParaRPr sz="2200" b="1" i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2200" b="1" i="1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Sai Akshay- IT 1-2</a:t>
            </a:r>
            <a:endParaRPr sz="2200" b="1" i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3"/>
          <p:cNvPicPr preferRelativeResize="0"/>
          <p:nvPr/>
        </p:nvPicPr>
        <p:blipFill rotWithShape="1">
          <a:blip r:embed="rId4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6624aeb988c5035a5dc0368b_rw_60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3545" y="131057"/>
            <a:ext cx="1989776" cy="15400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title"/>
          </p:nvPr>
        </p:nvSpPr>
        <p:spPr>
          <a:xfrm>
            <a:off x="261600" y="1468464"/>
            <a:ext cx="88824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4800" b="1" dirty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8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 txBox="1">
            <a:spLocks noGrp="1"/>
          </p:cNvSpPr>
          <p:nvPr>
            <p:ph type="ctrTitle" idx="4294967295"/>
          </p:nvPr>
        </p:nvSpPr>
        <p:spPr>
          <a:xfrm>
            <a:off x="3101050" y="3708998"/>
            <a:ext cx="32385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3000" b="1" i="1" dirty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Team no: MBH-01</a:t>
            </a:r>
            <a:endParaRPr sz="3000" b="1" i="1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8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6624aeb988c5035a5dc0368b_rw_60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0663" y="2222615"/>
            <a:ext cx="1989776" cy="15400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142950" y="1456950"/>
            <a:ext cx="8858100" cy="2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>
              <a:spcAft>
                <a:spcPts val="1600"/>
              </a:spcAft>
              <a:buClr>
                <a:srgbClr val="000000"/>
              </a:buClr>
              <a:buSzPts val="1100"/>
              <a:buNone/>
            </a:pPr>
            <a:r>
              <a:rPr lang="en-IN" sz="28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informational </a:t>
            </a:r>
            <a:r>
              <a:rPr lang="en-IN" sz="28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ledger </a:t>
            </a:r>
            <a:r>
              <a:rPr lang="en-IN" sz="28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are at </a:t>
            </a:r>
            <a:r>
              <a:rPr lang="en-IN" sz="28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centralized </a:t>
            </a:r>
            <a:r>
              <a:rPr lang="en-IN" sz="2800" b="1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gatekeeping</a:t>
            </a:r>
            <a:r>
              <a:rPr lang="en-IN" sz="28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sz="28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organization</a:t>
            </a:r>
            <a:r>
              <a:rPr lang="en" sz="28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  <a:sym typeface="Calibri"/>
              </a:rPr>
              <a:t>, Tracking of Books and originalities are always an issue. </a:t>
            </a:r>
            <a:endParaRPr sz="2800" b="1" i="0" u="none" strike="noStrike" cap="none">
              <a:solidFill>
                <a:srgbClr val="00206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Statistics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5;p15"/>
          <p:cNvSpPr txBox="1">
            <a:spLocks noGrp="1"/>
          </p:cNvSpPr>
          <p:nvPr>
            <p:ph type="body" idx="1"/>
          </p:nvPr>
        </p:nvSpPr>
        <p:spPr>
          <a:xfrm>
            <a:off x="157655" y="1614089"/>
            <a:ext cx="8839575" cy="2369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9100">
              <a:lnSpc>
                <a:spcPct val="100000"/>
              </a:lnSpc>
              <a:spcBef>
                <a:spcPts val="1000"/>
              </a:spcBef>
              <a:buClr>
                <a:srgbClr val="001F5F"/>
              </a:buClr>
              <a:buSzPts val="3000"/>
            </a:pP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Average of 4-8% of books are missplaced with false identities in India.</a:t>
            </a:r>
          </a:p>
          <a:p>
            <a:pPr indent="-419100">
              <a:lnSpc>
                <a:spcPct val="100000"/>
              </a:lnSpc>
              <a:spcBef>
                <a:spcPts val="1000"/>
              </a:spcBef>
              <a:buClr>
                <a:srgbClr val="001F5F"/>
              </a:buClr>
              <a:buSzPts val="3000"/>
            </a:pP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Average of .8-1% of Returned books were not original</a:t>
            </a:r>
            <a:endParaRPr lang="en" sz="3000" b="1" dirty="0" smtClean="0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endParaRPr lang="en" sz="3000" b="1" dirty="0" smtClean="0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endParaRPr sz="3000" b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b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b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3000" b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AutoShape 4" descr="https://img.washingtonpost.com/rf/image_1484w/2010-2019/WashingtonPost/2015/09/20/Foreign/Images/BiharEnergyNeeds1709150991442748185.jpg?uuid=-ZY4-F-JEeWEdXgcyYUWU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>
            <a:spLocks noGrp="1"/>
          </p:cNvSpPr>
          <p:nvPr>
            <p:ph type="body" idx="1"/>
          </p:nvPr>
        </p:nvSpPr>
        <p:spPr>
          <a:xfrm>
            <a:off x="305802" y="1959491"/>
            <a:ext cx="8643900" cy="233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" sz="3000" b="1" i="0" u="none" strike="noStrike" cap="none" dirty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Present </a:t>
            </a:r>
            <a:r>
              <a:rPr lang="en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system has </a:t>
            </a:r>
            <a:r>
              <a:rPr lang="en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entralized database of Books and not connected to other libraries</a:t>
            </a:r>
            <a:r>
              <a:rPr lang="en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Tracking System is manually done with human Interface</a:t>
            </a:r>
            <a:endParaRPr sz="30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endParaRPr sz="3000" b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b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b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3000" b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Pr</a:t>
            </a:r>
            <a:r>
              <a:rPr lang="en" sz="3600" b="1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esent</a:t>
            </a:r>
            <a:r>
              <a:rPr lang="en" sz="3600" b="1" i="0" u="none" strike="noStrike" cap="none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en" sz="3600" b="1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cenario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5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Proposed Solution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"/>
          </p:nvPr>
        </p:nvSpPr>
        <p:spPr>
          <a:xfrm>
            <a:off x="250025" y="1445425"/>
            <a:ext cx="8667900" cy="3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19100">
              <a:lnSpc>
                <a:spcPct val="100000"/>
              </a:lnSpc>
              <a:spcBef>
                <a:spcPts val="1000"/>
              </a:spcBef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IN" sz="28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Library </a:t>
            </a:r>
            <a:r>
              <a:rPr lang="en-IN" sz="28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facilitation of peer-to-peer sharing beyond just </a:t>
            </a:r>
            <a:r>
              <a:rPr lang="en-IN" sz="28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books, could </a:t>
            </a:r>
            <a:r>
              <a:rPr lang="en-IN" sz="28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help members of the community authenticate the availability of different tools or </a:t>
            </a:r>
            <a:r>
              <a:rPr lang="en-IN" sz="28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services.</a:t>
            </a:r>
          </a:p>
          <a:p>
            <a:pPr lvl="0" indent="-419100">
              <a:lnSpc>
                <a:spcPct val="100000"/>
              </a:lnSpc>
              <a:spcBef>
                <a:spcPts val="1000"/>
              </a:spcBef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2800" b="1" i="0" u="none" strike="noStrike" cap="none" dirty="0" smtClean="0">
                <a:solidFill>
                  <a:srgbClr val="002060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Sharing the Expertise Details.</a:t>
            </a:r>
            <a:endParaRPr sz="2800" b="1" i="0" u="none" strike="noStrike" cap="none">
              <a:solidFill>
                <a:srgbClr val="00206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Stake Holders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"/>
          </p:nvPr>
        </p:nvSpPr>
        <p:spPr>
          <a:xfrm>
            <a:off x="207983" y="1235217"/>
            <a:ext cx="8667900" cy="3158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Museums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Universities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Data Centers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Government Agencies</a:t>
            </a:r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Smart Contract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"/>
          </p:nvPr>
        </p:nvSpPr>
        <p:spPr>
          <a:xfrm>
            <a:off x="250025" y="1445425"/>
            <a:ext cx="8667900" cy="3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Registration of </a:t>
            </a:r>
            <a:r>
              <a:rPr lang="en-US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Libraries, Books and Users</a:t>
            </a:r>
            <a:endParaRPr lang="en-US" sz="3000" b="1" dirty="0" smtClean="0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Indexing the Books and Tools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Sharing in the communities</a:t>
            </a:r>
            <a:endParaRPr lang="en-US" sz="3000" b="1" i="0" u="none" strike="noStrike" cap="none" dirty="0" smtClean="0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Tracking of Browsing data and lending data.</a:t>
            </a:r>
            <a:endParaRPr lang="en-US" sz="3000" b="1" dirty="0" smtClean="0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endParaRPr sz="30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" sz="36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uture Scope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"/>
          </p:nvPr>
        </p:nvSpPr>
        <p:spPr>
          <a:xfrm>
            <a:off x="250025" y="1445425"/>
            <a:ext cx="8667900" cy="3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i="0" u="none" strike="noStrike" cap="none" dirty="0" err="1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IoT</a:t>
            </a:r>
            <a:r>
              <a:rPr lang="en-US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3000" b="1" i="0" u="none" strike="noStrike" cap="none" dirty="0" err="1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Blockchain</a:t>
            </a:r>
            <a:r>
              <a:rPr lang="en-US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for connecting Book tags to calculate transactions.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E-libraries can be setup</a:t>
            </a:r>
            <a:endParaRPr sz="30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"/>
          </p:nvPr>
        </p:nvSpPr>
        <p:spPr>
          <a:xfrm>
            <a:off x="0" y="1445425"/>
            <a:ext cx="9143999" cy="3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9100">
              <a:lnSpc>
                <a:spcPct val="100000"/>
              </a:lnSpc>
              <a:spcBef>
                <a:spcPts val="1000"/>
              </a:spcBef>
              <a:buClr>
                <a:srgbClr val="001F5F"/>
              </a:buClr>
              <a:buSzPts val="3000"/>
              <a:buNone/>
            </a:pPr>
            <a:r>
              <a:rPr lang="en-IN" sz="12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Wingdings" pitchFamily="2" charset="2"/>
              </a:rPr>
              <a:t> </a:t>
            </a:r>
            <a:r>
              <a:rPr lang="en-IN" sz="12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r>
              <a:rPr lang="en-IN" sz="12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://ischoolblogs.sjsu.edu/blockchains/blockchains-applied/applications/</a:t>
            </a:r>
            <a:endParaRPr sz="12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185</Words>
  <PresentationFormat>On-screen Show (16:9)</PresentationFormat>
  <Paragraphs>39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Montserrat</vt:lpstr>
      <vt:lpstr>Lato</vt:lpstr>
      <vt:lpstr>Wingdings</vt:lpstr>
      <vt:lpstr>Focus</vt:lpstr>
      <vt:lpstr>Team no: MBH-01</vt:lpstr>
      <vt:lpstr>Problem Statement</vt:lpstr>
      <vt:lpstr>Statistics</vt:lpstr>
      <vt:lpstr>Present Scenario</vt:lpstr>
      <vt:lpstr>Proposed Solution</vt:lpstr>
      <vt:lpstr>Stake Holders</vt:lpstr>
      <vt:lpstr>Smart Contract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no: MBH-01</dc:title>
  <cp:lastModifiedBy>Admin</cp:lastModifiedBy>
  <cp:revision>11</cp:revision>
  <dcterms:modified xsi:type="dcterms:W3CDTF">2018-10-09T07:12:06Z</dcterms:modified>
</cp:coreProperties>
</file>