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6" r:id="rId9"/>
    <p:sldId id="261" r:id="rId10"/>
  </p:sldIdLst>
  <p:sldSz cx="9144000" cy="5143500" type="screen16x9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Montserrat" charset="0"/>
      <p:regular r:id="rId16"/>
      <p:bold r:id="rId17"/>
      <p:italic r:id="rId18"/>
      <p:boldItalic r:id="rId19"/>
    </p:embeddedFont>
    <p:embeddedFont>
      <p:font typeface="Lato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2dd57308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42dd57308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6" name="Google Shape;10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5400000">
            <a:off x="0" y="381001"/>
            <a:ext cx="808800" cy="8088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 flipH="1">
            <a:off x="229050" y="58848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7" name="Google Shape;27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9" name="Google Shape;49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7" name="Google Shape;57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3" name="Google Shape;63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0" name="Google Shape;70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2" name="Google Shape;92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x-Ti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82" y="1"/>
            <a:ext cx="3706201" cy="1946144"/>
          </a:xfrm>
          <a:prstGeom prst="rect">
            <a:avLst/>
          </a:prstGeom>
        </p:spPr>
      </p:pic>
      <p:sp>
        <p:nvSpPr>
          <p:cNvPr id="133" name="Google Shape;133;p13"/>
          <p:cNvSpPr txBox="1">
            <a:spLocks noGrp="1"/>
          </p:cNvSpPr>
          <p:nvPr>
            <p:ph type="ctrTitle"/>
          </p:nvPr>
        </p:nvSpPr>
        <p:spPr>
          <a:xfrm>
            <a:off x="4014952" y="1689143"/>
            <a:ext cx="3073694" cy="39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3000" b="1" i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Team no: MBH-01</a:t>
            </a:r>
            <a:endParaRPr sz="3000" b="1" i="1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56363" y="2645425"/>
            <a:ext cx="5750700" cy="19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Pankaj Diwan- ECE 4-2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Baradwaj- EEE 3-2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Kartikey- CSE 2-2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Sai Akshay- IT 1-2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3"/>
          <p:cNvPicPr preferRelativeResize="0"/>
          <p:nvPr/>
        </p:nvPicPr>
        <p:blipFill rotWithShape="1">
          <a:blip r:embed="rId4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kisspng-coin-coins-png-pic-5a79bdcf7df8c7.40829157151792788751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9229" y="1828801"/>
            <a:ext cx="5864772" cy="2764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142950" y="1688178"/>
            <a:ext cx="8858100" cy="2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Method for tracking of transactions made in cash, showing more expenditure, maintaining two ledgers, puting personal expenditure in </a:t>
            </a: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bussiness,Providing false Identity PAN details </a:t>
            </a:r>
            <a:r>
              <a:rPr lang="en-I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tc.</a:t>
            </a:r>
            <a:endParaRPr sz="30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Statistics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5;p15"/>
          <p:cNvSpPr txBox="1">
            <a:spLocks noGrp="1"/>
          </p:cNvSpPr>
          <p:nvPr>
            <p:ph type="body" idx="1"/>
          </p:nvPr>
        </p:nvSpPr>
        <p:spPr>
          <a:xfrm>
            <a:off x="4824248" y="1240220"/>
            <a:ext cx="4193628" cy="323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9100">
              <a:lnSpc>
                <a:spcPct val="100000"/>
              </a:lnSpc>
              <a:spcBef>
                <a:spcPts val="1000"/>
              </a:spcBef>
              <a:buClr>
                <a:srgbClr val="001F5F"/>
              </a:buClr>
              <a:buSzPts val="3000"/>
              <a:buNone/>
            </a:pPr>
            <a:r>
              <a:rPr lang="en-IN" sz="32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	The </a:t>
            </a:r>
            <a:r>
              <a:rPr lang="en-IN" sz="32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latest IRS </a:t>
            </a:r>
            <a:r>
              <a:rPr lang="en-IN" sz="32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figures show </a:t>
            </a:r>
            <a:r>
              <a:rPr lang="en-IN" sz="32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that there were 2.4 million taxpayers impacted by identity theft in 2013.</a:t>
            </a:r>
            <a:endParaRPr lang="en" sz="3200" b="1" dirty="0" smtClean="0">
              <a:solidFill>
                <a:srgbClr val="00206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pPr marL="457200" marR="0" lvl="0" indent="-419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None/>
            </a:pPr>
            <a:endParaRPr lang="en" sz="3200" b="1" dirty="0" smtClean="0">
              <a:solidFill>
                <a:srgbClr val="00206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pPr marL="457200" marR="0" lvl="0" indent="-419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None/>
            </a:pPr>
            <a:endParaRPr sz="3200" b="1">
              <a:solidFill>
                <a:srgbClr val="00206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1100"/>
              <a:buNone/>
            </a:pPr>
            <a:endParaRPr sz="3200" b="1">
              <a:solidFill>
                <a:srgbClr val="00206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1100"/>
              <a:buNone/>
            </a:pPr>
            <a:endParaRPr sz="3200" b="1">
              <a:solidFill>
                <a:srgbClr val="00206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sz="3200" b="1">
              <a:solidFill>
                <a:srgbClr val="00206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1028" name="AutoShape 4" descr="https://img.washingtonpost.com/rf/image_1484w/2010-2019/WashingtonPost/2015/09/20/Foreign/Images/BiharEnergyNeeds1709150991442748185.jpg?uuid=-ZY4-F-JEeWEdXgcyYUWU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 descr="figure-4-tc.png"/>
          <p:cNvPicPr>
            <a:picLocks noChangeAspect="1"/>
          </p:cNvPicPr>
          <p:nvPr/>
        </p:nvPicPr>
        <p:blipFill>
          <a:blip r:embed="rId6"/>
          <a:srcRect t="2747" r="7767"/>
          <a:stretch>
            <a:fillRect/>
          </a:stretch>
        </p:blipFill>
        <p:spPr>
          <a:xfrm>
            <a:off x="0" y="1450428"/>
            <a:ext cx="5255172" cy="30609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500100" y="1518057"/>
            <a:ext cx="8643900" cy="3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Manual Verification of the documents by the H</a:t>
            </a:r>
            <a:r>
              <a:rPr lang="en-I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man interface</a:t>
            </a:r>
            <a:endParaRPr sz="30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Process for only online transactions. </a:t>
            </a: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Pr</a:t>
            </a:r>
            <a:r>
              <a:rPr lang="en" sz="3600" b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esent</a:t>
            </a:r>
            <a:r>
              <a:rPr lang="en" sz="3600" b="1" i="0" u="none" strike="noStrike" cap="none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" sz="3600" b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cenario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5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Proposed Solution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250025" y="1445425"/>
            <a:ext cx="8667900" cy="3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Online transactions with Tracking of currency notes ID</a:t>
            </a:r>
            <a:r>
              <a:rPr lang="en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Property check with Ownership and realted details.</a:t>
            </a:r>
            <a:endParaRPr sz="30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" sz="3000" b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Algorithm calculates </a:t>
            </a: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the tax with standard values</a:t>
            </a:r>
            <a:r>
              <a:rPr lang="en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Stake Holders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239514" y="1855328"/>
            <a:ext cx="8667900" cy="208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Funds Department</a:t>
            </a:r>
            <a:endParaRPr lang="en-US" sz="3000" b="1" i="0" u="none" strike="noStrike" cap="none" dirty="0" smtClean="0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Government officers</a:t>
            </a:r>
            <a:endParaRPr lang="en-US" sz="3000" b="1" i="0" u="none" strike="noStrike" cap="none" dirty="0" smtClean="0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Smart Contract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250025" y="1445425"/>
            <a:ext cx="8667900" cy="30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Registration of Tax Payer by Officer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Store and Calculate the Tax to be paid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Payment with due </a:t>
            </a: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Alert every month</a:t>
            </a: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0" y="1445425"/>
            <a:ext cx="9143999" cy="3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9100">
              <a:lnSpc>
                <a:spcPct val="100000"/>
              </a:lnSpc>
              <a:spcBef>
                <a:spcPts val="1000"/>
              </a:spcBef>
              <a:buClr>
                <a:srgbClr val="001F5F"/>
              </a:buClr>
              <a:buSzPts val="3000"/>
              <a:buNone/>
            </a:pPr>
            <a:r>
              <a:rPr lang="en-IN" sz="12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Wingdings" pitchFamily="2" charset="2"/>
              </a:rPr>
              <a:t> </a:t>
            </a:r>
            <a:r>
              <a:rPr lang="en-IN" sz="12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https://www.washingtonpost.com/world/asia_pacific/indias-huge-need-for-electricity-is-a-problem-for-the- planet/2015/11/06/a9e004e6-622d-11e5-8475-781cc9851652_story.html?noredirect=</a:t>
            </a:r>
            <a:r>
              <a:rPr lang="en-IN" sz="1200" b="1" dirty="0" err="1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on&amp;utmterm</a:t>
            </a:r>
            <a:r>
              <a:rPr lang="en-IN" sz="12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=.65256086f568</a:t>
            </a:r>
          </a:p>
          <a:p>
            <a:pPr indent="-419100">
              <a:lnSpc>
                <a:spcPct val="100000"/>
              </a:lnSpc>
              <a:spcBef>
                <a:spcPts val="1000"/>
              </a:spcBef>
              <a:buClr>
                <a:srgbClr val="001F5F"/>
              </a:buClr>
              <a:buSzPts val="3000"/>
              <a:buNone/>
            </a:pPr>
            <a:endParaRPr sz="12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title"/>
          </p:nvPr>
        </p:nvSpPr>
        <p:spPr>
          <a:xfrm>
            <a:off x="130800" y="1657650"/>
            <a:ext cx="88824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4800" b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8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 txBox="1">
            <a:spLocks noGrp="1"/>
          </p:cNvSpPr>
          <p:nvPr>
            <p:ph type="ctrTitle" idx="4294967295"/>
          </p:nvPr>
        </p:nvSpPr>
        <p:spPr>
          <a:xfrm>
            <a:off x="3101050" y="3635425"/>
            <a:ext cx="32385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3000" b="1" i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Team no: MBH-01</a:t>
            </a:r>
            <a:endParaRPr sz="3000" b="1" i="1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8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Tax-Tim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8283" y="2343807"/>
            <a:ext cx="2622058" cy="13768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141</Words>
  <PresentationFormat>On-screen Show (16:9)</PresentationFormat>
  <Paragraphs>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Montserrat</vt:lpstr>
      <vt:lpstr>Lato</vt:lpstr>
      <vt:lpstr>Wingdings</vt:lpstr>
      <vt:lpstr>Focus</vt:lpstr>
      <vt:lpstr>Team no: MBH-01</vt:lpstr>
      <vt:lpstr>Problem Statement</vt:lpstr>
      <vt:lpstr>Statistics</vt:lpstr>
      <vt:lpstr>Present Scenario</vt:lpstr>
      <vt:lpstr>Proposed Solution</vt:lpstr>
      <vt:lpstr>Stake Holders</vt:lpstr>
      <vt:lpstr>Smart Contract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no: MBH-01</dc:title>
  <cp:lastModifiedBy>Admin</cp:lastModifiedBy>
  <cp:revision>11</cp:revision>
  <dcterms:modified xsi:type="dcterms:W3CDTF">2018-10-10T04:10:56Z</dcterms:modified>
</cp:coreProperties>
</file>