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68659-FCA8-4558-A6B0-9651C3CE3A37}" type="datetimeFigureOut">
              <a:rPr lang="en-IL" smtClean="0"/>
              <a:t>14/04/2023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8B56589-B040-408C-A791-24A0299A99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70235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68659-FCA8-4558-A6B0-9651C3CE3A37}" type="datetimeFigureOut">
              <a:rPr lang="en-IL" smtClean="0"/>
              <a:t>14/04/2023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8B56589-B040-408C-A791-24A0299A99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99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68659-FCA8-4558-A6B0-9651C3CE3A37}" type="datetimeFigureOut">
              <a:rPr lang="en-IL" smtClean="0"/>
              <a:t>14/04/2023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8B56589-B040-408C-A791-24A0299A99D0}" type="slidenum">
              <a:rPr lang="en-IL" smtClean="0"/>
              <a:t>‹#›</a:t>
            </a:fld>
            <a:endParaRPr lang="en-I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511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68659-FCA8-4558-A6B0-9651C3CE3A37}" type="datetimeFigureOut">
              <a:rPr lang="en-IL" smtClean="0"/>
              <a:t>14/04/2023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8B56589-B040-408C-A791-24A0299A99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2420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68659-FCA8-4558-A6B0-9651C3CE3A37}" type="datetimeFigureOut">
              <a:rPr lang="en-IL" smtClean="0"/>
              <a:t>14/04/2023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8B56589-B040-408C-A791-24A0299A99D0}" type="slidenum">
              <a:rPr lang="en-IL" smtClean="0"/>
              <a:t>‹#›</a:t>
            </a:fld>
            <a:endParaRPr lang="en-I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3782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68659-FCA8-4558-A6B0-9651C3CE3A37}" type="datetimeFigureOut">
              <a:rPr lang="en-IL" smtClean="0"/>
              <a:t>14/04/2023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8B56589-B040-408C-A791-24A0299A99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8260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68659-FCA8-4558-A6B0-9651C3CE3A37}" type="datetimeFigureOut">
              <a:rPr lang="en-IL" smtClean="0"/>
              <a:t>14/04/2023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6589-B040-408C-A791-24A0299A99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32765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68659-FCA8-4558-A6B0-9651C3CE3A37}" type="datetimeFigureOut">
              <a:rPr lang="en-IL" smtClean="0"/>
              <a:t>14/04/2023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6589-B040-408C-A791-24A0299A99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51627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68659-FCA8-4558-A6B0-9651C3CE3A37}" type="datetimeFigureOut">
              <a:rPr lang="en-IL" smtClean="0"/>
              <a:t>14/04/2023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6589-B040-408C-A791-24A0299A99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293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68659-FCA8-4558-A6B0-9651C3CE3A37}" type="datetimeFigureOut">
              <a:rPr lang="en-IL" smtClean="0"/>
              <a:t>14/04/2023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8B56589-B040-408C-A791-24A0299A99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234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68659-FCA8-4558-A6B0-9651C3CE3A37}" type="datetimeFigureOut">
              <a:rPr lang="en-IL" smtClean="0"/>
              <a:t>14/04/2023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8B56589-B040-408C-A791-24A0299A99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8483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68659-FCA8-4558-A6B0-9651C3CE3A37}" type="datetimeFigureOut">
              <a:rPr lang="en-IL" smtClean="0"/>
              <a:t>14/04/2023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8B56589-B040-408C-A791-24A0299A99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6442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68659-FCA8-4558-A6B0-9651C3CE3A37}" type="datetimeFigureOut">
              <a:rPr lang="en-IL" smtClean="0"/>
              <a:t>14/04/2023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6589-B040-408C-A791-24A0299A99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3449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68659-FCA8-4558-A6B0-9651C3CE3A37}" type="datetimeFigureOut">
              <a:rPr lang="en-IL" smtClean="0"/>
              <a:t>14/04/2023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6589-B040-408C-A791-24A0299A99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0854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68659-FCA8-4558-A6B0-9651C3CE3A37}" type="datetimeFigureOut">
              <a:rPr lang="en-IL" smtClean="0"/>
              <a:t>14/04/2023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6589-B040-408C-A791-24A0299A99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7812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68659-FCA8-4558-A6B0-9651C3CE3A37}" type="datetimeFigureOut">
              <a:rPr lang="en-IL" smtClean="0"/>
              <a:t>14/04/2023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8B56589-B040-408C-A791-24A0299A99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04668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68659-FCA8-4558-A6B0-9651C3CE3A37}" type="datetimeFigureOut">
              <a:rPr lang="en-IL" smtClean="0"/>
              <a:t>14/04/2023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8B56589-B040-408C-A791-24A0299A99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2855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useCase2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E652BB9-4BC1-7274-2C23-01E3DE900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02512"/>
            <a:ext cx="10905066" cy="42529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4872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0E4CD-BC63-02D5-0609-0991AD61D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latin typeface="Calibri" panose="020F0502020204030204" pitchFamily="34" charset="0"/>
                <a:ea typeface="Calibri" panose="020F0502020204030204" pitchFamily="34" charset="0"/>
              </a:rPr>
              <a:t>תיאור קצר על העמותה</a:t>
            </a:r>
            <a:endParaRPr lang="en-IL" b="1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9C1E0-7628-BCBE-59FF-13939632B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3200" b="0" i="0" u="none" strike="noStrike" dirty="0">
                <a:solidFill>
                  <a:srgbClr val="000000"/>
                </a:solidFill>
                <a:effectLst/>
                <a:latin typeface="Gisha" panose="020B0502040204020203" pitchFamily="34" charset="-79"/>
                <a:ea typeface="Calibri Light" panose="020F0302020204030204" pitchFamily="34" charset="0"/>
                <a:cs typeface="Gisha" panose="020B0502040204020203" pitchFamily="34" charset="-79"/>
              </a:rPr>
              <a:t>היחידה לחינוך לקיימות</a:t>
            </a:r>
            <a:br>
              <a:rPr lang="he-IL" sz="3200" b="0" i="0" u="none" strike="noStrike" dirty="0">
                <a:solidFill>
                  <a:srgbClr val="000000"/>
                </a:solidFill>
                <a:effectLst/>
                <a:latin typeface="Gisha" panose="020B0502040204020203" pitchFamily="34" charset="-79"/>
                <a:ea typeface="Calibri Light" panose="020F0302020204030204" pitchFamily="34" charset="0"/>
                <a:cs typeface="Gisha" panose="020B0502040204020203" pitchFamily="34" charset="-79"/>
              </a:rPr>
            </a:br>
            <a:r>
              <a:rPr lang="he-IL" sz="3200" b="0" i="0" u="none" strike="noStrike" dirty="0">
                <a:solidFill>
                  <a:srgbClr val="000000"/>
                </a:solidFill>
                <a:effectLst/>
                <a:latin typeface="Gisha" panose="020B0502040204020203" pitchFamily="34" charset="-79"/>
                <a:ea typeface="Calibri Light" panose="020F0302020204030204" pitchFamily="34" charset="0"/>
                <a:cs typeface="Gisha" panose="020B0502040204020203" pitchFamily="34" charset="-79"/>
              </a:rPr>
              <a:t>מחלקת מדע טכנולוגיה וקיימות</a:t>
            </a:r>
            <a:br>
              <a:rPr lang="he-IL" sz="3200" b="0" i="0" u="none" strike="noStrike" dirty="0">
                <a:solidFill>
                  <a:srgbClr val="000000"/>
                </a:solidFill>
                <a:effectLst/>
                <a:latin typeface="Gisha" panose="020B0502040204020203" pitchFamily="34" charset="-79"/>
                <a:ea typeface="Calibri Light" panose="020F0302020204030204" pitchFamily="34" charset="0"/>
                <a:cs typeface="Gisha" panose="020B0502040204020203" pitchFamily="34" charset="-79"/>
              </a:rPr>
            </a:br>
            <a:r>
              <a:rPr lang="he-IL" sz="3200" b="0" i="0" u="none" strike="noStrike" dirty="0">
                <a:solidFill>
                  <a:srgbClr val="000000"/>
                </a:solidFill>
                <a:effectLst/>
                <a:latin typeface="Gisha" panose="020B0502040204020203" pitchFamily="34" charset="-79"/>
                <a:ea typeface="Calibri Light" panose="020F0302020204030204" pitchFamily="34" charset="0"/>
                <a:cs typeface="Gisha" panose="020B0502040204020203" pitchFamily="34" charset="-79"/>
              </a:rPr>
              <a:t>אגף פדגוגיה, מינהל החינוך עיריית ירושלים</a:t>
            </a:r>
            <a:endParaRPr lang="he-IL" sz="4400" b="0" dirty="0">
              <a:effectLst/>
              <a:latin typeface="Gisha" panose="020B0502040204020203" pitchFamily="34" charset="-79"/>
              <a:ea typeface="Calibri Light" panose="020F0302020204030204" pitchFamily="34" charset="0"/>
              <a:cs typeface="Gisha" panose="020B0502040204020203" pitchFamily="34" charset="-79"/>
            </a:endParaRPr>
          </a:p>
          <a:p>
            <a:pPr marL="0" indent="0" algn="ctr" rtl="1">
              <a:spcBef>
                <a:spcPts val="0"/>
              </a:spcBef>
              <a:spcAft>
                <a:spcPts val="0"/>
              </a:spcAft>
              <a:buNone/>
            </a:pPr>
            <a:br>
              <a:rPr lang="he-IL" sz="4400" b="0" dirty="0">
                <a:effectLst/>
                <a:latin typeface="Gisha" panose="020B0502040204020203" pitchFamily="34" charset="-79"/>
                <a:ea typeface="Calibri Light" panose="020F0302020204030204" pitchFamily="34" charset="0"/>
                <a:cs typeface="Gisha" panose="020B0502040204020203" pitchFamily="34" charset="-79"/>
              </a:rPr>
            </a:br>
            <a:r>
              <a:rPr lang="he-IL" sz="3200" b="0" i="0" u="none" strike="noStrike" dirty="0">
                <a:solidFill>
                  <a:srgbClr val="000000"/>
                </a:solidFill>
                <a:effectLst/>
                <a:latin typeface="Gisha" panose="020B0502040204020203" pitchFamily="34" charset="-79"/>
                <a:ea typeface="Calibri Light" panose="020F0302020204030204" pitchFamily="34" charset="0"/>
                <a:cs typeface="Gisha" panose="020B0502040204020203" pitchFamily="34" charset="-79"/>
              </a:rPr>
              <a:t>ייזום פיתוח והפעלת תכניות חינוכיות בנושאי </a:t>
            </a:r>
            <a:r>
              <a:rPr lang="he-IL" sz="3200" b="1" i="0" u="none" strike="noStrike" dirty="0">
                <a:solidFill>
                  <a:srgbClr val="000000"/>
                </a:solidFill>
                <a:effectLst/>
                <a:latin typeface="Gisha" panose="020B0502040204020203" pitchFamily="34" charset="-79"/>
                <a:ea typeface="Calibri Light" panose="020F0302020204030204" pitchFamily="34" charset="0"/>
                <a:cs typeface="Gisha" panose="020B0502040204020203" pitchFamily="34" charset="-79"/>
              </a:rPr>
              <a:t>קיימות:</a:t>
            </a:r>
            <a:r>
              <a:rPr lang="he-IL" sz="3200" b="0" i="0" u="none" strike="noStrike" dirty="0">
                <a:solidFill>
                  <a:srgbClr val="000000"/>
                </a:solidFill>
                <a:effectLst/>
                <a:latin typeface="Gisha" panose="020B0502040204020203" pitchFamily="34" charset="-79"/>
                <a:ea typeface="Calibri Light" panose="020F0302020204030204" pitchFamily="34" charset="0"/>
                <a:cs typeface="Gisha" panose="020B0502040204020203" pitchFamily="34" charset="-79"/>
              </a:rPr>
              <a:t> </a:t>
            </a:r>
            <a:br>
              <a:rPr lang="he-IL" sz="3200" b="0" i="0" u="none" strike="noStrike" dirty="0">
                <a:solidFill>
                  <a:srgbClr val="000000"/>
                </a:solidFill>
                <a:effectLst/>
                <a:latin typeface="Gisha" panose="020B0502040204020203" pitchFamily="34" charset="-79"/>
                <a:ea typeface="Calibri Light" panose="020F0302020204030204" pitchFamily="34" charset="0"/>
                <a:cs typeface="Gisha" panose="020B0502040204020203" pitchFamily="34" charset="-79"/>
              </a:rPr>
            </a:br>
            <a:r>
              <a:rPr lang="he-IL" sz="3200" b="0" i="0" u="none" strike="noStrike" dirty="0">
                <a:solidFill>
                  <a:srgbClr val="000000"/>
                </a:solidFill>
                <a:effectLst/>
                <a:latin typeface="Gisha" panose="020B0502040204020203" pitchFamily="34" charset="-79"/>
                <a:ea typeface="Calibri Light" panose="020F0302020204030204" pitchFamily="34" charset="0"/>
                <a:cs typeface="Gisha" panose="020B0502040204020203" pitchFamily="34" charset="-79"/>
              </a:rPr>
              <a:t>סביבה, חברה וכלכלה </a:t>
            </a:r>
            <a:br>
              <a:rPr lang="he-IL" sz="3200" b="0" i="0" u="none" strike="noStrike" dirty="0">
                <a:solidFill>
                  <a:srgbClr val="000000"/>
                </a:solidFill>
                <a:effectLst/>
                <a:latin typeface="Gisha" panose="020B0502040204020203" pitchFamily="34" charset="-79"/>
                <a:ea typeface="Calibri Light" panose="020F0302020204030204" pitchFamily="34" charset="0"/>
                <a:cs typeface="Gisha" panose="020B0502040204020203" pitchFamily="34" charset="-79"/>
              </a:rPr>
            </a:br>
            <a:r>
              <a:rPr lang="he-IL" sz="3200" b="0" i="0" u="none" strike="noStrike" dirty="0">
                <a:solidFill>
                  <a:srgbClr val="000000"/>
                </a:solidFill>
                <a:effectLst/>
                <a:latin typeface="Gisha" panose="020B0502040204020203" pitchFamily="34" charset="-79"/>
                <a:ea typeface="Calibri Light" panose="020F0302020204030204" pitchFamily="34" charset="0"/>
                <a:cs typeface="Gisha" panose="020B0502040204020203" pitchFamily="34" charset="-79"/>
              </a:rPr>
              <a:t>לכל מערכת החינוך הירושלמית, גן ועד תיכון.</a:t>
            </a:r>
            <a:endParaRPr lang="he-IL" sz="4400" b="0" dirty="0">
              <a:effectLst/>
              <a:latin typeface="Gisha" panose="020B0502040204020203" pitchFamily="34" charset="-79"/>
              <a:ea typeface="Calibri Light" panose="020F0302020204030204" pitchFamily="34" charset="0"/>
              <a:cs typeface="Gisha" panose="020B0502040204020203" pitchFamily="34" charset="-79"/>
            </a:endParaRPr>
          </a:p>
          <a:p>
            <a:pPr marL="0" indent="0" algn="ctr" rtl="1">
              <a:spcBef>
                <a:spcPts val="0"/>
              </a:spcBef>
              <a:spcAft>
                <a:spcPts val="0"/>
              </a:spcAft>
              <a:buNone/>
            </a:pPr>
            <a:br>
              <a:rPr lang="he-IL" sz="4400" b="0" dirty="0">
                <a:effectLst/>
                <a:latin typeface="Gisha" panose="020B0502040204020203" pitchFamily="34" charset="-79"/>
                <a:ea typeface="Calibri Light" panose="020F0302020204030204" pitchFamily="34" charset="0"/>
                <a:cs typeface="Gisha" panose="020B0502040204020203" pitchFamily="34" charset="-79"/>
              </a:rPr>
            </a:br>
            <a:r>
              <a:rPr lang="he-IL" sz="3200" b="0" i="0" u="none" strike="noStrike" dirty="0">
                <a:solidFill>
                  <a:srgbClr val="000000"/>
                </a:solidFill>
                <a:effectLst/>
                <a:latin typeface="Gisha" panose="020B0502040204020203" pitchFamily="34" charset="-79"/>
                <a:ea typeface="Calibri Light" panose="020F0302020204030204" pitchFamily="34" charset="0"/>
                <a:cs typeface="Gisha" panose="020B0502040204020203" pitchFamily="34" charset="-79"/>
              </a:rPr>
              <a:t>הכשרה וליווי פדגוגי לצוותי הוראה: מורות/ים וגננות.</a:t>
            </a:r>
            <a:endParaRPr lang="he-IL" sz="4400" b="0" dirty="0">
              <a:effectLst/>
              <a:latin typeface="Gisha" panose="020B0502040204020203" pitchFamily="34" charset="-79"/>
              <a:ea typeface="Calibri Light" panose="020F0302020204030204" pitchFamily="34" charset="0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4850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D9C8-F24B-EAFD-5004-E8C715F5E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4725"/>
            <a:ext cx="10515600" cy="1325563"/>
          </a:xfrm>
        </p:spPr>
        <p:txBody>
          <a:bodyPr/>
          <a:lstStyle/>
          <a:p>
            <a:pPr algn="ctr"/>
            <a:r>
              <a:rPr lang="he-IL" b="1" dirty="0">
                <a:latin typeface="Calibri" panose="020F0502020204030204" pitchFamily="34" charset="0"/>
                <a:ea typeface="Calibri" panose="020F0502020204030204" pitchFamily="34" charset="0"/>
              </a:rPr>
              <a:t>מטרת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he-IL" b="1" dirty="0">
                <a:latin typeface="Calibri" panose="020F0502020204030204" pitchFamily="34" charset="0"/>
                <a:ea typeface="Calibri" panose="020F0502020204030204" pitchFamily="34" charset="0"/>
              </a:rPr>
              <a:t>הפרוייקט</a:t>
            </a:r>
            <a:endParaRPr lang="en-IL" b="1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642B0-21AA-411C-E26A-6E6D40D3B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3568"/>
            <a:ext cx="10515600" cy="25177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3200" dirty="0">
                <a:latin typeface="Calibri Light" panose="020F0302020204030204" pitchFamily="34" charset="0"/>
                <a:ea typeface="Calibri Light" panose="020F0302020204030204" pitchFamily="34" charset="0"/>
                <a:cs typeface="+mj-cs"/>
              </a:rPr>
              <a:t>לבנות אפליקציה שמעודדת ילדים </a:t>
            </a:r>
          </a:p>
          <a:p>
            <a:pPr marL="0" indent="0" algn="ctr">
              <a:buNone/>
            </a:pPr>
            <a:r>
              <a:rPr lang="he-IL" sz="3200" dirty="0">
                <a:latin typeface="Calibri Light" panose="020F0302020204030204" pitchFamily="34" charset="0"/>
                <a:ea typeface="Calibri Light" panose="020F0302020204030204" pitchFamily="34" charset="0"/>
                <a:cs typeface="+mj-cs"/>
              </a:rPr>
              <a:t>ביסודי ללכת ברגל</a:t>
            </a:r>
          </a:p>
          <a:p>
            <a:pPr marL="0" indent="0" algn="ctr">
              <a:buNone/>
            </a:pPr>
            <a:r>
              <a:rPr lang="he-IL" sz="3200" dirty="0">
                <a:latin typeface="Calibri Light" panose="020F0302020204030204" pitchFamily="34" charset="0"/>
                <a:ea typeface="Calibri Light" panose="020F0302020204030204" pitchFamily="34" charset="0"/>
                <a:cs typeface="+mj-cs"/>
              </a:rPr>
              <a:t> לבית הספר ובחזרה</a:t>
            </a:r>
            <a:endParaRPr lang="en-IL" sz="3200" dirty="0">
              <a:latin typeface="Calibri Light" panose="020F0302020204030204" pitchFamily="34" charset="0"/>
              <a:ea typeface="Calibri Light" panose="020F030202020403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04489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7EA5-BBC0-1550-E2B1-547B44CE4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0525" y="460824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Case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3FEDC0-3854-04A5-1B58-1B198BC6FE1F}"/>
              </a:ext>
            </a:extLst>
          </p:cNvPr>
          <p:cNvSpPr txBox="1"/>
          <p:nvPr/>
        </p:nvSpPr>
        <p:spPr>
          <a:xfrm>
            <a:off x="5377542" y="2764972"/>
            <a:ext cx="407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file"/>
              </a:rPr>
              <a:t>Click here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08686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D81F21-494B-724E-5278-40F32501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02339"/>
            <a:ext cx="9712998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Gisha" panose="020B0502040204020203" pitchFamily="34" charset="-79"/>
                <a:cs typeface="Gisha" panose="020B0502040204020203" pitchFamily="34" charset="-79"/>
              </a:rPr>
              <a:t>REQUIREMENTS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5415E-A7DC-5D12-1D0B-0185361FE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3387" y="2222983"/>
            <a:ext cx="5407905" cy="3648095"/>
          </a:xfrm>
        </p:spPr>
        <p:txBody>
          <a:bodyPr>
            <a:normAutofit/>
          </a:bodyPr>
          <a:lstStyle/>
          <a:p>
            <a:pPr marL="0" indent="0" algn="ctr" defTabSz="379476">
              <a:spcBef>
                <a:spcPts val="830"/>
              </a:spcBef>
              <a:buNone/>
            </a:pPr>
            <a:r>
              <a:rPr lang="en-US" sz="32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j-cs"/>
              </a:rPr>
              <a:t>FUNCTIONAL</a:t>
            </a:r>
            <a:endParaRPr lang="he-IL" sz="1494" kern="12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n-ea"/>
              <a:cs typeface="+mj-cs"/>
            </a:endParaRPr>
          </a:p>
          <a:p>
            <a:pPr marL="284607" indent="-284607" algn="r" defTabSz="379476" rtl="1">
              <a:spcBef>
                <a:spcPts val="830"/>
              </a:spcBef>
            </a:pPr>
            <a:r>
              <a:rPr lang="he-IL" sz="2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j-cs"/>
              </a:rPr>
              <a:t>המערכת צריכה לתמוך בסביבת </a:t>
            </a:r>
            <a:r>
              <a:rPr lang="en-US" sz="2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j-cs"/>
              </a:rPr>
              <a:t>android/IOS</a:t>
            </a:r>
            <a:r>
              <a:rPr lang="he-IL" sz="2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j-cs"/>
              </a:rPr>
              <a:t>.</a:t>
            </a:r>
          </a:p>
          <a:p>
            <a:pPr marL="284607" indent="-284607" algn="r" defTabSz="379476" rtl="1">
              <a:spcBef>
                <a:spcPts val="830"/>
              </a:spcBef>
            </a:pPr>
            <a:r>
              <a:rPr lang="he-IL" sz="2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j-cs"/>
              </a:rPr>
              <a:t>האפליקציה צריכה לספק שירותי מיקום.</a:t>
            </a:r>
          </a:p>
          <a:p>
            <a:pPr marL="284607" indent="-284607" algn="r" defTabSz="379476" rtl="1">
              <a:spcBef>
                <a:spcPts val="830"/>
              </a:spcBef>
            </a:pPr>
            <a:r>
              <a:rPr lang="he-IL" sz="2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j-cs"/>
              </a:rPr>
              <a:t>גודל האפליקיה להורדה לא יעלה על 250</a:t>
            </a:r>
            <a:r>
              <a:rPr lang="en-US" sz="2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j-cs"/>
              </a:rPr>
              <a:t>MG</a:t>
            </a:r>
            <a:endParaRPr lang="he-IL" sz="3200" dirty="0">
              <a:latin typeface="Calibri Light" panose="020F0302020204030204" pitchFamily="34" charset="0"/>
              <a:ea typeface="Calibri Light" panose="020F0302020204030204" pitchFamily="34" charset="0"/>
              <a:cs typeface="+mj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395211-8740-6E66-8B63-9D3A38503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4359" y="2402275"/>
            <a:ext cx="5347350" cy="3370356"/>
          </a:xfrm>
        </p:spPr>
        <p:txBody>
          <a:bodyPr>
            <a:normAutofit/>
          </a:bodyPr>
          <a:lstStyle/>
          <a:p>
            <a:pPr marL="0" indent="0" algn="ctr" defTabSz="379476">
              <a:lnSpc>
                <a:spcPct val="90000"/>
              </a:lnSpc>
              <a:spcBef>
                <a:spcPts val="830"/>
              </a:spcBef>
              <a:buNone/>
            </a:pPr>
            <a:r>
              <a:rPr lang="en-US" sz="3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j-cs"/>
              </a:rPr>
              <a:t>NON FUNCTIONAL</a:t>
            </a:r>
            <a:endParaRPr lang="he-IL" sz="3000" kern="12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n-ea"/>
              <a:cs typeface="+mj-cs"/>
            </a:endParaRPr>
          </a:p>
          <a:p>
            <a:pPr marL="284607" indent="-284607" algn="r" defTabSz="379476" rtl="1">
              <a:lnSpc>
                <a:spcPct val="90000"/>
              </a:lnSpc>
              <a:spcBef>
                <a:spcPts val="830"/>
              </a:spcBef>
            </a:pPr>
            <a:r>
              <a:rPr lang="he-IL" sz="2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j-cs"/>
              </a:rPr>
              <a:t>האפליקציה צריכה להיות מובנת לתלמידי יסודי מכיתות א'-ו'</a:t>
            </a:r>
          </a:p>
          <a:p>
            <a:pPr marL="284607" indent="-284607" algn="r" defTabSz="379476" rtl="1">
              <a:lnSpc>
                <a:spcPct val="90000"/>
              </a:lnSpc>
              <a:spcBef>
                <a:spcPts val="830"/>
              </a:spcBef>
            </a:pPr>
            <a:r>
              <a:rPr lang="he-IL" sz="2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j-cs"/>
              </a:rPr>
              <a:t>המערכת צריכה לתמוך בשלב הראשוני בלפחות 1000 משתמשים.</a:t>
            </a:r>
          </a:p>
          <a:p>
            <a:pPr marL="284607" indent="-284607" algn="r" defTabSz="379476" rtl="1">
              <a:lnSpc>
                <a:spcPct val="90000"/>
              </a:lnSpc>
              <a:spcBef>
                <a:spcPts val="830"/>
              </a:spcBef>
            </a:pPr>
            <a:r>
              <a:rPr lang="he-IL" sz="2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j-cs"/>
              </a:rPr>
              <a:t>המערכת צריכה לעלות בפחות מ4 שניות.</a:t>
            </a:r>
          </a:p>
          <a:p>
            <a:pPr marL="284607" indent="-284607" algn="r" defTabSz="379476" rtl="1">
              <a:lnSpc>
                <a:spcPct val="90000"/>
              </a:lnSpc>
              <a:spcBef>
                <a:spcPts val="830"/>
              </a:spcBef>
            </a:pPr>
            <a:r>
              <a:rPr lang="he-IL" sz="2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j-cs"/>
              </a:rPr>
              <a:t>המערכת צריכה לתמוך בשפה העברית.</a:t>
            </a:r>
          </a:p>
          <a:p>
            <a:pPr algn="r" rtl="1">
              <a:lnSpc>
                <a:spcPct val="90000"/>
              </a:lnSpc>
            </a:pPr>
            <a:endParaRPr lang="he-IL" sz="24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2771192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108</TotalTime>
  <Words>132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Gisha</vt:lpstr>
      <vt:lpstr>Wingdings 3</vt:lpstr>
      <vt:lpstr>Wisp</vt:lpstr>
      <vt:lpstr>PowerPoint Presentation</vt:lpstr>
      <vt:lpstr>תיאור קצר על העמותה</vt:lpstr>
      <vt:lpstr>מטרת הפרוייקט</vt:lpstr>
      <vt:lpstr>Use Case</vt:lpstr>
      <vt:lpstr>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Lior Ketz</dc:creator>
  <cp:lastModifiedBy>Lior Ketz</cp:lastModifiedBy>
  <cp:revision>9</cp:revision>
  <dcterms:created xsi:type="dcterms:W3CDTF">2023-04-14T08:35:02Z</dcterms:created>
  <dcterms:modified xsi:type="dcterms:W3CDTF">2023-04-14T10:28:44Z</dcterms:modified>
</cp:coreProperties>
</file>