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stonglobe.com/business/2018/05/01/there-were-nearly-uber-and-lyft-rides-day-boston-streets-last-year/yzOWJ9PdVg8KKQMQSKSF2K/story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8959-82AF-4D30-BDC0-2B00F6022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867" y="2233084"/>
            <a:ext cx="7766936" cy="1646302"/>
          </a:xfrm>
        </p:spPr>
        <p:txBody>
          <a:bodyPr/>
          <a:lstStyle/>
          <a:p>
            <a:pPr algn="ctr"/>
            <a:r>
              <a:rPr lang="en-IN" dirty="0"/>
              <a:t>Predictive Modelling For Cab Rides</a:t>
            </a:r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r>
              <a:rPr lang="en-IN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predictive model based on weather parameters</a:t>
            </a:r>
            <a:endParaRPr lang="en-I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BB331-73D5-4B75-8488-9B9EA45A0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Karan Barai</a:t>
            </a:r>
          </a:p>
          <a:p>
            <a:r>
              <a:rPr lang="en-IN" dirty="0"/>
              <a:t>Ravi Munde</a:t>
            </a:r>
          </a:p>
        </p:txBody>
      </p:sp>
    </p:spTree>
    <p:extLst>
      <p:ext uri="{BB962C8B-B14F-4D97-AF65-F5344CB8AC3E}">
        <p14:creationId xmlns:p14="http://schemas.microsoft.com/office/powerpoint/2010/main" val="1336810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19DE54-117A-49F2-945F-3D63CEE9D2FA}"/>
              </a:ext>
            </a:extLst>
          </p:cNvPr>
          <p:cNvSpPr txBox="1"/>
          <p:nvPr/>
        </p:nvSpPr>
        <p:spPr>
          <a:xfrm>
            <a:off x="3497344" y="2875002"/>
            <a:ext cx="41666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IN" sz="6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803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7770-8103-42C8-B1FD-C1130C4B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1D786-B45C-45A1-B69B-3B162157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Boston has on of the highest cab ride frequency in the country</a:t>
            </a:r>
            <a:r>
              <a:rPr lang="en-IN" baseline="30000" dirty="0">
                <a:hlinkClick r:id="rId2"/>
              </a:rPr>
              <a:t>[1]</a:t>
            </a:r>
            <a:r>
              <a:rPr lang="en-IN" baseline="30000" dirty="0"/>
              <a:t> </a:t>
            </a:r>
            <a:endParaRPr lang="en-IN" dirty="0"/>
          </a:p>
          <a:p>
            <a:r>
              <a:rPr lang="en-IN" dirty="0"/>
              <a:t>Cab prices vary depending on various conditions like weather and time</a:t>
            </a:r>
          </a:p>
          <a:p>
            <a:r>
              <a:rPr lang="en-IN" baseline="30000" dirty="0"/>
              <a:t> </a:t>
            </a:r>
            <a:r>
              <a:rPr lang="en-IN" dirty="0"/>
              <a:t>Our aim is build a streaming framework to analyse this price fluctuation and predict the price given the set of features in real time</a:t>
            </a:r>
          </a:p>
          <a:p>
            <a:r>
              <a:rPr lang="en-IN" dirty="0"/>
              <a:t>Comparing the magnitude of fluctuation between Uber and Lyft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baseline="30000" dirty="0"/>
          </a:p>
          <a:p>
            <a:endParaRPr lang="en-IN" baseline="30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75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18536-3114-4BB2-8D5B-776AC6C20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Uber &amp; Lyft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84A2C-7745-4BC6-B319-0091484B6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4502567" cy="344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Uber Developer API</a:t>
            </a:r>
          </a:p>
          <a:p>
            <a:r>
              <a:rPr lang="en-IN" dirty="0">
                <a:solidFill>
                  <a:schemeClr val="bg1"/>
                </a:solidFill>
              </a:rPr>
              <a:t>Provides a price estimate for the ride between two points in real time</a:t>
            </a:r>
          </a:p>
          <a:p>
            <a:r>
              <a:rPr lang="en-IN" dirty="0">
                <a:solidFill>
                  <a:schemeClr val="bg1"/>
                </a:solidFill>
              </a:rPr>
              <a:t>Inputs required: Start and End point co-ordinates(latitude &amp; longitude)</a:t>
            </a:r>
          </a:p>
          <a:p>
            <a:r>
              <a:rPr lang="en-IN" dirty="0">
                <a:solidFill>
                  <a:schemeClr val="bg1"/>
                </a:solidFill>
              </a:rPr>
              <a:t>Current price estimate in response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3" descr="JSON response from Uber developer API schema&#10;">
            <a:extLst>
              <a:ext uri="{FF2B5EF4-FFF2-40B4-BE49-F238E27FC236}">
                <a16:creationId xmlns:a16="http://schemas.microsoft.com/office/drawing/2014/main" id="{47A8C1EA-459D-4256-B2A9-2DCB24B0C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2" b="2128"/>
          <a:stretch/>
        </p:blipFill>
        <p:spPr>
          <a:xfrm>
            <a:off x="5542613" y="1859799"/>
            <a:ext cx="5143500" cy="30138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A62ECE-16BE-44BC-8503-1511CC554435}"/>
              </a:ext>
            </a:extLst>
          </p:cNvPr>
          <p:cNvSpPr/>
          <p:nvPr/>
        </p:nvSpPr>
        <p:spPr>
          <a:xfrm>
            <a:off x="6764183" y="4873656"/>
            <a:ext cx="236795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Sample Uber ride schema</a:t>
            </a:r>
          </a:p>
        </p:txBody>
      </p:sp>
    </p:spTree>
    <p:extLst>
      <p:ext uri="{BB962C8B-B14F-4D97-AF65-F5344CB8AC3E}">
        <p14:creationId xmlns:p14="http://schemas.microsoft.com/office/powerpoint/2010/main" val="225017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45419-1178-4458-A756-B5CAEB78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IN" sz="3300" dirty="0">
                <a:solidFill>
                  <a:schemeClr val="bg1"/>
                </a:solidFill>
              </a:rPr>
              <a:t>Weather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814C5-BE16-4F36-A92D-66308F311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4509400" cy="344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err="1">
                <a:solidFill>
                  <a:schemeClr val="bg1"/>
                </a:solidFill>
              </a:rPr>
              <a:t>OpenWeatherMap</a:t>
            </a:r>
            <a:r>
              <a:rPr lang="en-IN" b="1" dirty="0">
                <a:solidFill>
                  <a:schemeClr val="bg1"/>
                </a:solidFill>
              </a:rPr>
              <a:t> API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Current weather report for a given location</a:t>
            </a:r>
          </a:p>
          <a:p>
            <a:r>
              <a:rPr lang="en-IN" dirty="0">
                <a:solidFill>
                  <a:schemeClr val="bg1"/>
                </a:solidFill>
              </a:rPr>
              <a:t>Additional weather conditions available when relevant(snow, rain, etc)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7A6FE-9BE9-44DD-9CA9-6DD2F92B6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759" y="1765089"/>
            <a:ext cx="3322642" cy="3419512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5CBD68-D8AF-49FA-B656-642A2FAC210A}"/>
              </a:ext>
            </a:extLst>
          </p:cNvPr>
          <p:cNvSpPr/>
          <p:nvPr/>
        </p:nvSpPr>
        <p:spPr>
          <a:xfrm>
            <a:off x="7258787" y="5184601"/>
            <a:ext cx="22765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Sample weather schema</a:t>
            </a:r>
          </a:p>
        </p:txBody>
      </p:sp>
    </p:spTree>
    <p:extLst>
      <p:ext uri="{BB962C8B-B14F-4D97-AF65-F5344CB8AC3E}">
        <p14:creationId xmlns:p14="http://schemas.microsoft.com/office/powerpoint/2010/main" val="159013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16C5-CFA8-4D56-9A7A-AB205AB6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538C6-754C-46A8-8309-864F6EF00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Scala</a:t>
            </a:r>
          </a:p>
          <a:p>
            <a:r>
              <a:rPr lang="en-IN" dirty="0"/>
              <a:t>DynamoDB</a:t>
            </a:r>
          </a:p>
          <a:p>
            <a:r>
              <a:rPr lang="en-IN" dirty="0"/>
              <a:t>Uber API, Lyft API, </a:t>
            </a:r>
            <a:r>
              <a:rPr lang="en-IN" dirty="0" err="1"/>
              <a:t>OpenWeatherMap</a:t>
            </a:r>
            <a:r>
              <a:rPr lang="en-IN" dirty="0"/>
              <a:t> API</a:t>
            </a:r>
          </a:p>
          <a:p>
            <a:r>
              <a:rPr lang="en-IN" dirty="0"/>
              <a:t>Spark(MLlib &amp; Streaming) on Databricks</a:t>
            </a:r>
          </a:p>
          <a:p>
            <a:r>
              <a:rPr lang="en-IN" dirty="0"/>
              <a:t>Git</a:t>
            </a:r>
          </a:p>
          <a:p>
            <a:r>
              <a:rPr lang="en-IN" dirty="0"/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361023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4" descr="Image result for spark streaming icon">
            <a:extLst>
              <a:ext uri="{FF2B5EF4-FFF2-40B4-BE49-F238E27FC236}">
                <a16:creationId xmlns:a16="http://schemas.microsoft.com/office/drawing/2014/main" id="{4E9F5EDD-B898-4936-9A91-815BB7220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8" t="15867" r="34119" b="16168"/>
          <a:stretch/>
        </p:blipFill>
        <p:spPr bwMode="auto">
          <a:xfrm>
            <a:off x="6863349" y="4383564"/>
            <a:ext cx="586584" cy="46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A5FFEB-FF22-41FB-BE0B-18062B10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6CDAE-3FA6-4C73-AAF8-BCA534BD8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368" y="1930399"/>
            <a:ext cx="8596668" cy="4613013"/>
          </a:xfrm>
          <a:noFill/>
          <a:ln>
            <a:noFill/>
          </a:ln>
        </p:spPr>
        <p:txBody>
          <a:bodyPr/>
          <a:lstStyle/>
          <a:p>
            <a:r>
              <a:rPr lang="en-IN" b="1" dirty="0"/>
              <a:t>Data Collection through individual API and store in </a:t>
            </a:r>
            <a:r>
              <a:rPr lang="en-IN" b="1" dirty="0" err="1"/>
              <a:t>DyanamoDb</a:t>
            </a:r>
            <a:endParaRPr lang="en-IN" b="1" dirty="0"/>
          </a:p>
          <a:p>
            <a:r>
              <a:rPr lang="en-IN" b="1" dirty="0"/>
              <a:t>Data Analysis and prediction on Spark using Streaming and MLlib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1026" name="Picture 2" descr="Congratulations To Valeria C - Lyft Logo Png (800x567)">
            <a:extLst>
              <a:ext uri="{FF2B5EF4-FFF2-40B4-BE49-F238E27FC236}">
                <a16:creationId xmlns:a16="http://schemas.microsoft.com/office/drawing/2014/main" id="{E6BB3A70-CDE8-4423-861D-B12001B54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69" y="3176570"/>
            <a:ext cx="671963" cy="47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7AF052-3E61-4205-ACD0-40B961205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565" y="4268056"/>
            <a:ext cx="693478" cy="657993"/>
          </a:xfrm>
          <a:prstGeom prst="rect">
            <a:avLst/>
          </a:prstGeom>
        </p:spPr>
      </p:pic>
      <p:pic>
        <p:nvPicPr>
          <p:cNvPr id="1028" name="Picture 4" descr="https://media.dragstone.com/content/icon-openweathermap-1.png">
            <a:extLst>
              <a:ext uri="{FF2B5EF4-FFF2-40B4-BE49-F238E27FC236}">
                <a16:creationId xmlns:a16="http://schemas.microsoft.com/office/drawing/2014/main" id="{1F3A04EB-ED29-48B7-BD6A-E8D5C6B06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02" y="5582178"/>
            <a:ext cx="862004" cy="86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45A988-26E6-49E5-943C-F946B4F429D3}"/>
              </a:ext>
            </a:extLst>
          </p:cNvPr>
          <p:cNvCxnSpPr>
            <a:cxnSpLocks/>
            <a:stCxn id="1026" idx="3"/>
            <a:endCxn id="4" idx="1"/>
          </p:cNvCxnSpPr>
          <p:nvPr/>
        </p:nvCxnSpPr>
        <p:spPr>
          <a:xfrm>
            <a:off x="1697832" y="3414697"/>
            <a:ext cx="1892043" cy="120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D03E5A-6A36-42E3-9F88-43730309EACA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771043" y="4597053"/>
            <a:ext cx="1818832" cy="2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BF7A22-D169-4E3D-8B87-72D12A5F95A1}"/>
              </a:ext>
            </a:extLst>
          </p:cNvPr>
          <p:cNvCxnSpPr>
            <a:cxnSpLocks/>
            <a:stCxn id="1028" idx="3"/>
            <a:endCxn id="4" idx="1"/>
          </p:cNvCxnSpPr>
          <p:nvPr/>
        </p:nvCxnSpPr>
        <p:spPr>
          <a:xfrm flipV="1">
            <a:off x="1855306" y="4617501"/>
            <a:ext cx="1734569" cy="139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Image result for dynamodb icon">
            <a:extLst>
              <a:ext uri="{FF2B5EF4-FFF2-40B4-BE49-F238E27FC236}">
                <a16:creationId xmlns:a16="http://schemas.microsoft.com/office/drawing/2014/main" id="{BB696A6D-230B-484F-81DA-DFEBCF8CE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875" y="4268056"/>
            <a:ext cx="1397780" cy="69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D7A609C-82A9-4208-A052-1AA6DC45E054}"/>
              </a:ext>
            </a:extLst>
          </p:cNvPr>
          <p:cNvSpPr/>
          <p:nvPr/>
        </p:nvSpPr>
        <p:spPr>
          <a:xfrm>
            <a:off x="5529264" y="3493551"/>
            <a:ext cx="3010729" cy="22479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788461-E7C1-4367-82E4-B75C59860EDA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>
            <a:off x="4987655" y="4617501"/>
            <a:ext cx="541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204BCC7-D62D-47B7-91AA-C779E3F852EE}"/>
              </a:ext>
            </a:extLst>
          </p:cNvPr>
          <p:cNvSpPr txBox="1"/>
          <p:nvPr/>
        </p:nvSpPr>
        <p:spPr>
          <a:xfrm>
            <a:off x="6096000" y="3176570"/>
            <a:ext cx="1915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Spark Cluster/Databricks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98F7C6-B651-4947-88C6-E15BA1FA0C9E}"/>
              </a:ext>
            </a:extLst>
          </p:cNvPr>
          <p:cNvCxnSpPr>
            <a:cxnSpLocks/>
            <a:stCxn id="26" idx="1"/>
          </p:cNvCxnSpPr>
          <p:nvPr/>
        </p:nvCxnSpPr>
        <p:spPr>
          <a:xfrm>
            <a:off x="5529264" y="4617501"/>
            <a:ext cx="65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" descr="Image result for spark streaming icon">
            <a:extLst>
              <a:ext uri="{FF2B5EF4-FFF2-40B4-BE49-F238E27FC236}">
                <a16:creationId xmlns:a16="http://schemas.microsoft.com/office/drawing/2014/main" id="{24D078EC-0902-4885-B5FD-E0DF799A76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8" t="15867" r="34119" b="16168"/>
          <a:stretch/>
        </p:blipFill>
        <p:spPr bwMode="auto">
          <a:xfrm>
            <a:off x="6185942" y="4388435"/>
            <a:ext cx="586584" cy="46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985F6A-9001-4540-8081-37122528C942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6772526" y="4618521"/>
            <a:ext cx="107172" cy="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E2AA621-F9D0-4C6F-9C98-650DAF280F6D}"/>
              </a:ext>
            </a:extLst>
          </p:cNvPr>
          <p:cNvCxnSpPr>
            <a:cxnSpLocks/>
            <a:stCxn id="79" idx="3"/>
            <a:endCxn id="59" idx="1"/>
          </p:cNvCxnSpPr>
          <p:nvPr/>
        </p:nvCxnSpPr>
        <p:spPr>
          <a:xfrm>
            <a:off x="7449933" y="4613650"/>
            <a:ext cx="417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5883FFE-76A4-4C83-A7FB-285162BAE29E}"/>
              </a:ext>
            </a:extLst>
          </p:cNvPr>
          <p:cNvSpPr txBox="1"/>
          <p:nvPr/>
        </p:nvSpPr>
        <p:spPr>
          <a:xfrm>
            <a:off x="7866996" y="4505928"/>
            <a:ext cx="672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Prediction</a:t>
            </a:r>
          </a:p>
        </p:txBody>
      </p:sp>
      <p:pic>
        <p:nvPicPr>
          <p:cNvPr id="1030" name="Picture 6" descr="Image result for mllib logo">
            <a:extLst>
              <a:ext uri="{FF2B5EF4-FFF2-40B4-BE49-F238E27FC236}">
                <a16:creationId xmlns:a16="http://schemas.microsoft.com/office/drawing/2014/main" id="{3E1BBFC4-C9D2-435A-9FC5-306D3A26D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305" y="4421399"/>
            <a:ext cx="467620" cy="40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88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EA32-ACAD-4358-940D-BC0B6663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5EC6-C861-47AA-AFC4-3FC2CE841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Collected data to DynamoDB NoSQL database using individual APIs</a:t>
            </a:r>
          </a:p>
          <a:p>
            <a:r>
              <a:rPr lang="en-IN" dirty="0"/>
              <a:t>Frequency of data collection for 7 days:</a:t>
            </a:r>
          </a:p>
          <a:p>
            <a:pPr lvl="1"/>
            <a:r>
              <a:rPr lang="en-IN" dirty="0"/>
              <a:t>Uber : Every 2 mins (4 records)</a:t>
            </a:r>
          </a:p>
          <a:p>
            <a:pPr lvl="1"/>
            <a:r>
              <a:rPr lang="en-IN" dirty="0"/>
              <a:t>Lyft : Every 2 mins(6 records)</a:t>
            </a:r>
          </a:p>
          <a:p>
            <a:pPr lvl="1"/>
            <a:r>
              <a:rPr lang="en-IN" dirty="0"/>
              <a:t>Weather: Every 1 hr (1 record)</a:t>
            </a:r>
          </a:p>
          <a:p>
            <a:r>
              <a:rPr lang="en-IN" dirty="0"/>
              <a:t>Estimated record count is 100k(Can be 50k-60k if API limits are hit)</a:t>
            </a:r>
          </a:p>
          <a:p>
            <a:r>
              <a:rPr lang="en-IN" dirty="0"/>
              <a:t>Join data sources using Spark Streaming for analysis and building models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53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83B3-813B-4996-9B7D-282D7C0F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Time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93001-DB46-4372-9FF7-36C997532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5871"/>
            <a:ext cx="8596668" cy="4697411"/>
          </a:xfrm>
        </p:spPr>
        <p:txBody>
          <a:bodyPr/>
          <a:lstStyle/>
          <a:p>
            <a:r>
              <a:rPr lang="en-IN" dirty="0"/>
              <a:t>11/23 (Sprint 1)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Actors to query Uber, Lyft &amp; Weather APIs(Ravi &amp; Karan)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Set up jobs on AWS EC2(Ravi)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Data Collection and storage on </a:t>
            </a:r>
            <a:r>
              <a:rPr lang="en-IN" dirty="0" err="1"/>
              <a:t>DyanmoDB</a:t>
            </a:r>
            <a:r>
              <a:rPr lang="en-IN" dirty="0"/>
              <a:t>(Karan)</a:t>
            </a:r>
          </a:p>
          <a:p>
            <a:r>
              <a:rPr lang="en-IN" dirty="0"/>
              <a:t>11/30 (Sprint 2)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Setup Spark Streaming(Karan)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Exploratory data analysis(Ravi)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Feature Engineering(both)</a:t>
            </a:r>
          </a:p>
          <a:p>
            <a:pPr indent="-285750"/>
            <a:r>
              <a:rPr lang="en-IN" dirty="0"/>
              <a:t>12/07 (Sprint 3)</a:t>
            </a:r>
          </a:p>
          <a:p>
            <a:pPr marL="800100" lvl="1">
              <a:buFont typeface="+mj-lt"/>
              <a:buAutoNum type="arabicPeriod"/>
            </a:pPr>
            <a:r>
              <a:rPr lang="en-IN" dirty="0"/>
              <a:t>Predictive Modelling using MLlib(both)</a:t>
            </a:r>
          </a:p>
          <a:p>
            <a:pPr marL="800100" lvl="1">
              <a:buFont typeface="+mj-lt"/>
              <a:buAutoNum type="arabicPeriod"/>
            </a:pPr>
            <a:r>
              <a:rPr lang="en-IN" dirty="0"/>
              <a:t>Model Evaluation(both)</a:t>
            </a:r>
          </a:p>
          <a:p>
            <a:pPr marL="800100" lvl="1">
              <a:buFont typeface="+mj-lt"/>
              <a:buAutoNum type="arabicPeriod"/>
            </a:pPr>
            <a:endParaRPr lang="en-IN" dirty="0"/>
          </a:p>
          <a:p>
            <a:pPr marL="800100" lvl="1">
              <a:buFont typeface="+mj-lt"/>
              <a:buAutoNum type="arabicPeriod"/>
            </a:pPr>
            <a:endParaRPr lang="en-IN" dirty="0"/>
          </a:p>
          <a:p>
            <a:pPr marL="800100" lvl="1">
              <a:buFont typeface="+mj-lt"/>
              <a:buAutoNum type="arabicPeriod"/>
            </a:pPr>
            <a:endParaRPr lang="en-IN" dirty="0"/>
          </a:p>
          <a:p>
            <a:pPr lvl="1">
              <a:buFont typeface="+mj-lt"/>
              <a:buAutoNum type="arabicPeriod"/>
            </a:pPr>
            <a:endParaRPr lang="en-IN" dirty="0"/>
          </a:p>
          <a:p>
            <a:pPr lvl="1">
              <a:buFont typeface="+mj-lt"/>
              <a:buAutoNum type="arabicPeriod"/>
            </a:pPr>
            <a:endParaRPr lang="en-IN" dirty="0"/>
          </a:p>
          <a:p>
            <a:pPr lvl="1">
              <a:buFont typeface="+mj-lt"/>
              <a:buAutoNum type="arabicPeriod"/>
            </a:pPr>
            <a:endParaRPr lang="en-IN" dirty="0"/>
          </a:p>
          <a:p>
            <a:pPr lvl="1">
              <a:buFont typeface="+mj-lt"/>
              <a:buAutoNum type="arabicPeriod"/>
            </a:pPr>
            <a:endParaRPr lang="en-IN" dirty="0"/>
          </a:p>
          <a:p>
            <a:pPr lvl="1">
              <a:buFont typeface="+mj-lt"/>
              <a:buAutoNum type="arabicPeriod"/>
            </a:pPr>
            <a:endParaRPr lang="en-IN" dirty="0"/>
          </a:p>
          <a:p>
            <a:pPr lvl="1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7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C045-B663-4BC1-9973-6372F76B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9835"/>
          </a:xfrm>
        </p:spPr>
        <p:txBody>
          <a:bodyPr/>
          <a:lstStyle/>
          <a:p>
            <a:r>
              <a:rPr lang="en-IN" dirty="0"/>
              <a:t>Evaluation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356FD-6C44-45CE-B3F8-D4BE58AD8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Accuracy of 75% on the predicted prices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39352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348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Predictive Modelling For Cab Rides   A predictive model based on weather parameters</vt:lpstr>
      <vt:lpstr>Introduction</vt:lpstr>
      <vt:lpstr>Uber &amp; Lyft data</vt:lpstr>
      <vt:lpstr>Weather Data</vt:lpstr>
      <vt:lpstr>Stack</vt:lpstr>
      <vt:lpstr>Use Case </vt:lpstr>
      <vt:lpstr>About Data</vt:lpstr>
      <vt:lpstr>Time lines</vt:lpstr>
      <vt:lpstr>Evaluation Criteria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price analysis and prediction</dc:title>
  <dc:creator>Ravi Munde</dc:creator>
  <cp:lastModifiedBy>Ravi Munde</cp:lastModifiedBy>
  <cp:revision>36</cp:revision>
  <dcterms:created xsi:type="dcterms:W3CDTF">2018-11-15T00:41:49Z</dcterms:created>
  <dcterms:modified xsi:type="dcterms:W3CDTF">2018-11-17T21:21:53Z</dcterms:modified>
</cp:coreProperties>
</file>