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589AC5-9774-FA97-FF62-7B4F7A39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449077-8270-DD34-26AB-BABE26B40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0A21A9-C391-D4F1-DD71-D509AAF1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6358C1-4680-DD36-3B33-36C5986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397768-E8F0-6408-E2C8-DEA0F067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32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40DE8D-91E4-2238-C713-AEEA9E8F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F153449-C0AB-1879-856F-965732C9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9BC1B5-07DA-6010-2630-51E45CAB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B81618-4A02-839E-07E5-B207B22B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1B0F15-1D4C-B61D-13A3-2F57962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33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F6E32E8-7468-E0A6-C357-C2A9550CD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DE3A34B-AE63-9A18-0ADA-B1C66A23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AFEC6C-B630-8995-6F77-97EBE17C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7D5DF9-C59D-62CC-A3E1-7FAD0F14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367207-F9DD-174E-0267-4B08903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74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BB287-64E9-E238-C194-60A19E0F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92BC98-19DB-2812-675F-8CEE2CA4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35730E-E8CA-5808-8AD5-855418FC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2DCDEF-448C-1797-F5D6-529957F4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33A984-FDE6-76AA-5B31-5E729D9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7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4B28E8-4C4E-DA74-BEDF-84034781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BB31F2-39E2-F0C7-7A4B-87C66B40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26433E-02FB-2262-28AD-46870A60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EAE53B-3E4E-30CD-BF9E-4F9DD024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019542-0E26-24A1-8CBF-7D588A76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7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3271B7-2840-77FD-B552-7DADB7FD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2310A-8709-33B5-5754-F95AF488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9053EE-09F3-4D3A-48C2-77CCB683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BCCCCA-8E9C-C793-231F-E7294296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3C0336-4BE2-8C74-BF80-2C65D06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D0D629-335C-0953-6AC3-3408D65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77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F68FA7-C1D8-C9B8-5653-9E4716A4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3719EE-BC70-DB5D-C6AA-6F7D19D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62CE55-376F-02F3-FA67-200D5F13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6FF3C31-602B-0958-9CC3-5159A8D16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CEC69E9-165C-A432-F0FF-453D7765B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4E74B8-B4DC-7DCC-9A20-4969DAC6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4763D7B-1303-1404-68F9-A1C8886E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C6FCD79-C65F-B8C6-343E-B6C7A5F8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4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AE8555-7A4D-9B73-3EFC-A0DBBE0F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5555C2A-D323-21C0-A2D6-492A40E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308758A-B940-308B-2F63-7405FAF7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F2179E-1CF7-0DEF-31C7-ADAC85E4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0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A05B00C-7655-6F90-84B7-B6EA3FA0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1CB176-B9FD-BC78-050F-0B4FBD46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32ED13-CA9F-9BC9-773B-3F582AC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47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93FDA-C5D9-838B-3CF5-7556C948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21319B-DAAB-4C1E-6E5B-D135F618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CD558F-5369-6138-2A91-818E3761A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4B290A-20EF-AFB9-60FE-BB460D86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2FBE32-2E67-7BE1-4D53-73B1C21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7D77EF-355B-DABC-4644-62D2F13D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62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FE25EE-CD5D-0E35-3330-93E295C4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67B69F7-55EF-7796-AC5C-1E15357C2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C6C70F9-1A36-AC82-F26F-03EAD344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8EEC39-824B-A211-9425-DEE7684A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813CF6-7B09-75E9-47E8-5F9AD2DA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C5C402-E6E8-9DA1-0DAD-96A164EB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63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9000"/>
                <a:lumOff val="31000"/>
              </a:schemeClr>
            </a:gs>
            <a:gs pos="82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DEA1418-8ACA-6470-D73E-722E0B3B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A37FAE-373C-5092-CDDE-AD0BCA30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035302-3E95-546E-93E5-237562CA8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5B9C1-A502-4F0A-9FB1-608FDB7AA286}" type="datetimeFigureOut">
              <a:rPr lang="he-IL" smtClean="0"/>
              <a:t>י"ב/אדר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501AC6-0129-52CA-6F3E-401704C2B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E3BCD1-BBBC-1053-C0BD-8B8131211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BC406-D863-40AC-AEF2-0A774405C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2E2BF0-3DE7-1E00-46FB-004C04BA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903288"/>
            <a:ext cx="9144000" cy="696912"/>
          </a:xfrm>
        </p:spPr>
        <p:txBody>
          <a:bodyPr>
            <a:normAutofit fontScale="90000"/>
          </a:bodyPr>
          <a:lstStyle/>
          <a:p>
            <a:r>
              <a:rPr lang="he-IL" u="sng" dirty="0"/>
              <a:t>מצגת הדגמה עבור </a:t>
            </a:r>
            <a:r>
              <a:rPr lang="en-US" u="sng" dirty="0"/>
              <a:t>Sharing Folder</a:t>
            </a:r>
            <a:endParaRPr lang="he-IL" u="sng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83C0FB3-C55B-B3B6-CD74-5F5A0D45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4" y="1773236"/>
            <a:ext cx="10057065" cy="4362643"/>
          </a:xfrm>
        </p:spPr>
        <p:txBody>
          <a:bodyPr>
            <a:normAutofit lnSpcReduction="10000"/>
          </a:bodyPr>
          <a:lstStyle/>
          <a:p>
            <a:pPr algn="r"/>
            <a:r>
              <a:rPr lang="he-IL" u="sng" dirty="0"/>
              <a:t>הקדמה:</a:t>
            </a:r>
          </a:p>
          <a:p>
            <a:pPr algn="r"/>
            <a:endParaRPr lang="he-IL" u="sng" dirty="0"/>
          </a:p>
          <a:p>
            <a:pPr algn="r"/>
            <a:r>
              <a:rPr lang="he-IL" dirty="0"/>
              <a:t>במצגת זו אראה את הפרויקט שלי שהוא תיקייה מסונכרנת שממומשת באמצעות שרת בדומה ל: </a:t>
            </a:r>
            <a:r>
              <a:rPr lang="en-US" dirty="0"/>
              <a:t>Google Drive, Drop Box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המטרה היא שיתוף קבצים בין מספר משתמשים במקביל.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הפרויקט נכתב ב</a:t>
            </a:r>
            <a:r>
              <a:rPr lang="en-US" dirty="0"/>
              <a:t>Python</a:t>
            </a:r>
            <a:r>
              <a:rPr lang="he-IL" dirty="0"/>
              <a:t> (גרסה 3), גם הצד שרת וגם הצד לקוח. ונראה את השימוש של שני הצדדים.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התקשורת מתבצעת באמצעות </a:t>
            </a:r>
            <a:r>
              <a:rPr lang="en-US" dirty="0"/>
              <a:t>sockets</a:t>
            </a:r>
            <a:r>
              <a:rPr lang="he-IL" dirty="0"/>
              <a:t> וצד הלקוח נכתב בעזרת </a:t>
            </a:r>
            <a:r>
              <a:rPr lang="en-US" dirty="0" err="1"/>
              <a:t>Tkinter</a:t>
            </a:r>
            <a:r>
              <a:rPr lang="he-IL" dirty="0"/>
              <a:t> (ספריית </a:t>
            </a:r>
            <a:r>
              <a:rPr lang="en-US" dirty="0"/>
              <a:t>GUI</a:t>
            </a:r>
            <a:r>
              <a:rPr lang="he-I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1466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0FB81E31-04AB-AB65-346F-F48294A3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055" y="205996"/>
            <a:ext cx="10515600" cy="7571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Download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תחילה נסמן את הקובץ שאותו אנו רוצים להוריד, ניתן לבחור כמה קבצים ע"י לחיצה ממושכת על </a:t>
            </a:r>
            <a:r>
              <a:rPr lang="en-US" sz="1600" dirty="0"/>
              <a:t>CTRL</a:t>
            </a:r>
            <a:r>
              <a:rPr lang="he-IL" sz="1600" dirty="0"/>
              <a:t> ולחיצה על הקבצים.</a:t>
            </a:r>
          </a:p>
          <a:p>
            <a:r>
              <a:rPr lang="he-IL" sz="1600" dirty="0"/>
              <a:t>* הערה: ההורדה אינה נתמכת בהורדת תיקיות, אך יש תמיכה להורדת מספר קצבים.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7D99AB22-669C-BA8B-AB1A-342F94B8C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78" y="1335189"/>
            <a:ext cx="7628281" cy="640135"/>
          </a:xfrm>
        </p:spPr>
      </p:pic>
      <p:sp>
        <p:nvSpPr>
          <p:cNvPr id="7" name="כותרת 3">
            <a:extLst>
              <a:ext uri="{FF2B5EF4-FFF2-40B4-BE49-F238E27FC236}">
                <a16:creationId xmlns:a16="http://schemas.microsoft.com/office/drawing/2014/main" id="{52EBAAE7-2170-E3D3-9BED-59BEA04C7C31}"/>
              </a:ext>
            </a:extLst>
          </p:cNvPr>
          <p:cNvSpPr txBox="1">
            <a:spLocks/>
          </p:cNvSpPr>
          <p:nvPr/>
        </p:nvSpPr>
        <p:spPr>
          <a:xfrm>
            <a:off x="1382280" y="2171063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נסמן 2 קבצים וכעת נלחץ על כפתור </a:t>
            </a:r>
            <a:r>
              <a:rPr lang="en-US" sz="1600" dirty="0"/>
              <a:t>Download</a:t>
            </a:r>
            <a:r>
              <a:rPr lang="he-IL" sz="1600" dirty="0"/>
              <a:t> יקפוץ לנו החלון הבא שדרכו נבחר לאיפה להוריד את הקבצים למחשב שלנו: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0A5897C-2246-D2EF-025E-423B9CBD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84995"/>
            <a:ext cx="7833750" cy="43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8FC2E06-4217-DA41-EB4E-318F6520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13" y="1786706"/>
            <a:ext cx="5928874" cy="4237087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97DFE3-BE40-36C9-5AB6-9EC0A222E608}"/>
              </a:ext>
            </a:extLst>
          </p:cNvPr>
          <p:cNvSpPr txBox="1"/>
          <p:nvPr/>
        </p:nvSpPr>
        <p:spPr>
          <a:xfrm>
            <a:off x="76200" y="161925"/>
            <a:ext cx="118491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לאחר שבחרנו יתחיל תהליך ההורדה, לאחר מכן יוצג לנו למטה בחלון האפליקציה סטטוס ההורדה, חשוב לציין שכל עוד רשום </a:t>
            </a:r>
            <a:r>
              <a:rPr lang="en-US" dirty="0"/>
              <a:t>Downloading</a:t>
            </a:r>
            <a:r>
              <a:rPr lang="he-IL" dirty="0"/>
              <a:t> ההורדה עדיין מתבצעת ולא סיימה, לאחר סיומה תקפוץ ההודעה הבאה שתגיד לנו שהקובץ הורד עבור כל קובץ שבחרנו להוריד.</a:t>
            </a:r>
          </a:p>
        </p:txBody>
      </p:sp>
    </p:spTree>
    <p:extLst>
      <p:ext uri="{BB962C8B-B14F-4D97-AF65-F5344CB8AC3E}">
        <p14:creationId xmlns:p14="http://schemas.microsoft.com/office/powerpoint/2010/main" val="9632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2F208241-E7AC-0A08-99BA-C1E2F2CCA4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109" y="289086"/>
            <a:ext cx="10515600" cy="53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Move To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תחילה נסמן את הקובץ/שאותם אני רוצים להזיז לתיקייה אחרת: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B8BC34C4-A662-AD6D-51D9-90F26FB0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818" y="1025085"/>
            <a:ext cx="7658764" cy="502964"/>
          </a:xfr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87BACCB-273B-7AF9-1589-B461D346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64" y="2628852"/>
            <a:ext cx="3795089" cy="1104996"/>
          </a:xfrm>
          <a:prstGeom prst="rect">
            <a:avLst/>
          </a:prstGeom>
        </p:spPr>
      </p:pic>
      <p:sp>
        <p:nvSpPr>
          <p:cNvPr id="10" name="כותרת 3">
            <a:extLst>
              <a:ext uri="{FF2B5EF4-FFF2-40B4-BE49-F238E27FC236}">
                <a16:creationId xmlns:a16="http://schemas.microsoft.com/office/drawing/2014/main" id="{9C0D69AC-291D-47A1-61AB-E816F9E8093D}"/>
              </a:ext>
            </a:extLst>
          </p:cNvPr>
          <p:cNvSpPr txBox="1">
            <a:spLocks/>
          </p:cNvSpPr>
          <p:nvPr/>
        </p:nvSpPr>
        <p:spPr>
          <a:xfrm>
            <a:off x="1145309" y="2045309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לאחר שנלחץ על כפתור </a:t>
            </a:r>
            <a:r>
              <a:rPr lang="en-US" sz="1600" dirty="0"/>
              <a:t>Move to </a:t>
            </a:r>
            <a:r>
              <a:rPr lang="he-IL" sz="1600" dirty="0"/>
              <a:t> יקפוץ לנו החלון הבא שבו נצטרך להזין את שם התיקייה שלאיה אנחנו רוצים להעביר את הקבצים: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51AAE0C-8F9D-6143-D66A-2CB945DE8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471" y="4691952"/>
            <a:ext cx="3193057" cy="1455546"/>
          </a:xfrm>
          <a:prstGeom prst="rect">
            <a:avLst/>
          </a:prstGeom>
        </p:spPr>
      </p:pic>
      <p:sp>
        <p:nvSpPr>
          <p:cNvPr id="13" name="כותרת 3">
            <a:extLst>
              <a:ext uri="{FF2B5EF4-FFF2-40B4-BE49-F238E27FC236}">
                <a16:creationId xmlns:a16="http://schemas.microsoft.com/office/drawing/2014/main" id="{B2A2FB55-0421-1DE6-D1FD-A9369892AE64}"/>
              </a:ext>
            </a:extLst>
          </p:cNvPr>
          <p:cNvSpPr txBox="1">
            <a:spLocks/>
          </p:cNvSpPr>
          <p:nvPr/>
        </p:nvSpPr>
        <p:spPr>
          <a:xfrm>
            <a:off x="1297709" y="4055934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נבחר להעביר לתיקייה </a:t>
            </a:r>
            <a:r>
              <a:rPr lang="en-US" sz="1600" dirty="0"/>
              <a:t>Task</a:t>
            </a:r>
            <a:r>
              <a:rPr lang="he-IL" sz="1600" dirty="0"/>
              <a:t> ולאחר שנלחץ </a:t>
            </a:r>
            <a:r>
              <a:rPr lang="en-US" sz="1600" dirty="0"/>
              <a:t>OK</a:t>
            </a:r>
            <a:r>
              <a:rPr lang="he-IL" sz="1600" dirty="0"/>
              <a:t> תקפוץ לנו ההודעה הבאה שתאשר לנו שההעברה הצליחה:</a:t>
            </a:r>
          </a:p>
        </p:txBody>
      </p:sp>
    </p:spTree>
    <p:extLst>
      <p:ext uri="{BB962C8B-B14F-4D97-AF65-F5344CB8AC3E}">
        <p14:creationId xmlns:p14="http://schemas.microsoft.com/office/powerpoint/2010/main" val="62237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856591E-33A0-9328-BC3F-761BA4BB1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223" y="816633"/>
            <a:ext cx="7613040" cy="1798476"/>
          </a:xfrm>
        </p:spPr>
      </p:pic>
      <p:sp>
        <p:nvSpPr>
          <p:cNvPr id="6" name="כותרת 3">
            <a:extLst>
              <a:ext uri="{FF2B5EF4-FFF2-40B4-BE49-F238E27FC236}">
                <a16:creationId xmlns:a16="http://schemas.microsoft.com/office/drawing/2014/main" id="{B15C03AE-BC3D-037A-953A-752858EF102D}"/>
              </a:ext>
            </a:extLst>
          </p:cNvPr>
          <p:cNvSpPr txBox="1">
            <a:spLocks/>
          </p:cNvSpPr>
          <p:nvPr/>
        </p:nvSpPr>
        <p:spPr>
          <a:xfrm>
            <a:off x="583334" y="181910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באמת נוודא שההעברה הצליחה נכנס לתיקייה </a:t>
            </a:r>
            <a:r>
              <a:rPr lang="en-US" sz="1600" dirty="0"/>
              <a:t>Task</a:t>
            </a:r>
            <a:r>
              <a:rPr lang="he-IL" sz="1600" dirty="0"/>
              <a:t> באמצעות הכפתור </a:t>
            </a:r>
            <a:r>
              <a:rPr lang="en-US" sz="1600" dirty="0"/>
              <a:t>Open</a:t>
            </a:r>
            <a:r>
              <a:rPr lang="he-IL" sz="1600" dirty="0"/>
              <a:t> ונראה שבאמת הקבצים הועברו:</a:t>
            </a:r>
          </a:p>
          <a:p>
            <a:r>
              <a:rPr lang="he-IL" sz="1600" dirty="0"/>
              <a:t>* אפשר לראות בנתיב באיזו תיקייה אנו נמצאים.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6A8D0DE-AF3F-6805-5542-5571700D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20" y="3307062"/>
            <a:ext cx="2712955" cy="145554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34B3DDF-1C2F-2C22-FDC2-88E1EBC63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57" y="5283111"/>
            <a:ext cx="3497883" cy="1516511"/>
          </a:xfrm>
          <a:prstGeom prst="rect">
            <a:avLst/>
          </a:prstGeom>
        </p:spPr>
      </p:pic>
      <p:sp>
        <p:nvSpPr>
          <p:cNvPr id="11" name="כותרת 3">
            <a:extLst>
              <a:ext uri="{FF2B5EF4-FFF2-40B4-BE49-F238E27FC236}">
                <a16:creationId xmlns:a16="http://schemas.microsoft.com/office/drawing/2014/main" id="{F959344E-1F9C-A40E-C979-0EE4A6799A8A}"/>
              </a:ext>
            </a:extLst>
          </p:cNvPr>
          <p:cNvSpPr txBox="1">
            <a:spLocks/>
          </p:cNvSpPr>
          <p:nvPr/>
        </p:nvSpPr>
        <p:spPr>
          <a:xfrm>
            <a:off x="1173884" y="2693320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u="sng" dirty="0"/>
              <a:t>שגיאות אפשריות:</a:t>
            </a:r>
          </a:p>
          <a:p>
            <a:r>
              <a:rPr lang="he-IL" sz="1600" dirty="0"/>
              <a:t>אם התיקייה שבחרנו להעביר אליה, היא בצעם התיקייה שכבר הקובץ נמצא כרגע תוקפץ ההודעה </a:t>
            </a:r>
            <a:r>
              <a:rPr lang="he-IL" sz="1600" dirty="0" err="1"/>
              <a:t>הבאה:ב</a:t>
            </a:r>
            <a:endParaRPr lang="he-IL" sz="1600" dirty="0"/>
          </a:p>
        </p:txBody>
      </p:sp>
      <p:sp>
        <p:nvSpPr>
          <p:cNvPr id="12" name="כותרת 3">
            <a:extLst>
              <a:ext uri="{FF2B5EF4-FFF2-40B4-BE49-F238E27FC236}">
                <a16:creationId xmlns:a16="http://schemas.microsoft.com/office/drawing/2014/main" id="{991B96EA-A848-6018-1DCB-A623E5E14164}"/>
              </a:ext>
            </a:extLst>
          </p:cNvPr>
          <p:cNvSpPr txBox="1">
            <a:spLocks/>
          </p:cNvSpPr>
          <p:nvPr/>
        </p:nvSpPr>
        <p:spPr>
          <a:xfrm>
            <a:off x="1259609" y="4904848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אנו רוצים להעביר קובץ לתיקייה, ובתיקייה שבחרנו להעביר אותו אליה קיים כבר קובץ השם דומה תוקפץ ההודעה </a:t>
            </a:r>
            <a:r>
              <a:rPr lang="he-IL" sz="1600" dirty="0" err="1"/>
              <a:t>הבאה:ב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7139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8D8EF44-CF24-B556-A04B-AA5110A67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524" y="815032"/>
            <a:ext cx="3878916" cy="1440305"/>
          </a:xfrm>
        </p:spPr>
      </p:pic>
      <p:sp>
        <p:nvSpPr>
          <p:cNvPr id="9" name="כותרת 3">
            <a:extLst>
              <a:ext uri="{FF2B5EF4-FFF2-40B4-BE49-F238E27FC236}">
                <a16:creationId xmlns:a16="http://schemas.microsoft.com/office/drawing/2014/main" id="{19348AC7-3AD7-9C93-E19D-1AB9F97C2C70}"/>
              </a:ext>
            </a:extLst>
          </p:cNvPr>
          <p:cNvSpPr txBox="1">
            <a:spLocks/>
          </p:cNvSpPr>
          <p:nvPr/>
        </p:nvSpPr>
        <p:spPr>
          <a:xfrm>
            <a:off x="1028700" y="295903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אנו בוחרים תיקייה שלא קיימת בשרת או שלא נמצאת בנתיב הנוכחי תוקפץ לנו ההודעה הבאה: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49AB85C-BF32-8335-3382-60E2D677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95" y="3429000"/>
            <a:ext cx="2103302" cy="1425063"/>
          </a:xfrm>
          <a:prstGeom prst="rect">
            <a:avLst/>
          </a:prstGeom>
        </p:spPr>
      </p:pic>
      <p:sp>
        <p:nvSpPr>
          <p:cNvPr id="12" name="כותרת 3">
            <a:extLst>
              <a:ext uri="{FF2B5EF4-FFF2-40B4-BE49-F238E27FC236}">
                <a16:creationId xmlns:a16="http://schemas.microsoft.com/office/drawing/2014/main" id="{E6AD72FD-5154-15B4-1DAB-F05FC024F104}"/>
              </a:ext>
            </a:extLst>
          </p:cNvPr>
          <p:cNvSpPr txBox="1">
            <a:spLocks/>
          </p:cNvSpPr>
          <p:nvPr/>
        </p:nvSpPr>
        <p:spPr>
          <a:xfrm>
            <a:off x="1189182" y="2685202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לא בחרנו אף קובץ/תיקייה להעביר ולחצנו על הכפתור </a:t>
            </a:r>
            <a:r>
              <a:rPr lang="en-US" sz="1600" dirty="0"/>
              <a:t>Move to</a:t>
            </a:r>
            <a:r>
              <a:rPr lang="he-IL" sz="1600" dirty="0"/>
              <a:t> תוקפץ לנו ההודעה הבאה:</a:t>
            </a:r>
          </a:p>
        </p:txBody>
      </p:sp>
    </p:spTree>
    <p:extLst>
      <p:ext uri="{BB962C8B-B14F-4D97-AF65-F5344CB8AC3E}">
        <p14:creationId xmlns:p14="http://schemas.microsoft.com/office/powerpoint/2010/main" val="404759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6B70B133-74E7-B9E2-1CD0-812B6A37E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328" y="141304"/>
            <a:ext cx="10515600" cy="53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Rename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תחילה נסמן את שם הקובץ/תיקייה שלהם אנו רוצים לשנות את השם: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7BDB475-AAE4-DAC8-55E8-16D891450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613" y="952932"/>
            <a:ext cx="7788315" cy="388654"/>
          </a:xfrm>
        </p:spPr>
      </p:pic>
      <p:sp>
        <p:nvSpPr>
          <p:cNvPr id="7" name="כותרת 3">
            <a:extLst>
              <a:ext uri="{FF2B5EF4-FFF2-40B4-BE49-F238E27FC236}">
                <a16:creationId xmlns:a16="http://schemas.microsoft.com/office/drawing/2014/main" id="{6CCA351E-98BC-6350-177B-20BF6CE0AFFB}"/>
              </a:ext>
            </a:extLst>
          </p:cNvPr>
          <p:cNvSpPr txBox="1">
            <a:spLocks/>
          </p:cNvSpPr>
          <p:nvPr/>
        </p:nvSpPr>
        <p:spPr>
          <a:xfrm>
            <a:off x="1475508" y="1630520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כעת נלחץ על כפתור ה</a:t>
            </a:r>
            <a:r>
              <a:rPr lang="en-US" sz="1600" dirty="0"/>
              <a:t>Rename</a:t>
            </a:r>
            <a:r>
              <a:rPr lang="he-IL" sz="1600" dirty="0"/>
              <a:t> ויוקפץ לנו החלון הבא, להכנסת השם החדש: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7B1C836-E17A-A927-5ADE-B6E81F97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8" y="2031643"/>
            <a:ext cx="2232853" cy="115072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74D1893-E422-043A-069A-1EE8AB171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746" y="3771934"/>
            <a:ext cx="3513124" cy="145554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4604806-6FF6-7A5C-5A3F-A48A878D1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079" y="5976024"/>
            <a:ext cx="7719729" cy="449619"/>
          </a:xfrm>
          <a:prstGeom prst="rect">
            <a:avLst/>
          </a:prstGeom>
        </p:spPr>
      </p:pic>
      <p:sp>
        <p:nvSpPr>
          <p:cNvPr id="14" name="כותרת 3">
            <a:extLst>
              <a:ext uri="{FF2B5EF4-FFF2-40B4-BE49-F238E27FC236}">
                <a16:creationId xmlns:a16="http://schemas.microsoft.com/office/drawing/2014/main" id="{14831975-FF1F-C3AD-BC89-BB8E653812B1}"/>
              </a:ext>
            </a:extLst>
          </p:cNvPr>
          <p:cNvSpPr txBox="1">
            <a:spLocks/>
          </p:cNvSpPr>
          <p:nvPr/>
        </p:nvSpPr>
        <p:spPr>
          <a:xfrm>
            <a:off x="1676400" y="3372625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נבחר את השם </a:t>
            </a:r>
            <a:r>
              <a:rPr lang="en-US" sz="1600" dirty="0"/>
              <a:t>arrow</a:t>
            </a:r>
            <a:r>
              <a:rPr lang="he-IL" sz="1600" dirty="0"/>
              <a:t> ונלחץ </a:t>
            </a:r>
            <a:r>
              <a:rPr lang="en-US" sz="1600" dirty="0"/>
              <a:t>OK</a:t>
            </a:r>
            <a:r>
              <a:rPr lang="he-IL" sz="1600" dirty="0"/>
              <a:t>, כעת יתבצע שינוי השם בשרת ולאחר סיום התהליך תוקפץ לנו ההודעה הבאה:</a:t>
            </a:r>
          </a:p>
        </p:txBody>
      </p:sp>
      <p:sp>
        <p:nvSpPr>
          <p:cNvPr id="15" name="כותרת 3">
            <a:extLst>
              <a:ext uri="{FF2B5EF4-FFF2-40B4-BE49-F238E27FC236}">
                <a16:creationId xmlns:a16="http://schemas.microsoft.com/office/drawing/2014/main" id="{493A9090-3089-310A-FC61-040728D004A2}"/>
              </a:ext>
            </a:extLst>
          </p:cNvPr>
          <p:cNvSpPr txBox="1">
            <a:spLocks/>
          </p:cNvSpPr>
          <p:nvPr/>
        </p:nvSpPr>
        <p:spPr>
          <a:xfrm>
            <a:off x="1676400" y="5444786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נראה שבאמת שונה השם:</a:t>
            </a:r>
          </a:p>
        </p:txBody>
      </p:sp>
    </p:spTree>
    <p:extLst>
      <p:ext uri="{BB962C8B-B14F-4D97-AF65-F5344CB8AC3E}">
        <p14:creationId xmlns:p14="http://schemas.microsoft.com/office/powerpoint/2010/main" val="243268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3">
            <a:extLst>
              <a:ext uri="{FF2B5EF4-FFF2-40B4-BE49-F238E27FC236}">
                <a16:creationId xmlns:a16="http://schemas.microsoft.com/office/drawing/2014/main" id="{3810FD8E-939E-A3D9-A0B1-592438E1CA69}"/>
              </a:ext>
            </a:extLst>
          </p:cNvPr>
          <p:cNvSpPr txBox="1">
            <a:spLocks/>
          </p:cNvSpPr>
          <p:nvPr/>
        </p:nvSpPr>
        <p:spPr>
          <a:xfrm>
            <a:off x="838200" y="413271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u="sng" dirty="0"/>
              <a:t>שגיאות אפשריות:</a:t>
            </a:r>
          </a:p>
          <a:p>
            <a:r>
              <a:rPr lang="he-IL" sz="1600" dirty="0"/>
              <a:t>אם הכנסנו תו לא חוקי בשם החדש, הכוונה תו שמערכת ווינדוס אינה תומכת בשם של קובץ, תוקפץ לנו ההודעה הבאה: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7D344DE-8DDE-80E1-39F3-9B1A00B0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18" y="1214693"/>
            <a:ext cx="2911092" cy="142506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194D80B-AB67-5306-BD4E-1911A0F7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18" y="3429000"/>
            <a:ext cx="2964437" cy="1432684"/>
          </a:xfrm>
          <a:prstGeom prst="rect">
            <a:avLst/>
          </a:prstGeom>
        </p:spPr>
      </p:pic>
      <p:sp>
        <p:nvSpPr>
          <p:cNvPr id="10" name="כותרת 3">
            <a:extLst>
              <a:ext uri="{FF2B5EF4-FFF2-40B4-BE49-F238E27FC236}">
                <a16:creationId xmlns:a16="http://schemas.microsoft.com/office/drawing/2014/main" id="{26297125-76F9-EEC3-6F27-19180C5C49EE}"/>
              </a:ext>
            </a:extLst>
          </p:cNvPr>
          <p:cNvSpPr txBox="1">
            <a:spLocks/>
          </p:cNvSpPr>
          <p:nvPr/>
        </p:nvSpPr>
        <p:spPr>
          <a:xfrm>
            <a:off x="1387764" y="3004268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בחרנו בשם מאותו סוג קובץ שכבר קיים תוקפץ לנו ההודעה הבאה: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3A57A19-4960-8562-F804-DAAB31CA1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27" y="5373666"/>
            <a:ext cx="2179509" cy="1478408"/>
          </a:xfrm>
          <a:prstGeom prst="rect">
            <a:avLst/>
          </a:prstGeom>
        </p:spPr>
      </p:pic>
      <p:sp>
        <p:nvSpPr>
          <p:cNvPr id="13" name="כותרת 3">
            <a:extLst>
              <a:ext uri="{FF2B5EF4-FFF2-40B4-BE49-F238E27FC236}">
                <a16:creationId xmlns:a16="http://schemas.microsoft.com/office/drawing/2014/main" id="{587AEFCB-D711-753E-0DFD-F171FD07E217}"/>
              </a:ext>
            </a:extLst>
          </p:cNvPr>
          <p:cNvSpPr txBox="1">
            <a:spLocks/>
          </p:cNvSpPr>
          <p:nvPr/>
        </p:nvSpPr>
        <p:spPr>
          <a:xfrm>
            <a:off x="1387764" y="4960709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לא נסמן שום קובץ ונלחץ על כפתור ה</a:t>
            </a:r>
            <a:r>
              <a:rPr lang="en-US" sz="1600" dirty="0"/>
              <a:t>Rename</a:t>
            </a:r>
            <a:r>
              <a:rPr lang="he-IL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706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3">
            <a:extLst>
              <a:ext uri="{FF2B5EF4-FFF2-40B4-BE49-F238E27FC236}">
                <a16:creationId xmlns:a16="http://schemas.microsoft.com/office/drawing/2014/main" id="{C2009B81-B4C7-FD52-5B9E-247FFC20D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328" y="141304"/>
            <a:ext cx="10515600" cy="53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Delete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תחילה נסמן את הקובץ/תיקייה שאותם אנו רוצים למחוק: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16089C1-7811-94DF-A13F-ED69BE4C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712" y="775434"/>
            <a:ext cx="8085521" cy="1371719"/>
          </a:xfrm>
        </p:spPr>
      </p:pic>
      <p:sp>
        <p:nvSpPr>
          <p:cNvPr id="7" name="כותרת 3">
            <a:extLst>
              <a:ext uri="{FF2B5EF4-FFF2-40B4-BE49-F238E27FC236}">
                <a16:creationId xmlns:a16="http://schemas.microsoft.com/office/drawing/2014/main" id="{F55593A6-270B-9D43-5BD4-1425806BD1E6}"/>
              </a:ext>
            </a:extLst>
          </p:cNvPr>
          <p:cNvSpPr txBox="1">
            <a:spLocks/>
          </p:cNvSpPr>
          <p:nvPr/>
        </p:nvSpPr>
        <p:spPr>
          <a:xfrm>
            <a:off x="762459" y="2466084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לאחר שנלחץ על כפתור ה</a:t>
            </a:r>
            <a:r>
              <a:rPr lang="en-US" sz="1600" dirty="0"/>
              <a:t>Delete</a:t>
            </a:r>
            <a:r>
              <a:rPr lang="he-IL" sz="1600" dirty="0"/>
              <a:t> יוצג לנו אישור המחיקה: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A3BFB39-CEFE-6DAE-6708-D68EBA5E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63" y="3098948"/>
            <a:ext cx="2309060" cy="138696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99DF0DA-C0C5-7F60-CD27-EB674242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71" y="3028553"/>
            <a:ext cx="2629128" cy="142506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4573D3D-9D89-675E-D75C-1CF4CA87E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28" y="2979235"/>
            <a:ext cx="2758679" cy="147840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33EF64B-778D-7C7C-ECCA-7EF66C501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969" y="5415730"/>
            <a:ext cx="7856901" cy="960203"/>
          </a:xfrm>
          <a:prstGeom prst="rect">
            <a:avLst/>
          </a:prstGeom>
        </p:spPr>
      </p:pic>
      <p:sp>
        <p:nvSpPr>
          <p:cNvPr id="16" name="כותרת 3">
            <a:extLst>
              <a:ext uri="{FF2B5EF4-FFF2-40B4-BE49-F238E27FC236}">
                <a16:creationId xmlns:a16="http://schemas.microsoft.com/office/drawing/2014/main" id="{13CCCE26-0222-1CD7-D73C-9C556C7FD99D}"/>
              </a:ext>
            </a:extLst>
          </p:cNvPr>
          <p:cNvSpPr txBox="1">
            <a:spLocks/>
          </p:cNvSpPr>
          <p:nvPr/>
        </p:nvSpPr>
        <p:spPr>
          <a:xfrm>
            <a:off x="1026335" y="4905615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נוודא שבאמת הקבצים נמחקו:</a:t>
            </a:r>
          </a:p>
        </p:txBody>
      </p:sp>
    </p:spTree>
    <p:extLst>
      <p:ext uri="{BB962C8B-B14F-4D97-AF65-F5344CB8AC3E}">
        <p14:creationId xmlns:p14="http://schemas.microsoft.com/office/powerpoint/2010/main" val="163129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E9C92916-7AC3-3C45-F2A1-536A6653BC87}"/>
              </a:ext>
            </a:extLst>
          </p:cNvPr>
          <p:cNvSpPr txBox="1">
            <a:spLocks/>
          </p:cNvSpPr>
          <p:nvPr/>
        </p:nvSpPr>
        <p:spPr>
          <a:xfrm>
            <a:off x="1281546" y="261451"/>
            <a:ext cx="10515600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u="sng" dirty="0"/>
              <a:t>שגיאות אפשריות:</a:t>
            </a:r>
          </a:p>
          <a:p>
            <a:r>
              <a:rPr lang="he-IL" sz="1600" dirty="0"/>
              <a:t>אם לא נסמן קובץ/תיקייה למחיקה תוקפץ לנו ההודעה הבאה:</a:t>
            </a:r>
          </a:p>
          <a:p>
            <a:endParaRPr lang="he-IL" sz="1600" u="sng" dirty="0"/>
          </a:p>
          <a:p>
            <a:endParaRPr lang="he-IL" sz="1600" u="sng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C662E81-86A4-1DCB-9A38-C2BE9052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53" y="980947"/>
            <a:ext cx="235478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73F68B25-565F-D8E2-A08D-739CB7C34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328" y="141304"/>
            <a:ext cx="10515600" cy="53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Open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תחיל נסמן את התיקייה שאותה אנו רוצה לפתוח ובעצם להיכנס: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3C505A5-37E3-E1C2-3AF4-D9578634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37" y="946403"/>
            <a:ext cx="8039797" cy="609653"/>
          </a:xfrm>
          <a:prstGeom prst="rect">
            <a:avLst/>
          </a:prstGeom>
        </p:spPr>
      </p:pic>
      <p:sp>
        <p:nvSpPr>
          <p:cNvPr id="7" name="כותרת 3">
            <a:extLst>
              <a:ext uri="{FF2B5EF4-FFF2-40B4-BE49-F238E27FC236}">
                <a16:creationId xmlns:a16="http://schemas.microsoft.com/office/drawing/2014/main" id="{4298EE74-8C57-877A-9EB5-425B54381142}"/>
              </a:ext>
            </a:extLst>
          </p:cNvPr>
          <p:cNvSpPr txBox="1">
            <a:spLocks/>
          </p:cNvSpPr>
          <p:nvPr/>
        </p:nvSpPr>
        <p:spPr>
          <a:xfrm>
            <a:off x="921328" y="2011630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ברגע שנלחץ על כפתור ה</a:t>
            </a:r>
            <a:r>
              <a:rPr lang="en-US" sz="1600" dirty="0"/>
              <a:t>Open</a:t>
            </a:r>
            <a:r>
              <a:rPr lang="he-IL" sz="1600" dirty="0"/>
              <a:t> נכנס לתיקייה ונראה את הקבצים שבתוכה, נוכל לראות גם את התניב שהתעדכן בעקבות כך: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0E825E1-CBB9-39C7-E4F6-CC2C561C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37" y="2890851"/>
            <a:ext cx="762828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3E0C4C-F445-342C-E2E6-5C570155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e-IL" sz="4000" u="sng" dirty="0"/>
              <a:t>צד שרת:</a:t>
            </a:r>
            <a:br>
              <a:rPr lang="he-IL" sz="4000" u="sng" dirty="0"/>
            </a:br>
            <a:br>
              <a:rPr lang="he-IL" sz="4000" u="sng" dirty="0"/>
            </a:br>
            <a:r>
              <a:rPr lang="he-IL" sz="1600" dirty="0">
                <a:cs typeface="+mn-cs"/>
              </a:rPr>
              <a:t>ברגע שנפעיל את הקובץ </a:t>
            </a:r>
            <a:r>
              <a:rPr lang="en-US" sz="1600" dirty="0">
                <a:cs typeface="+mn-cs"/>
              </a:rPr>
              <a:t>server.exe/server.py</a:t>
            </a:r>
            <a:r>
              <a:rPr lang="he-IL" sz="1600" dirty="0">
                <a:cs typeface="+mn-cs"/>
              </a:rPr>
              <a:t> יפתח לנו החלון הבא:</a:t>
            </a:r>
            <a:endParaRPr lang="he-IL" sz="4000" dirty="0"/>
          </a:p>
        </p:txBody>
      </p:sp>
      <p:pic>
        <p:nvPicPr>
          <p:cNvPr id="5" name="מציין מיקום תוכן 4" descr="תמונה שמכילה טקסט, צילום מסך, תצוגה, תוכנה&#10;&#10;התיאור נוצר באופן אוטומטי">
            <a:extLst>
              <a:ext uri="{FF2B5EF4-FFF2-40B4-BE49-F238E27FC236}">
                <a16:creationId xmlns:a16="http://schemas.microsoft.com/office/drawing/2014/main" id="{5F8A456D-95D7-F3FF-BB8C-0ACE33FC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6" y="1825625"/>
            <a:ext cx="5542447" cy="4351338"/>
          </a:xfr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D03B0233-8E65-99A5-B540-85C6F4DF350D}"/>
              </a:ext>
            </a:extLst>
          </p:cNvPr>
          <p:cNvCxnSpPr>
            <a:cxnSpLocks/>
          </p:cNvCxnSpPr>
          <p:nvPr/>
        </p:nvCxnSpPr>
        <p:spPr>
          <a:xfrm flipH="1">
            <a:off x="6982691" y="2410691"/>
            <a:ext cx="2724727" cy="31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57166AF-FFB0-DE93-518E-5E5A0B4B9FAE}"/>
              </a:ext>
            </a:extLst>
          </p:cNvPr>
          <p:cNvCxnSpPr>
            <a:cxnSpLocks/>
          </p:cNvCxnSpPr>
          <p:nvPr/>
        </p:nvCxnSpPr>
        <p:spPr>
          <a:xfrm flipH="1">
            <a:off x="7079673" y="3206534"/>
            <a:ext cx="2627745" cy="237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1C5F162-6345-36B6-457E-AB39C6F019AE}"/>
              </a:ext>
            </a:extLst>
          </p:cNvPr>
          <p:cNvCxnSpPr>
            <a:cxnSpLocks/>
          </p:cNvCxnSpPr>
          <p:nvPr/>
        </p:nvCxnSpPr>
        <p:spPr>
          <a:xfrm flipH="1">
            <a:off x="6696991" y="5440218"/>
            <a:ext cx="2548609" cy="204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7BB067D-A115-ED01-7E52-412F66DD0784}"/>
              </a:ext>
            </a:extLst>
          </p:cNvPr>
          <p:cNvCxnSpPr>
            <a:cxnSpLocks/>
          </p:cNvCxnSpPr>
          <p:nvPr/>
        </p:nvCxnSpPr>
        <p:spPr>
          <a:xfrm>
            <a:off x="4899812" y="2646218"/>
            <a:ext cx="507843" cy="157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613DE75-1CF4-0FBC-63B3-DCC226610F94}"/>
              </a:ext>
            </a:extLst>
          </p:cNvPr>
          <p:cNvCxnSpPr>
            <a:cxnSpLocks/>
          </p:cNvCxnSpPr>
          <p:nvPr/>
        </p:nvCxnSpPr>
        <p:spPr>
          <a:xfrm>
            <a:off x="4858406" y="3411680"/>
            <a:ext cx="507843" cy="157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מלבן 19">
            <a:extLst>
              <a:ext uri="{FF2B5EF4-FFF2-40B4-BE49-F238E27FC236}">
                <a16:creationId xmlns:a16="http://schemas.microsoft.com/office/drawing/2014/main" id="{B59D21BE-DDC2-2CAD-D9D5-1D2EA605E98C}"/>
              </a:ext>
            </a:extLst>
          </p:cNvPr>
          <p:cNvSpPr/>
          <p:nvPr/>
        </p:nvSpPr>
        <p:spPr>
          <a:xfrm>
            <a:off x="7611077" y="1742533"/>
            <a:ext cx="1256146" cy="314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EDFD0F2D-DF94-96B0-FD30-414E8BC3EBBA}"/>
              </a:ext>
            </a:extLst>
          </p:cNvPr>
          <p:cNvCxnSpPr>
            <a:cxnSpLocks/>
          </p:cNvCxnSpPr>
          <p:nvPr/>
        </p:nvCxnSpPr>
        <p:spPr>
          <a:xfrm>
            <a:off x="2816933" y="1756352"/>
            <a:ext cx="507843" cy="157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78FC902-C4CA-121F-5270-CE4734C0859A}"/>
              </a:ext>
            </a:extLst>
          </p:cNvPr>
          <p:cNvSpPr txBox="1"/>
          <p:nvPr/>
        </p:nvSpPr>
        <p:spPr>
          <a:xfrm>
            <a:off x="1200727" y="1575449"/>
            <a:ext cx="15257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אייקון חלון השרת.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0CB93E6D-B6B0-C219-3B41-D2A636A4887B}"/>
              </a:ext>
            </a:extLst>
          </p:cNvPr>
          <p:cNvSpPr txBox="1"/>
          <p:nvPr/>
        </p:nvSpPr>
        <p:spPr>
          <a:xfrm>
            <a:off x="9245600" y="1026631"/>
            <a:ext cx="272644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X </a:t>
            </a:r>
            <a:r>
              <a:rPr lang="he-IL" sz="1400" dirty="0"/>
              <a:t> - לסגירת השרת וחלון האפליקציה של השרת.</a:t>
            </a:r>
          </a:p>
          <a:p>
            <a:r>
              <a:rPr lang="he-IL" sz="1400" dirty="0"/>
              <a:t>     - להגדלת החלון.</a:t>
            </a:r>
          </a:p>
          <a:p>
            <a:r>
              <a:rPr lang="he-IL" sz="1400" dirty="0"/>
              <a:t>_ - למזעור החלון.</a:t>
            </a: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76B25E23-3048-10E7-8CFC-5FF22A93A445}"/>
              </a:ext>
            </a:extLst>
          </p:cNvPr>
          <p:cNvCxnSpPr>
            <a:cxnSpLocks/>
          </p:cNvCxnSpPr>
          <p:nvPr/>
        </p:nvCxnSpPr>
        <p:spPr>
          <a:xfrm flipH="1">
            <a:off x="8899707" y="1781274"/>
            <a:ext cx="253921" cy="5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F750DA55-8A17-BE82-E33E-11DCCEFF5904}"/>
              </a:ext>
            </a:extLst>
          </p:cNvPr>
          <p:cNvSpPr/>
          <p:nvPr/>
        </p:nvSpPr>
        <p:spPr>
          <a:xfrm>
            <a:off x="11725642" y="1564708"/>
            <a:ext cx="180031" cy="114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A64BD9D9-D5F6-924F-8186-12F3682BCDAD}"/>
              </a:ext>
            </a:extLst>
          </p:cNvPr>
          <p:cNvSpPr txBox="1"/>
          <p:nvPr/>
        </p:nvSpPr>
        <p:spPr>
          <a:xfrm>
            <a:off x="9534865" y="2129439"/>
            <a:ext cx="22807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סימון אם ברצוננו להשתמש ב</a:t>
            </a:r>
            <a:r>
              <a:rPr lang="en-US" sz="1400" dirty="0"/>
              <a:t>IP</a:t>
            </a:r>
            <a:r>
              <a:rPr lang="he-IL" sz="1400" dirty="0"/>
              <a:t> ברירת המחדל.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E5A18189-8113-C9BC-A28A-B0D137911345}"/>
              </a:ext>
            </a:extLst>
          </p:cNvPr>
          <p:cNvSpPr txBox="1"/>
          <p:nvPr/>
        </p:nvSpPr>
        <p:spPr>
          <a:xfrm>
            <a:off x="9514417" y="2859439"/>
            <a:ext cx="22807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סימון אם ברצוננו להשתמש ב</a:t>
            </a:r>
            <a:r>
              <a:rPr lang="en-US" sz="1400" dirty="0"/>
              <a:t>PORT</a:t>
            </a:r>
            <a:r>
              <a:rPr lang="he-IL" sz="1400" dirty="0"/>
              <a:t> ברירת המחדל.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1198CB5C-D469-65F4-6E1F-946204B98BBE}"/>
              </a:ext>
            </a:extLst>
          </p:cNvPr>
          <p:cNvSpPr txBox="1"/>
          <p:nvPr/>
        </p:nvSpPr>
        <p:spPr>
          <a:xfrm>
            <a:off x="9231823" y="5121641"/>
            <a:ext cx="274022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שלאחר לחיצתו יוקם השרת רק אם מולאו פרטים מתאימים ב</a:t>
            </a:r>
            <a:r>
              <a:rPr lang="en-US" sz="1400" dirty="0"/>
              <a:t>IP</a:t>
            </a:r>
            <a:r>
              <a:rPr lang="he-IL" sz="1400" dirty="0"/>
              <a:t> וב-</a:t>
            </a:r>
            <a:r>
              <a:rPr lang="en-US" sz="1400" dirty="0"/>
              <a:t>PORT</a:t>
            </a:r>
            <a:r>
              <a:rPr lang="he-IL" sz="1400" dirty="0"/>
              <a:t>.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EE675B4-D19C-869B-951E-BBC2FD48BB36}"/>
              </a:ext>
            </a:extLst>
          </p:cNvPr>
          <p:cNvSpPr txBox="1"/>
          <p:nvPr/>
        </p:nvSpPr>
        <p:spPr>
          <a:xfrm>
            <a:off x="3292292" y="2410691"/>
            <a:ext cx="1525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שדה להכנסת </a:t>
            </a:r>
            <a:r>
              <a:rPr lang="en-US" sz="1400" dirty="0"/>
              <a:t>IP</a:t>
            </a:r>
            <a:r>
              <a:rPr lang="he-IL" sz="1400" dirty="0"/>
              <a:t> לבחירת המשתמש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AFACF490-C0A4-63E3-8F7B-DD87CDA359A0}"/>
              </a:ext>
            </a:extLst>
          </p:cNvPr>
          <p:cNvSpPr txBox="1"/>
          <p:nvPr/>
        </p:nvSpPr>
        <p:spPr>
          <a:xfrm>
            <a:off x="3177506" y="3121049"/>
            <a:ext cx="1680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שדה להכנסת </a:t>
            </a:r>
            <a:r>
              <a:rPr lang="en-US" sz="1400" dirty="0"/>
              <a:t>PORT</a:t>
            </a:r>
            <a:r>
              <a:rPr lang="he-IL" sz="1400" dirty="0"/>
              <a:t> לבחירת המשתמש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2C19E893-5503-C87A-9668-19D5CD69B849}"/>
              </a:ext>
            </a:extLst>
          </p:cNvPr>
          <p:cNvSpPr txBox="1"/>
          <p:nvPr/>
        </p:nvSpPr>
        <p:spPr>
          <a:xfrm>
            <a:off x="988292" y="6284189"/>
            <a:ext cx="98390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המשתמש בוחר להקים את השרת אם פרטי </a:t>
            </a:r>
            <a:r>
              <a:rPr lang="en-US" dirty="0"/>
              <a:t>IP</a:t>
            </a:r>
            <a:r>
              <a:rPr lang="he-IL" dirty="0"/>
              <a:t> או </a:t>
            </a:r>
            <a:r>
              <a:rPr lang="en-US" dirty="0"/>
              <a:t>PORT</a:t>
            </a:r>
            <a:r>
              <a:rPr lang="he-IL" dirty="0"/>
              <a:t> שהוא בוחר או לחלופין עם ערכים </a:t>
            </a:r>
            <a:r>
              <a:rPr lang="he-IL" dirty="0" err="1"/>
              <a:t>דיפולטיביים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47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FBD9E685-B52E-8D9F-F927-3788018640FB}"/>
              </a:ext>
            </a:extLst>
          </p:cNvPr>
          <p:cNvSpPr txBox="1">
            <a:spLocks/>
          </p:cNvSpPr>
          <p:nvPr/>
        </p:nvSpPr>
        <p:spPr>
          <a:xfrm>
            <a:off x="1281546" y="261451"/>
            <a:ext cx="10515600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u="sng" dirty="0"/>
              <a:t>שגיאות אפשריות:</a:t>
            </a:r>
          </a:p>
          <a:p>
            <a:r>
              <a:rPr lang="he-IL" sz="1600" dirty="0"/>
              <a:t>אם לא נסמן קובץ/תיקייה למחיקה תוקפץ לנו ההודעה הבאה:</a:t>
            </a:r>
          </a:p>
          <a:p>
            <a:endParaRPr lang="he-IL" sz="1600" u="sng" dirty="0"/>
          </a:p>
          <a:p>
            <a:endParaRPr lang="he-IL" sz="1600" u="sng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34F42C6-A3F7-4111-CE8E-0B3756ED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46" y="3752556"/>
            <a:ext cx="3071126" cy="1440305"/>
          </a:xfrm>
          <a:prstGeom prst="rect">
            <a:avLst/>
          </a:prstGeom>
        </p:spPr>
      </p:pic>
      <p:sp>
        <p:nvSpPr>
          <p:cNvPr id="10" name="כותרת 3">
            <a:extLst>
              <a:ext uri="{FF2B5EF4-FFF2-40B4-BE49-F238E27FC236}">
                <a16:creationId xmlns:a16="http://schemas.microsoft.com/office/drawing/2014/main" id="{A5CAE6DB-B064-C35A-4839-B2ACD1832F57}"/>
              </a:ext>
            </a:extLst>
          </p:cNvPr>
          <p:cNvSpPr txBox="1">
            <a:spLocks/>
          </p:cNvSpPr>
          <p:nvPr/>
        </p:nvSpPr>
        <p:spPr>
          <a:xfrm>
            <a:off x="1281546" y="2979629"/>
            <a:ext cx="10515600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נבחר לפתוח קובץ ולא תיקייה תוקפץ לנו ההודעה הבאה:</a:t>
            </a:r>
          </a:p>
          <a:p>
            <a:endParaRPr lang="he-IL" sz="1600" u="sng" dirty="0"/>
          </a:p>
          <a:p>
            <a:endParaRPr lang="he-IL" sz="1600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65240B-7F29-C7A1-321B-CA06A5A3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46" y="875012"/>
            <a:ext cx="235478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3">
            <a:extLst>
              <a:ext uri="{FF2B5EF4-FFF2-40B4-BE49-F238E27FC236}">
                <a16:creationId xmlns:a16="http://schemas.microsoft.com/office/drawing/2014/main" id="{146CBF9A-9F24-4228-8BD0-4347589D0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328" y="141304"/>
            <a:ext cx="10515600" cy="53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u="sng" dirty="0"/>
              <a:t>ליצור תיקייה חדשה:</a:t>
            </a:r>
          </a:p>
          <a:p>
            <a:r>
              <a:rPr lang="he-IL" sz="1600" dirty="0"/>
              <a:t>נלחץ על הכפתור בצד ימין הכי למעלה: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1DEFABE-2F40-9A4D-3CA6-58203CFF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738" y="2527962"/>
            <a:ext cx="2608424" cy="1485347"/>
          </a:xfr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AE8D83B-4D0F-3A85-E3DB-4F15F3D19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4" y="862049"/>
            <a:ext cx="942107" cy="942107"/>
          </a:xfrm>
          <a:prstGeom prst="rect">
            <a:avLst/>
          </a:prstGeom>
        </p:spPr>
      </p:pic>
      <p:sp>
        <p:nvSpPr>
          <p:cNvPr id="9" name="כותרת 3">
            <a:extLst>
              <a:ext uri="{FF2B5EF4-FFF2-40B4-BE49-F238E27FC236}">
                <a16:creationId xmlns:a16="http://schemas.microsoft.com/office/drawing/2014/main" id="{0C80A997-AA73-EB1F-5445-B2ACDE922B31}"/>
              </a:ext>
            </a:extLst>
          </p:cNvPr>
          <p:cNvSpPr txBox="1">
            <a:spLocks/>
          </p:cNvSpPr>
          <p:nvPr/>
        </p:nvSpPr>
        <p:spPr>
          <a:xfrm>
            <a:off x="838200" y="2100169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לאחר מכן יוקפץ לנו החלון הבא לבחירת שם חדש:</a:t>
            </a:r>
          </a:p>
        </p:txBody>
      </p:sp>
      <p:sp>
        <p:nvSpPr>
          <p:cNvPr id="10" name="כותרת 3">
            <a:extLst>
              <a:ext uri="{FF2B5EF4-FFF2-40B4-BE49-F238E27FC236}">
                <a16:creationId xmlns:a16="http://schemas.microsoft.com/office/drawing/2014/main" id="{0B258EF8-ECFF-D921-72F3-65CCFD27A102}"/>
              </a:ext>
            </a:extLst>
          </p:cNvPr>
          <p:cNvSpPr txBox="1">
            <a:spLocks/>
          </p:cNvSpPr>
          <p:nvPr/>
        </p:nvSpPr>
        <p:spPr>
          <a:xfrm>
            <a:off x="1119909" y="4210678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נבחר את השם </a:t>
            </a:r>
            <a:r>
              <a:rPr lang="en-US" sz="1600" dirty="0"/>
              <a:t>something</a:t>
            </a:r>
            <a:r>
              <a:rPr lang="he-IL" sz="1600" dirty="0"/>
              <a:t>, ונראה שבאמת התיקייה נוצרה: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8E984C0-1F76-7B64-2A10-0797AC90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347" y="4524610"/>
            <a:ext cx="3177815" cy="147078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2F18595-9765-A5DF-4BA3-69CD4935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318" y="6150722"/>
            <a:ext cx="754445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6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0B3AEF75-5BDC-201D-3D5F-2DAD59FC0F97}"/>
              </a:ext>
            </a:extLst>
          </p:cNvPr>
          <p:cNvSpPr txBox="1">
            <a:spLocks/>
          </p:cNvSpPr>
          <p:nvPr/>
        </p:nvSpPr>
        <p:spPr>
          <a:xfrm>
            <a:off x="838200" y="413271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u="sng" dirty="0"/>
              <a:t>שגיאות אפשריות:</a:t>
            </a:r>
          </a:p>
          <a:p>
            <a:r>
              <a:rPr lang="he-IL" sz="1600" dirty="0"/>
              <a:t>אם הכנסנו תו לא חוקי בשם התיקייה, הכוונה תו שמערכת ווינדוס אינה תומכת בשם של קובץ, תוקפץ לנו ההודעה הבאה: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37EFB4D-8764-E0B4-7A4C-9012F7AF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18" y="1214693"/>
            <a:ext cx="2911092" cy="1425063"/>
          </a:xfrm>
          <a:prstGeom prst="rect">
            <a:avLst/>
          </a:prstGeom>
        </p:spPr>
      </p:pic>
      <p:sp>
        <p:nvSpPr>
          <p:cNvPr id="7" name="כותרת 3">
            <a:extLst>
              <a:ext uri="{FF2B5EF4-FFF2-40B4-BE49-F238E27FC236}">
                <a16:creationId xmlns:a16="http://schemas.microsoft.com/office/drawing/2014/main" id="{CFBD5B34-410A-D369-FCC6-78C7DE8E5BE9}"/>
              </a:ext>
            </a:extLst>
          </p:cNvPr>
          <p:cNvSpPr txBox="1">
            <a:spLocks/>
          </p:cNvSpPr>
          <p:nvPr/>
        </p:nvSpPr>
        <p:spPr>
          <a:xfrm>
            <a:off x="1387764" y="3004268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600" dirty="0"/>
              <a:t>אם בחרנו בשם של תיקייה קיימת תוקפץ לנו ההודעה הבאה: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FB422E0-408D-3F97-C7FD-25BADBBE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53" y="3539801"/>
            <a:ext cx="27434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3">
            <a:extLst>
              <a:ext uri="{FF2B5EF4-FFF2-40B4-BE49-F238E27FC236}">
                <a16:creationId xmlns:a16="http://schemas.microsoft.com/office/drawing/2014/main" id="{B1E99443-5170-CD6D-B52C-35327917F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0783" y="196731"/>
            <a:ext cx="10515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800" u="sng" dirty="0"/>
              <a:t>לעלות בנתיב למעלה:</a:t>
            </a:r>
          </a:p>
          <a:p>
            <a:r>
              <a:rPr lang="he-IL" sz="1800" dirty="0"/>
              <a:t>נניח שאנו נמצאים בנתיב הבא:</a:t>
            </a:r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386C5D52-7EA8-4C2E-79E9-82913DE9B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24" y="4301782"/>
            <a:ext cx="1260457" cy="1260457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BDBBB18-E6B6-6258-0A8D-7B6E04A0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76" y="944665"/>
            <a:ext cx="7635902" cy="2484335"/>
          </a:xfrm>
          <a:prstGeom prst="rect">
            <a:avLst/>
          </a:prstGeom>
        </p:spPr>
      </p:pic>
      <p:sp>
        <p:nvSpPr>
          <p:cNvPr id="12" name="כותרת 3">
            <a:extLst>
              <a:ext uri="{FF2B5EF4-FFF2-40B4-BE49-F238E27FC236}">
                <a16:creationId xmlns:a16="http://schemas.microsoft.com/office/drawing/2014/main" id="{D043C7DC-36E2-5BDE-42BD-68941B22A074}"/>
              </a:ext>
            </a:extLst>
          </p:cNvPr>
          <p:cNvSpPr txBox="1">
            <a:spLocks/>
          </p:cNvSpPr>
          <p:nvPr/>
        </p:nvSpPr>
        <p:spPr>
          <a:xfrm>
            <a:off x="1290783" y="3740854"/>
            <a:ext cx="105156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800" dirty="0"/>
              <a:t>כעת אנו רוצים לעלות לתיקייה </a:t>
            </a:r>
            <a:r>
              <a:rPr lang="en-US" sz="1800" dirty="0"/>
              <a:t>home</a:t>
            </a:r>
            <a:r>
              <a:rPr lang="he-IL" sz="1800" dirty="0"/>
              <a:t> שבנתיב לשם כך נצטרך ללחוץ על הכפתור שנראה כך:</a:t>
            </a:r>
          </a:p>
        </p:txBody>
      </p:sp>
    </p:spTree>
    <p:extLst>
      <p:ext uri="{BB962C8B-B14F-4D97-AF65-F5344CB8AC3E}">
        <p14:creationId xmlns:p14="http://schemas.microsoft.com/office/powerpoint/2010/main" val="233531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E6909B3-7279-1460-8B96-BDB9D75C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68" y="708369"/>
            <a:ext cx="7635902" cy="6020322"/>
          </a:xfrm>
          <a:prstGeom prst="rect">
            <a:avLst/>
          </a:prstGeom>
        </p:spPr>
      </p:pic>
      <p:sp>
        <p:nvSpPr>
          <p:cNvPr id="6" name="כותרת 3">
            <a:extLst>
              <a:ext uri="{FF2B5EF4-FFF2-40B4-BE49-F238E27FC236}">
                <a16:creationId xmlns:a16="http://schemas.microsoft.com/office/drawing/2014/main" id="{913C8366-6711-F3AC-BC2F-AD5D21A189BE}"/>
              </a:ext>
            </a:extLst>
          </p:cNvPr>
          <p:cNvSpPr txBox="1">
            <a:spLocks/>
          </p:cNvSpPr>
          <p:nvPr/>
        </p:nvSpPr>
        <p:spPr>
          <a:xfrm>
            <a:off x="1013692" y="212563"/>
            <a:ext cx="105156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800" dirty="0"/>
              <a:t>לאחר שלחצנו נחזור לתיקייה </a:t>
            </a:r>
            <a:r>
              <a:rPr lang="en-US" sz="1800" dirty="0"/>
              <a:t>home</a:t>
            </a:r>
            <a:r>
              <a:rPr lang="he-IL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526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C44D5D7B-B607-EC32-0D52-682167D100EB}"/>
              </a:ext>
            </a:extLst>
          </p:cNvPr>
          <p:cNvSpPr txBox="1">
            <a:spLocks/>
          </p:cNvSpPr>
          <p:nvPr/>
        </p:nvSpPr>
        <p:spPr>
          <a:xfrm>
            <a:off x="551874" y="260923"/>
            <a:ext cx="10515600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800" u="sng" dirty="0"/>
              <a:t>המחשה של מימוש מנגנון מניעה הדדית:</a:t>
            </a:r>
          </a:p>
          <a:p>
            <a:r>
              <a:rPr lang="he-IL" sz="1800" dirty="0"/>
              <a:t>אם לדוגמה משתמש נמצא בתיקייה </a:t>
            </a:r>
            <a:r>
              <a:rPr lang="en-US" sz="1800" dirty="0"/>
              <a:t>something</a:t>
            </a:r>
            <a:r>
              <a:rPr lang="he-IL" sz="1800" dirty="0"/>
              <a:t> ומשתמש אחר רוצה למחוק אותה תוקפץ לנו ההודעה הבאה:</a:t>
            </a:r>
          </a:p>
          <a:p>
            <a:endParaRPr lang="he-IL" sz="18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3B6CA04-CDD6-BE84-93C4-950E174F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6" y="1197894"/>
            <a:ext cx="3292125" cy="1432684"/>
          </a:xfrm>
          <a:prstGeom prst="rect">
            <a:avLst/>
          </a:prstGeom>
        </p:spPr>
      </p:pic>
      <p:sp>
        <p:nvSpPr>
          <p:cNvPr id="7" name="כותרת 3">
            <a:extLst>
              <a:ext uri="{FF2B5EF4-FFF2-40B4-BE49-F238E27FC236}">
                <a16:creationId xmlns:a16="http://schemas.microsoft.com/office/drawing/2014/main" id="{EAB7F05F-1877-2682-A0A0-F3F913FE1FAF}"/>
              </a:ext>
            </a:extLst>
          </p:cNvPr>
          <p:cNvSpPr txBox="1">
            <a:spLocks/>
          </p:cNvSpPr>
          <p:nvPr/>
        </p:nvSpPr>
        <p:spPr>
          <a:xfrm>
            <a:off x="1124528" y="323499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ctr">
            <a:sp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1800" u="sng" dirty="0"/>
              <a:t>חשוב לציין שההודעה תופיע במקרה של הפעולות </a:t>
            </a:r>
            <a:r>
              <a:rPr lang="en-US" sz="1800" u="sng" dirty="0" err="1"/>
              <a:t>Rename,Delete,Download,Move</a:t>
            </a:r>
            <a:r>
              <a:rPr lang="en-US" sz="1800" u="sng" dirty="0"/>
              <a:t> to, Open</a:t>
            </a:r>
            <a:r>
              <a:rPr lang="he-IL" sz="1800" u="sng" dirty="0"/>
              <a:t> בכל מקרה של התנגשות תוקפץ ההודעה שלמעלה.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0895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587831C8-7868-CDB5-8096-596BFEDB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10" y="2139424"/>
            <a:ext cx="1950889" cy="147078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5806A36-F031-E2AD-B91A-0D3355E63DE1}"/>
              </a:ext>
            </a:extLst>
          </p:cNvPr>
          <p:cNvSpPr txBox="1"/>
          <p:nvPr/>
        </p:nvSpPr>
        <p:spPr>
          <a:xfrm>
            <a:off x="471055" y="332509"/>
            <a:ext cx="11277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u="sng" dirty="0"/>
              <a:t>סיום החיבור:</a:t>
            </a:r>
          </a:p>
          <a:p>
            <a:pPr algn="ctr"/>
            <a:endParaRPr lang="he-IL" sz="2800" u="sng" dirty="0"/>
          </a:p>
          <a:p>
            <a:r>
              <a:rPr lang="he-IL" sz="1600" dirty="0"/>
              <a:t>ברגע שנלחץ על ה</a:t>
            </a:r>
            <a:r>
              <a:rPr lang="en-US" sz="1600" dirty="0"/>
              <a:t>X</a:t>
            </a:r>
            <a:r>
              <a:rPr lang="he-IL" sz="1600" dirty="0"/>
              <a:t> שבחלון האפליקציה תקפוץ לנו ההודעה הבאה, אם נבחר על אישור: האפליקציה תיסגר.</a:t>
            </a:r>
          </a:p>
          <a:p>
            <a:r>
              <a:rPr lang="he-IL" sz="1600" dirty="0"/>
              <a:t> אם לא האפליקציה תפעל כרגיל.</a:t>
            </a:r>
          </a:p>
          <a:p>
            <a:r>
              <a:rPr lang="he-IL" sz="1600" dirty="0"/>
              <a:t>הדבר נכון לשני הצדדים צד לקוח וצד שרת.</a:t>
            </a:r>
          </a:p>
          <a:p>
            <a:r>
              <a:rPr lang="he-IL" sz="1600" dirty="0"/>
              <a:t>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9435371-12F4-E60A-2F1F-9F9E76D5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03" y="4677922"/>
            <a:ext cx="2324301" cy="147840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6C3522A-4E4B-F0D8-058D-D7449D200EA4}"/>
              </a:ext>
            </a:extLst>
          </p:cNvPr>
          <p:cNvSpPr txBox="1"/>
          <p:nvPr/>
        </p:nvSpPr>
        <p:spPr>
          <a:xfrm>
            <a:off x="147782" y="3838515"/>
            <a:ext cx="11942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במצב שהשרת </a:t>
            </a:r>
            <a:r>
              <a:rPr lang="he-IL" dirty="0" err="1"/>
              <a:t>יסגר</a:t>
            </a:r>
            <a:r>
              <a:rPr lang="he-IL" dirty="0"/>
              <a:t>, והלקוחות עדיין מחוברים לשרת תשלח להם ההודעה הבאה, שתגיד להם שהשרת נותק והם כרגע מנותקים ממנו:</a:t>
            </a:r>
          </a:p>
        </p:txBody>
      </p:sp>
    </p:spTree>
    <p:extLst>
      <p:ext uri="{BB962C8B-B14F-4D97-AF65-F5344CB8AC3E}">
        <p14:creationId xmlns:p14="http://schemas.microsoft.com/office/powerpoint/2010/main" val="37950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08357E8-8386-62E6-708B-841DE323C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485775"/>
            <a:ext cx="6638925" cy="5657850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A30826E2-EF52-BC5B-5B22-72B037E13708}"/>
              </a:ext>
            </a:extLst>
          </p:cNvPr>
          <p:cNvCxnSpPr>
            <a:cxnSpLocks/>
          </p:cNvCxnSpPr>
          <p:nvPr/>
        </p:nvCxnSpPr>
        <p:spPr>
          <a:xfrm flipH="1">
            <a:off x="9305061" y="822324"/>
            <a:ext cx="583622" cy="76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32A98D9-A965-3098-B20C-C67738AB90B0}"/>
              </a:ext>
            </a:extLst>
          </p:cNvPr>
          <p:cNvSpPr txBox="1"/>
          <p:nvPr/>
        </p:nvSpPr>
        <p:spPr>
          <a:xfrm>
            <a:off x="0" y="2382982"/>
            <a:ext cx="208741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הצגת היסטוריית פעילות השרת:</a:t>
            </a:r>
          </a:p>
          <a:p>
            <a:r>
              <a:rPr lang="he-IL" sz="1400" dirty="0"/>
              <a:t>הצגה של חיבור לקוח שהתחבר לשרת.</a:t>
            </a:r>
          </a:p>
          <a:p>
            <a:r>
              <a:rPr lang="he-IL" sz="1400" dirty="0"/>
              <a:t>איזו בקשות נשלחו לשרת ואיזה לקוח שלח אותן.</a:t>
            </a:r>
          </a:p>
        </p:txBody>
      </p:sp>
      <p:sp>
        <p:nvSpPr>
          <p:cNvPr id="10" name="סוגר מרובע שמאלי 9">
            <a:extLst>
              <a:ext uri="{FF2B5EF4-FFF2-40B4-BE49-F238E27FC236}">
                <a16:creationId xmlns:a16="http://schemas.microsoft.com/office/drawing/2014/main" id="{1EA312C0-1542-DBA6-66E2-CF2C16CDD191}"/>
              </a:ext>
            </a:extLst>
          </p:cNvPr>
          <p:cNvSpPr/>
          <p:nvPr/>
        </p:nvSpPr>
        <p:spPr>
          <a:xfrm>
            <a:off x="2170545" y="1265382"/>
            <a:ext cx="505980" cy="404552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1144C2B-27C3-EEDF-673A-4C9BEB1B557C}"/>
              </a:ext>
            </a:extLst>
          </p:cNvPr>
          <p:cNvSpPr txBox="1"/>
          <p:nvPr/>
        </p:nvSpPr>
        <p:spPr>
          <a:xfrm>
            <a:off x="9515475" y="417991"/>
            <a:ext cx="245687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הצגת מספר המשתמשים הפעילים שמחוברים לשרת בפועל.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901D028-9D90-5A0C-A3BB-51425CDACCFF}"/>
              </a:ext>
            </a:extLst>
          </p:cNvPr>
          <p:cNvCxnSpPr>
            <a:cxnSpLocks/>
          </p:cNvCxnSpPr>
          <p:nvPr/>
        </p:nvCxnSpPr>
        <p:spPr>
          <a:xfrm>
            <a:off x="2170545" y="714375"/>
            <a:ext cx="414194" cy="215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41431EF-5DE6-EAF6-B32F-D7656EC5EAD0}"/>
              </a:ext>
            </a:extLst>
          </p:cNvPr>
          <p:cNvSpPr txBox="1"/>
          <p:nvPr/>
        </p:nvSpPr>
        <p:spPr>
          <a:xfrm>
            <a:off x="-286327" y="264103"/>
            <a:ext cx="24568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הצגה של ה</a:t>
            </a:r>
            <a:r>
              <a:rPr lang="en-US" sz="1400" dirty="0"/>
              <a:t>IP</a:t>
            </a:r>
            <a:r>
              <a:rPr lang="he-IL" sz="1400" dirty="0"/>
              <a:t> </a:t>
            </a:r>
            <a:r>
              <a:rPr lang="he-IL" sz="1400" dirty="0" err="1"/>
              <a:t>וה</a:t>
            </a:r>
            <a:r>
              <a:rPr lang="en-US" sz="1400" dirty="0"/>
              <a:t>PORT</a:t>
            </a:r>
            <a:r>
              <a:rPr lang="he-IL" sz="1400" dirty="0"/>
              <a:t> של השרת.</a:t>
            </a:r>
          </a:p>
        </p:txBody>
      </p:sp>
    </p:spTree>
    <p:extLst>
      <p:ext uri="{BB962C8B-B14F-4D97-AF65-F5344CB8AC3E}">
        <p14:creationId xmlns:p14="http://schemas.microsoft.com/office/powerpoint/2010/main" val="283174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CB19FD-69B7-D379-08A8-B0C34BC0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2245"/>
            <a:ext cx="10515600" cy="1325563"/>
          </a:xfrm>
        </p:spPr>
        <p:txBody>
          <a:bodyPr/>
          <a:lstStyle/>
          <a:p>
            <a:pPr algn="ctr"/>
            <a:r>
              <a:rPr lang="he-IL" u="sng" dirty="0"/>
              <a:t>צד לקוח:</a:t>
            </a:r>
            <a:br>
              <a:rPr lang="he-IL" u="sng" dirty="0"/>
            </a:br>
            <a:r>
              <a:rPr lang="he-IL" sz="1400" dirty="0">
                <a:cs typeface="+mn-cs"/>
              </a:rPr>
              <a:t>לאחר שנפעיל את הקובץ </a:t>
            </a:r>
            <a:r>
              <a:rPr lang="en-US" sz="1400" dirty="0">
                <a:cs typeface="+mn-cs"/>
              </a:rPr>
              <a:t>client.py/client.exe</a:t>
            </a:r>
            <a:r>
              <a:rPr lang="he-IL" sz="1400" dirty="0">
                <a:cs typeface="+mn-cs"/>
              </a:rPr>
              <a:t> יעלה לנו החלון הבא:</a:t>
            </a:r>
            <a:endParaRPr lang="he-IL" u="sng" dirty="0"/>
          </a:p>
        </p:txBody>
      </p:sp>
      <p:pic>
        <p:nvPicPr>
          <p:cNvPr id="5" name="מציין מיקום תוכן 4" descr="תמונה שמכילה טקסט, צילום מסך, תוכנה, סמל מחשב&#10;&#10;התיאור נוצר באופן אוטומטי">
            <a:extLst>
              <a:ext uri="{FF2B5EF4-FFF2-40B4-BE49-F238E27FC236}">
                <a16:creationId xmlns:a16="http://schemas.microsoft.com/office/drawing/2014/main" id="{A2523804-9E38-F66D-2DD8-5EDB70397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40" y="1343818"/>
            <a:ext cx="5522319" cy="4833145"/>
          </a:xfr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01211C1-019E-7600-D31A-081BCF2E9E16}"/>
              </a:ext>
            </a:extLst>
          </p:cNvPr>
          <p:cNvCxnSpPr/>
          <p:nvPr/>
        </p:nvCxnSpPr>
        <p:spPr>
          <a:xfrm flipH="1">
            <a:off x="7648575" y="3248025"/>
            <a:ext cx="16192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E387FBC-8CAF-23D2-F4C3-6FA92B281552}"/>
              </a:ext>
            </a:extLst>
          </p:cNvPr>
          <p:cNvCxnSpPr/>
          <p:nvPr/>
        </p:nvCxnSpPr>
        <p:spPr>
          <a:xfrm flipH="1">
            <a:off x="7648575" y="3936134"/>
            <a:ext cx="16192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A0AB900-EF3E-1542-82BA-BBF231A52D1F}"/>
              </a:ext>
            </a:extLst>
          </p:cNvPr>
          <p:cNvCxnSpPr>
            <a:cxnSpLocks/>
          </p:cNvCxnSpPr>
          <p:nvPr/>
        </p:nvCxnSpPr>
        <p:spPr>
          <a:xfrm flipH="1">
            <a:off x="6633617" y="5329382"/>
            <a:ext cx="2408783" cy="22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241F476B-E524-EF0B-E61A-4DFAC9122C8F}"/>
              </a:ext>
            </a:extLst>
          </p:cNvPr>
          <p:cNvCxnSpPr>
            <a:cxnSpLocks/>
          </p:cNvCxnSpPr>
          <p:nvPr/>
        </p:nvCxnSpPr>
        <p:spPr>
          <a:xfrm>
            <a:off x="2318327" y="1153318"/>
            <a:ext cx="910648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822B0C3A-DBBB-857B-484D-746F7DDB7959}"/>
              </a:ext>
            </a:extLst>
          </p:cNvPr>
          <p:cNvSpPr/>
          <p:nvPr/>
        </p:nvSpPr>
        <p:spPr>
          <a:xfrm>
            <a:off x="7838008" y="1305718"/>
            <a:ext cx="1019151" cy="269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A0688E46-CA13-C7AD-2D0C-74309677AE44}"/>
              </a:ext>
            </a:extLst>
          </p:cNvPr>
          <p:cNvCxnSpPr>
            <a:cxnSpLocks/>
          </p:cNvCxnSpPr>
          <p:nvPr/>
        </p:nvCxnSpPr>
        <p:spPr>
          <a:xfrm flipH="1">
            <a:off x="8857159" y="1286668"/>
            <a:ext cx="323786" cy="10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CB1EEB-A7B8-1F6E-D838-B96DAFE1DFD8}"/>
              </a:ext>
            </a:extLst>
          </p:cNvPr>
          <p:cNvSpPr txBox="1"/>
          <p:nvPr/>
        </p:nvSpPr>
        <p:spPr>
          <a:xfrm>
            <a:off x="8963024" y="620620"/>
            <a:ext cx="272644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X </a:t>
            </a:r>
            <a:r>
              <a:rPr lang="he-IL" sz="1400" dirty="0"/>
              <a:t> - לסגירת השרת וחלון האפליקציה של השרת.</a:t>
            </a:r>
          </a:p>
          <a:p>
            <a:r>
              <a:rPr lang="he-IL" sz="1400" dirty="0"/>
              <a:t>     - להגדלת החלון.</a:t>
            </a:r>
          </a:p>
          <a:p>
            <a:r>
              <a:rPr lang="he-IL" sz="1400" dirty="0"/>
              <a:t>_ - למזעור החלון.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D3D2AAFA-E200-B976-2370-7B497F0B02E2}"/>
              </a:ext>
            </a:extLst>
          </p:cNvPr>
          <p:cNvSpPr/>
          <p:nvPr/>
        </p:nvSpPr>
        <p:spPr>
          <a:xfrm>
            <a:off x="11443066" y="1158697"/>
            <a:ext cx="180031" cy="114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4D58840-872C-BBBA-0C52-688AF3A8ABC3}"/>
              </a:ext>
            </a:extLst>
          </p:cNvPr>
          <p:cNvSpPr txBox="1"/>
          <p:nvPr/>
        </p:nvSpPr>
        <p:spPr>
          <a:xfrm>
            <a:off x="9073007" y="2991505"/>
            <a:ext cx="22807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סימון אם ברצוננו להשתמש ב</a:t>
            </a:r>
            <a:r>
              <a:rPr lang="en-US" sz="1400" dirty="0"/>
              <a:t>IP</a:t>
            </a:r>
            <a:r>
              <a:rPr lang="he-IL" sz="1400" dirty="0"/>
              <a:t> ברירת המחדל.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68A3368-4FB9-1082-A575-B0EB390B52EE}"/>
              </a:ext>
            </a:extLst>
          </p:cNvPr>
          <p:cNvSpPr txBox="1"/>
          <p:nvPr/>
        </p:nvSpPr>
        <p:spPr>
          <a:xfrm>
            <a:off x="9052559" y="3721505"/>
            <a:ext cx="22807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סימון אם ברצוננו להשתמש ב</a:t>
            </a:r>
            <a:r>
              <a:rPr lang="en-US" sz="1400" dirty="0"/>
              <a:t>PORT</a:t>
            </a:r>
            <a:r>
              <a:rPr lang="he-IL" sz="1400" dirty="0"/>
              <a:t> ברירת המחדל.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9F9CC7B-71C8-82CA-88B4-DA6B95E4ECB4}"/>
              </a:ext>
            </a:extLst>
          </p:cNvPr>
          <p:cNvSpPr txBox="1"/>
          <p:nvPr/>
        </p:nvSpPr>
        <p:spPr>
          <a:xfrm>
            <a:off x="37535" y="922370"/>
            <a:ext cx="22807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אייקון האפליקציה ושמה.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6E8B1985-0194-C676-6473-14B53AB774E4}"/>
              </a:ext>
            </a:extLst>
          </p:cNvPr>
          <p:cNvCxnSpPr>
            <a:cxnSpLocks/>
          </p:cNvCxnSpPr>
          <p:nvPr/>
        </p:nvCxnSpPr>
        <p:spPr>
          <a:xfrm>
            <a:off x="4841298" y="3350491"/>
            <a:ext cx="507843" cy="157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28FA1359-6283-6670-805A-098E8558A440}"/>
              </a:ext>
            </a:extLst>
          </p:cNvPr>
          <p:cNvCxnSpPr>
            <a:cxnSpLocks/>
          </p:cNvCxnSpPr>
          <p:nvPr/>
        </p:nvCxnSpPr>
        <p:spPr>
          <a:xfrm>
            <a:off x="4799892" y="4115953"/>
            <a:ext cx="538726" cy="86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C3DE2F1-E230-C49D-61EE-CD2DB744E7BC}"/>
              </a:ext>
            </a:extLst>
          </p:cNvPr>
          <p:cNvSpPr txBox="1"/>
          <p:nvPr/>
        </p:nvSpPr>
        <p:spPr>
          <a:xfrm>
            <a:off x="3233778" y="3114964"/>
            <a:ext cx="1525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שדה להכנסת </a:t>
            </a:r>
            <a:r>
              <a:rPr lang="en-US" sz="1400" dirty="0"/>
              <a:t>IP</a:t>
            </a:r>
            <a:r>
              <a:rPr lang="he-IL" sz="1400" dirty="0"/>
              <a:t> לבחירת המשתמש.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0355AFF-DDCE-BB9A-6BE0-D1E94F627AFF}"/>
              </a:ext>
            </a:extLst>
          </p:cNvPr>
          <p:cNvSpPr txBox="1"/>
          <p:nvPr/>
        </p:nvSpPr>
        <p:spPr>
          <a:xfrm>
            <a:off x="3118992" y="3825322"/>
            <a:ext cx="1680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שדה להכנסת </a:t>
            </a:r>
            <a:r>
              <a:rPr lang="en-US" sz="1400" dirty="0"/>
              <a:t>PORT</a:t>
            </a:r>
            <a:r>
              <a:rPr lang="he-IL" sz="1400" dirty="0"/>
              <a:t> לבחירת המשתמש.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702AEA2E-C35B-352F-ADE7-1358E8F83F51}"/>
              </a:ext>
            </a:extLst>
          </p:cNvPr>
          <p:cNvSpPr txBox="1"/>
          <p:nvPr/>
        </p:nvSpPr>
        <p:spPr>
          <a:xfrm>
            <a:off x="8843292" y="4832668"/>
            <a:ext cx="296078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שלאחר לחיצתו יתחבר המשתמש לשרת במידה ומולאו הפרטים מתאימים ב</a:t>
            </a:r>
            <a:r>
              <a:rPr lang="en-US" sz="1400" dirty="0"/>
              <a:t>IP</a:t>
            </a:r>
            <a:r>
              <a:rPr lang="he-IL" sz="1400" dirty="0"/>
              <a:t> וב-</a:t>
            </a:r>
            <a:r>
              <a:rPr lang="en-US" sz="1400" dirty="0"/>
              <a:t>PORT</a:t>
            </a:r>
            <a:r>
              <a:rPr lang="he-IL" sz="1400" dirty="0"/>
              <a:t>.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98E19E0-3DD3-3ED8-3AF7-1B79043F1ECC}"/>
              </a:ext>
            </a:extLst>
          </p:cNvPr>
          <p:cNvSpPr txBox="1"/>
          <p:nvPr/>
        </p:nvSpPr>
        <p:spPr>
          <a:xfrm>
            <a:off x="838199" y="6284189"/>
            <a:ext cx="99891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אם יוכנסו פרטים לא נכונים או שתהיה שגיאה בהתחברות לשרת תוצג הודעת שגיאה למשתמש אחרת נתחבר ונעבור לחלון הבא:</a:t>
            </a:r>
          </a:p>
        </p:txBody>
      </p:sp>
    </p:spTree>
    <p:extLst>
      <p:ext uri="{BB962C8B-B14F-4D97-AF65-F5344CB8AC3E}">
        <p14:creationId xmlns:p14="http://schemas.microsoft.com/office/powerpoint/2010/main" val="25008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71A09BF-041F-4B88-7DE9-E64FFF01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29" y="628249"/>
            <a:ext cx="7333358" cy="5848350"/>
          </a:xfr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4CA4F7A1-67C8-221F-FD3B-78784374626E}"/>
              </a:ext>
            </a:extLst>
          </p:cNvPr>
          <p:cNvCxnSpPr>
            <a:cxnSpLocks/>
          </p:cNvCxnSpPr>
          <p:nvPr/>
        </p:nvCxnSpPr>
        <p:spPr>
          <a:xfrm>
            <a:off x="1412618" y="1011382"/>
            <a:ext cx="7574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AAD6FE69-CF2C-2BC7-E378-024E47B65364}"/>
              </a:ext>
            </a:extLst>
          </p:cNvPr>
          <p:cNvCxnSpPr>
            <a:cxnSpLocks/>
          </p:cNvCxnSpPr>
          <p:nvPr/>
        </p:nvCxnSpPr>
        <p:spPr>
          <a:xfrm flipH="1">
            <a:off x="8975725" y="508000"/>
            <a:ext cx="101600" cy="350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315024FE-4189-779B-CAAA-80591050B673}"/>
              </a:ext>
            </a:extLst>
          </p:cNvPr>
          <p:cNvCxnSpPr>
            <a:cxnSpLocks/>
          </p:cNvCxnSpPr>
          <p:nvPr/>
        </p:nvCxnSpPr>
        <p:spPr>
          <a:xfrm>
            <a:off x="8547434" y="585210"/>
            <a:ext cx="82071" cy="273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6D392864-53C8-1E9A-FECE-2ABAD6D33801}"/>
              </a:ext>
            </a:extLst>
          </p:cNvPr>
          <p:cNvCxnSpPr>
            <a:cxnSpLocks/>
          </p:cNvCxnSpPr>
          <p:nvPr/>
        </p:nvCxnSpPr>
        <p:spPr>
          <a:xfrm flipH="1" flipV="1">
            <a:off x="9408496" y="6254028"/>
            <a:ext cx="382049" cy="194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2609A62F-D6A4-7DF3-62FD-9A0C0511453D}"/>
              </a:ext>
            </a:extLst>
          </p:cNvPr>
          <p:cNvCxnSpPr>
            <a:cxnSpLocks/>
          </p:cNvCxnSpPr>
          <p:nvPr/>
        </p:nvCxnSpPr>
        <p:spPr>
          <a:xfrm flipH="1">
            <a:off x="8629505" y="5526232"/>
            <a:ext cx="1632095" cy="380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574F0784-BFEF-CEF9-409E-39FAA9D5DA59}"/>
              </a:ext>
            </a:extLst>
          </p:cNvPr>
          <p:cNvCxnSpPr>
            <a:cxnSpLocks/>
          </p:cNvCxnSpPr>
          <p:nvPr/>
        </p:nvCxnSpPr>
        <p:spPr>
          <a:xfrm flipH="1">
            <a:off x="7620000" y="5181600"/>
            <a:ext cx="2170545" cy="725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3DFCB6D2-153B-27DD-DD45-D6225A5354B1}"/>
              </a:ext>
            </a:extLst>
          </p:cNvPr>
          <p:cNvCxnSpPr>
            <a:cxnSpLocks/>
          </p:cNvCxnSpPr>
          <p:nvPr/>
        </p:nvCxnSpPr>
        <p:spPr>
          <a:xfrm flipV="1">
            <a:off x="1991793" y="6179127"/>
            <a:ext cx="289589" cy="74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3B4B2E08-15A2-8ECB-08D5-2326E6A72ACC}"/>
              </a:ext>
            </a:extLst>
          </p:cNvPr>
          <p:cNvCxnSpPr>
            <a:cxnSpLocks/>
          </p:cNvCxnSpPr>
          <p:nvPr/>
        </p:nvCxnSpPr>
        <p:spPr>
          <a:xfrm>
            <a:off x="1455710" y="5702300"/>
            <a:ext cx="1428634" cy="222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A7A3BC7-FE6F-13B3-95A3-BC3A4DEC6418}"/>
              </a:ext>
            </a:extLst>
          </p:cNvPr>
          <p:cNvCxnSpPr>
            <a:cxnSpLocks/>
          </p:cNvCxnSpPr>
          <p:nvPr/>
        </p:nvCxnSpPr>
        <p:spPr>
          <a:xfrm>
            <a:off x="1664994" y="5356409"/>
            <a:ext cx="1835300" cy="540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B79EC563-D841-75F3-775D-5409BD1FF90D}"/>
              </a:ext>
            </a:extLst>
          </p:cNvPr>
          <p:cNvCxnSpPr>
            <a:cxnSpLocks/>
          </p:cNvCxnSpPr>
          <p:nvPr/>
        </p:nvCxnSpPr>
        <p:spPr>
          <a:xfrm>
            <a:off x="1703872" y="4784436"/>
            <a:ext cx="2189977" cy="1140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AC2A5003-2C28-78D9-7492-49B2EDF18632}"/>
              </a:ext>
            </a:extLst>
          </p:cNvPr>
          <p:cNvCxnSpPr>
            <a:cxnSpLocks/>
          </p:cNvCxnSpPr>
          <p:nvPr/>
        </p:nvCxnSpPr>
        <p:spPr>
          <a:xfrm flipH="1">
            <a:off x="9544050" y="738909"/>
            <a:ext cx="665668" cy="24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CE1C18F-9806-3657-9D85-9873C945DE40}"/>
              </a:ext>
            </a:extLst>
          </p:cNvPr>
          <p:cNvSpPr txBox="1"/>
          <p:nvPr/>
        </p:nvSpPr>
        <p:spPr>
          <a:xfrm>
            <a:off x="10177536" y="378906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ליצירת תיקייה חדשה.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C9DB9665-78AB-BB90-5C4F-C9867F56E4F4}"/>
              </a:ext>
            </a:extLst>
          </p:cNvPr>
          <p:cNvSpPr txBox="1"/>
          <p:nvPr/>
        </p:nvSpPr>
        <p:spPr>
          <a:xfrm>
            <a:off x="8782304" y="83782"/>
            <a:ext cx="16902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לעלות בנתיב.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374F098D-A1EC-6C0A-0EBC-0298C9296530}"/>
              </a:ext>
            </a:extLst>
          </p:cNvPr>
          <p:cNvSpPr txBox="1"/>
          <p:nvPr/>
        </p:nvSpPr>
        <p:spPr>
          <a:xfrm>
            <a:off x="6410036" y="-27709"/>
            <a:ext cx="22835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"</a:t>
            </a:r>
            <a:r>
              <a:rPr lang="he-IL" sz="1400" dirty="0" err="1"/>
              <a:t>רענון</a:t>
            </a:r>
            <a:r>
              <a:rPr lang="he-IL" sz="1400" dirty="0"/>
              <a:t>" להצגת קבצים עדכניים בשרת.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187BE655-76FF-C128-90D3-0FDEFDB1B7B0}"/>
              </a:ext>
            </a:extLst>
          </p:cNvPr>
          <p:cNvSpPr txBox="1"/>
          <p:nvPr/>
        </p:nvSpPr>
        <p:spPr>
          <a:xfrm>
            <a:off x="9762949" y="4639830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להורדת קובץ מהשרת.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0FC2CC51-4035-80EC-0880-39395BD41BA2}"/>
              </a:ext>
            </a:extLst>
          </p:cNvPr>
          <p:cNvSpPr txBox="1"/>
          <p:nvPr/>
        </p:nvSpPr>
        <p:spPr>
          <a:xfrm>
            <a:off x="10123055" y="5217863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להעלאת תיקייה לשרת.</a:t>
            </a: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ED765866-DC26-382D-085A-91C59CF8D292}"/>
              </a:ext>
            </a:extLst>
          </p:cNvPr>
          <p:cNvSpPr txBox="1"/>
          <p:nvPr/>
        </p:nvSpPr>
        <p:spPr>
          <a:xfrm>
            <a:off x="9685797" y="6186815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להעלאת קובץ לשרת.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48A392B6-C835-AC4E-4BA7-16E21CB1EBCA}"/>
              </a:ext>
            </a:extLst>
          </p:cNvPr>
          <p:cNvSpPr txBox="1"/>
          <p:nvPr/>
        </p:nvSpPr>
        <p:spPr>
          <a:xfrm>
            <a:off x="0" y="729673"/>
            <a:ext cx="14343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הצגת הנתיב שבו אנו נמצאים.</a:t>
            </a: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151280D7-66F4-A1D4-6F55-C04538545DCC}"/>
              </a:ext>
            </a:extLst>
          </p:cNvPr>
          <p:cNvSpPr txBox="1"/>
          <p:nvPr/>
        </p:nvSpPr>
        <p:spPr>
          <a:xfrm>
            <a:off x="378691" y="6212680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לפתיחת תיקייה.</a:t>
            </a: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A877B624-294F-FE95-0431-767F5C3852A1}"/>
              </a:ext>
            </a:extLst>
          </p:cNvPr>
          <p:cNvSpPr txBox="1"/>
          <p:nvPr/>
        </p:nvSpPr>
        <p:spPr>
          <a:xfrm>
            <a:off x="-186144" y="5479473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למחיקת קובץ/תיקייה בשרת.</a:t>
            </a: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EEA4F9B8-C8FE-29AD-5E5F-8208913B1A0D}"/>
              </a:ext>
            </a:extLst>
          </p:cNvPr>
          <p:cNvSpPr txBox="1"/>
          <p:nvPr/>
        </p:nvSpPr>
        <p:spPr>
          <a:xfrm>
            <a:off x="-25260" y="4976353"/>
            <a:ext cx="16902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לשינוי שם של  קובץ/תיקייה בשרת.</a:t>
            </a: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8F5BC350-BDB9-BFEC-52DB-1A221A469661}"/>
              </a:ext>
            </a:extLst>
          </p:cNvPr>
          <p:cNvSpPr txBox="1"/>
          <p:nvPr/>
        </p:nvSpPr>
        <p:spPr>
          <a:xfrm>
            <a:off x="-25260" y="4221298"/>
            <a:ext cx="169025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להזזת קובץ/תיקייה לתיקייה אחרת.</a:t>
            </a:r>
          </a:p>
        </p:txBody>
      </p: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DC3F2C51-91B5-6CBB-7F8C-B7EFC8A541B0}"/>
              </a:ext>
            </a:extLst>
          </p:cNvPr>
          <p:cNvCxnSpPr>
            <a:cxnSpLocks/>
          </p:cNvCxnSpPr>
          <p:nvPr/>
        </p:nvCxnSpPr>
        <p:spPr>
          <a:xfrm flipH="1">
            <a:off x="8852118" y="2542397"/>
            <a:ext cx="1024766" cy="228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49AFA3B3-B869-5DC8-FED9-C8A7366489DC}"/>
              </a:ext>
            </a:extLst>
          </p:cNvPr>
          <p:cNvSpPr txBox="1"/>
          <p:nvPr/>
        </p:nvSpPr>
        <p:spPr>
          <a:xfrm>
            <a:off x="9599520" y="1999379"/>
            <a:ext cx="242593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הצגת הקבצים ופרטיהם במבנה ונראות של תיקייה במחשב ווינדוס.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7591C431-C154-7597-92D1-B93D0B417297}"/>
              </a:ext>
            </a:extLst>
          </p:cNvPr>
          <p:cNvCxnSpPr>
            <a:cxnSpLocks/>
          </p:cNvCxnSpPr>
          <p:nvPr/>
        </p:nvCxnSpPr>
        <p:spPr>
          <a:xfrm flipV="1">
            <a:off x="1412618" y="1932272"/>
            <a:ext cx="771096" cy="67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E36BAD03-AB62-889D-FAF7-34DD523531E7}"/>
              </a:ext>
            </a:extLst>
          </p:cNvPr>
          <p:cNvSpPr txBox="1"/>
          <p:nvPr/>
        </p:nvSpPr>
        <p:spPr>
          <a:xfrm>
            <a:off x="-393098" y="1781982"/>
            <a:ext cx="175960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סימון תיקייה.</a:t>
            </a:r>
          </a:p>
        </p:txBody>
      </p:sp>
    </p:spTree>
    <p:extLst>
      <p:ext uri="{BB962C8B-B14F-4D97-AF65-F5344CB8AC3E}">
        <p14:creationId xmlns:p14="http://schemas.microsoft.com/office/powerpoint/2010/main" val="25527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8BCAF9B-6FEE-7DB2-3F85-D11E69169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099" y="1002447"/>
            <a:ext cx="7319290" cy="3909536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F534354-CEC1-354D-5DB8-1C73F7E6FD8E}"/>
              </a:ext>
            </a:extLst>
          </p:cNvPr>
          <p:cNvSpPr txBox="1"/>
          <p:nvPr/>
        </p:nvSpPr>
        <p:spPr>
          <a:xfrm>
            <a:off x="771525" y="171450"/>
            <a:ext cx="10896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Upload File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לאחר שנלחץ על הכפתור יקפוץ לנו החלון הבא: בחלון נוכל לבחור את הקובץ שאותו נרצה לעלות מהמחשב האישי שלנו.</a:t>
            </a:r>
          </a:p>
          <a:p>
            <a:r>
              <a:rPr lang="he-IL" sz="1600" dirty="0"/>
              <a:t>* הערה: ניתן לבחור קובץ אחד בכל פעם, אין אפשרות לעלות תיקייה לזה יש כפתור אחר.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8BCD292-E370-BFCF-ADE7-3ED5C4A1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44" y="5347748"/>
            <a:ext cx="3246401" cy="1447925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47E067F-6B15-4641-E910-5834102C2838}"/>
              </a:ext>
            </a:extLst>
          </p:cNvPr>
          <p:cNvSpPr txBox="1"/>
          <p:nvPr/>
        </p:nvSpPr>
        <p:spPr>
          <a:xfrm>
            <a:off x="157018" y="4852509"/>
            <a:ext cx="1203498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נבחר לדוגמה את הקובץ </a:t>
            </a:r>
            <a:r>
              <a:rPr lang="en-US" sz="1600" dirty="0"/>
              <a:t>cryptopp890.zip</a:t>
            </a:r>
            <a:r>
              <a:rPr lang="he-IL" sz="1600" dirty="0"/>
              <a:t>, לאחר שברחנו ולחצנו </a:t>
            </a:r>
            <a:r>
              <a:rPr lang="en-US" sz="1600" dirty="0"/>
              <a:t>OPEN</a:t>
            </a:r>
            <a:r>
              <a:rPr lang="he-IL" sz="1600" dirty="0"/>
              <a:t>, תהליך העלאה יתחיל ולאחר סיומו תקפוץ לנו ההודעה הבאה:</a:t>
            </a:r>
          </a:p>
        </p:txBody>
      </p:sp>
    </p:spTree>
    <p:extLst>
      <p:ext uri="{BB962C8B-B14F-4D97-AF65-F5344CB8AC3E}">
        <p14:creationId xmlns:p14="http://schemas.microsoft.com/office/powerpoint/2010/main" val="61029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45253DC-34D4-390E-CCF1-A85085A33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5" y="1143731"/>
            <a:ext cx="3699636" cy="1732819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44392E0-CF23-F177-491D-A1B858CAA3BE}"/>
              </a:ext>
            </a:extLst>
          </p:cNvPr>
          <p:cNvSpPr txBox="1"/>
          <p:nvPr/>
        </p:nvSpPr>
        <p:spPr>
          <a:xfrm>
            <a:off x="-290657" y="268720"/>
            <a:ext cx="1203498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אם לאחר שהעלנו כבר את הקובץ </a:t>
            </a:r>
            <a:r>
              <a:rPr lang="en-US" sz="1600" dirty="0"/>
              <a:t>cryptopp890.zip</a:t>
            </a:r>
            <a:r>
              <a:rPr lang="he-IL" sz="1600" dirty="0"/>
              <a:t> נרצה שוב לעלות אותו, תקפוץ לנו ההודעה הבאה: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461AC3-EE7B-A955-FB67-734069711AE2}"/>
              </a:ext>
            </a:extLst>
          </p:cNvPr>
          <p:cNvSpPr txBox="1"/>
          <p:nvPr/>
        </p:nvSpPr>
        <p:spPr>
          <a:xfrm>
            <a:off x="-176698" y="3118868"/>
            <a:ext cx="1203498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שתגיד לנו שהקובץ כבר קיים בשרת ואם ברצוננו להחליף אותו, בהתאם לבחירה של המשתמש התוכנה תפעל על פיה.</a:t>
            </a:r>
          </a:p>
          <a:p>
            <a:r>
              <a:rPr lang="he-IL" sz="1600" dirty="0"/>
              <a:t>אם בחר שלא, לא יקרה כלום.</a:t>
            </a:r>
          </a:p>
          <a:p>
            <a:r>
              <a:rPr lang="he-IL" sz="1600" dirty="0"/>
              <a:t>אם בחר שכן ימחק הקובץ הקיים בשרת ויעלה הקובץ החדש לשרת.</a:t>
            </a:r>
          </a:p>
        </p:txBody>
      </p:sp>
    </p:spTree>
    <p:extLst>
      <p:ext uri="{BB962C8B-B14F-4D97-AF65-F5344CB8AC3E}">
        <p14:creationId xmlns:p14="http://schemas.microsoft.com/office/powerpoint/2010/main" val="182865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DA4CB4A-65FC-0FF7-31EB-F4C875AECCAF}"/>
              </a:ext>
            </a:extLst>
          </p:cNvPr>
          <p:cNvSpPr txBox="1"/>
          <p:nvPr/>
        </p:nvSpPr>
        <p:spPr>
          <a:xfrm>
            <a:off x="771524" y="171450"/>
            <a:ext cx="10896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/>
              <a:t>Upload Folder</a:t>
            </a:r>
            <a:r>
              <a:rPr lang="he-IL" sz="1600" u="sng" dirty="0"/>
              <a:t>:</a:t>
            </a:r>
          </a:p>
          <a:p>
            <a:r>
              <a:rPr lang="he-IL" sz="1600" dirty="0"/>
              <a:t>לאחר שנלחץ על הכפתור יקפוץ לנו החלון הבא: בחלון נוכל לבחור את התיקייה שאותה נרצה לעלות מהמחשב האישי שלנו.</a:t>
            </a:r>
          </a:p>
          <a:p>
            <a:r>
              <a:rPr lang="he-IL" sz="1600" dirty="0"/>
              <a:t>* הערה: יש לבחור תיקייה שמכילה רק קבצים ולא תיקיות בתוכה.</a:t>
            </a:r>
          </a:p>
        </p:txBody>
      </p:sp>
      <p:pic>
        <p:nvPicPr>
          <p:cNvPr id="17" name="מציין מיקום תוכן 16">
            <a:extLst>
              <a:ext uri="{FF2B5EF4-FFF2-40B4-BE49-F238E27FC236}">
                <a16:creationId xmlns:a16="http://schemas.microsoft.com/office/drawing/2014/main" id="{4087DCE1-9258-B7E0-4AEE-4539DFC6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48" y="1002447"/>
            <a:ext cx="7893901" cy="4351338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79D270D-1748-2641-7D21-609BA01D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07" y="5425316"/>
            <a:ext cx="3276884" cy="1432684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EF6975C-4C20-89E9-9690-FA3B014FC5A3}"/>
              </a:ext>
            </a:extLst>
          </p:cNvPr>
          <p:cNvSpPr txBox="1"/>
          <p:nvPr/>
        </p:nvSpPr>
        <p:spPr>
          <a:xfrm>
            <a:off x="7429500" y="5667375"/>
            <a:ext cx="457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לאחר שהעלאה תסתיים תקפוץ לנו ההודעה הבאה:</a:t>
            </a:r>
          </a:p>
        </p:txBody>
      </p:sp>
    </p:spTree>
    <p:extLst>
      <p:ext uri="{BB962C8B-B14F-4D97-AF65-F5344CB8AC3E}">
        <p14:creationId xmlns:p14="http://schemas.microsoft.com/office/powerpoint/2010/main" val="18788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A384382-C17D-C8BB-9E2A-23386C8F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021" y="1321416"/>
            <a:ext cx="3530834" cy="1818948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AEFE945-ACAF-FB12-D952-EE64D6471825}"/>
              </a:ext>
            </a:extLst>
          </p:cNvPr>
          <p:cNvSpPr txBox="1"/>
          <p:nvPr/>
        </p:nvSpPr>
        <p:spPr>
          <a:xfrm>
            <a:off x="-290657" y="268720"/>
            <a:ext cx="1203498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אם לאחר שהעלנו כבר את התיקייה </a:t>
            </a:r>
            <a:r>
              <a:rPr lang="en-US" sz="1600" dirty="0" err="1"/>
              <a:t>TestFolder</a:t>
            </a:r>
            <a:r>
              <a:rPr lang="he-IL" sz="1600" dirty="0"/>
              <a:t> נרצה שוב לעלות אותה, תקפוץ לנו ההודעה הבאה:</a:t>
            </a:r>
          </a:p>
        </p:txBody>
      </p:sp>
    </p:spTree>
    <p:extLst>
      <p:ext uri="{BB962C8B-B14F-4D97-AF65-F5344CB8AC3E}">
        <p14:creationId xmlns:p14="http://schemas.microsoft.com/office/powerpoint/2010/main" val="35849887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1272</Words>
  <Application>Microsoft Office PowerPoint</Application>
  <PresentationFormat>מסך רחב</PresentationFormat>
  <Paragraphs>120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ערכת נושא Office</vt:lpstr>
      <vt:lpstr>מצגת הדגמה עבור Sharing Folder</vt:lpstr>
      <vt:lpstr>צד שרת:  ברגע שנפעיל את הקובץ server.exe/server.py יפתח לנו החלון הבא:</vt:lpstr>
      <vt:lpstr>מצגת של PowerPoint‏</vt:lpstr>
      <vt:lpstr>צד לקוח: לאחר שנפעיל את הקובץ client.py/client.exe יעלה לנו החלון הבא: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Download: תחילה נסמן את הקובץ שאותו אנו רוצים להוריד, ניתן לבחור כמה קבצים ע"י לחיצה ממושכת על CTRL ולחיצה על הקבצים. * הערה: ההורדה אינה נתמכת בהורדת תיקיות, אך יש תמיכה להורדת מספר קצבים.</vt:lpstr>
      <vt:lpstr>מצגת של PowerPoint‏</vt:lpstr>
      <vt:lpstr>Move To: תחילה נסמן את הקובץ/שאותם אני רוצים להזיז לתיקייה אחרת:</vt:lpstr>
      <vt:lpstr>מצגת של PowerPoint‏</vt:lpstr>
      <vt:lpstr>מצגת של PowerPoint‏</vt:lpstr>
      <vt:lpstr>Rename: תחילה נסמן את שם הקובץ/תיקייה שלהם אנו רוצים לשנות את השם:</vt:lpstr>
      <vt:lpstr>מצגת של PowerPoint‏</vt:lpstr>
      <vt:lpstr>Delete: תחילה נסמן את הקובץ/תיקייה שאותם אנו רוצים למחוק:</vt:lpstr>
      <vt:lpstr>מצגת של PowerPoint‏</vt:lpstr>
      <vt:lpstr>Open: תחיל נסמן את התיקייה שאותה אנו רוצה לפתוח ובעצם להיכנס:</vt:lpstr>
      <vt:lpstr>מצגת של PowerPoint‏</vt:lpstr>
      <vt:lpstr>ליצור תיקייה חדשה: נלחץ על הכפתור בצד ימין הכי למעלה:</vt:lpstr>
      <vt:lpstr>מצגת של PowerPoint‏</vt:lpstr>
      <vt:lpstr>לעלות בנתיב למעלה: נניח שאנו נמצאים בנתיב הבא: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הדגמה עבור Sharing Folder</dc:title>
  <dc:creator>ברק שמאילוב</dc:creator>
  <cp:lastModifiedBy>ברק שמאילוב</cp:lastModifiedBy>
  <cp:revision>4</cp:revision>
  <dcterms:created xsi:type="dcterms:W3CDTF">2024-01-12T14:54:14Z</dcterms:created>
  <dcterms:modified xsi:type="dcterms:W3CDTF">2024-02-21T16:36:32Z</dcterms:modified>
</cp:coreProperties>
</file>