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2" d="100"/>
          <a:sy n="62" d="100"/>
        </p:scale>
        <p:origin x="804"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sokav\Downloads\BARAKATH%20NISHA%20EMPLOYEE%20SALARY%20DATA%20SET.csv"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[BARAKATH NISHA EMPLOYEE SALARY DATA SET.csv]BARAKATH NISHA EMPLOYEE SALARY !PivotTable1</c:name>
    <c:fmtId val="3"/>
  </c:pivotSource>
  <c:chart>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'BARAKATH NISHA EMPLOYEE SALARY '!$B$3</c:f>
              <c:strCache>
                <c:ptCount val="1"/>
                <c:pt idx="0">
                  <c:v>Sum of ID</c:v>
                </c:pt>
              </c:strCache>
            </c:strRef>
          </c:tx>
          <c:spPr>
            <a:solidFill>
              <a:schemeClr val="accent1"/>
            </a:solidFill>
            <a:ln>
              <a:noFill/>
            </a:ln>
            <a:effectLst/>
            <a:sp3d/>
          </c:spPr>
          <c:invertIfNegative val="0"/>
          <c:cat>
            <c:strRef>
              <c:f>'BARAKATH NISHA EMPLOYEE SALARY '!$A$4:$A$6</c:f>
              <c:strCache>
                <c:ptCount val="2"/>
                <c:pt idx="0">
                  <c:v>Female</c:v>
                </c:pt>
                <c:pt idx="1">
                  <c:v>Male</c:v>
                </c:pt>
              </c:strCache>
            </c:strRef>
          </c:cat>
          <c:val>
            <c:numRef>
              <c:f>'BARAKATH NISHA EMPLOYEE SALARY '!$B$4:$B$6</c:f>
              <c:numCache>
                <c:formatCode>General</c:formatCode>
                <c:ptCount val="2"/>
                <c:pt idx="0">
                  <c:v>100</c:v>
                </c:pt>
                <c:pt idx="1">
                  <c:v>90</c:v>
                </c:pt>
              </c:numCache>
            </c:numRef>
          </c:val>
          <c:extLst>
            <c:ext xmlns:c16="http://schemas.microsoft.com/office/drawing/2014/chart" uri="{C3380CC4-5D6E-409C-BE32-E72D297353CC}">
              <c16:uniqueId val="{00000000-2BDB-45FF-83CE-7F7D2A7B8662}"/>
            </c:ext>
          </c:extLst>
        </c:ser>
        <c:ser>
          <c:idx val="1"/>
          <c:order val="1"/>
          <c:tx>
            <c:strRef>
              <c:f>'BARAKATH NISHA EMPLOYEE SALARY '!$C$3</c:f>
              <c:strCache>
                <c:ptCount val="1"/>
                <c:pt idx="0">
                  <c:v>Sum of Experience_Years</c:v>
                </c:pt>
              </c:strCache>
            </c:strRef>
          </c:tx>
          <c:spPr>
            <a:solidFill>
              <a:schemeClr val="accent2"/>
            </a:solidFill>
            <a:ln>
              <a:noFill/>
            </a:ln>
            <a:effectLst/>
            <a:sp3d/>
          </c:spPr>
          <c:invertIfNegative val="0"/>
          <c:cat>
            <c:strRef>
              <c:f>'BARAKATH NISHA EMPLOYEE SALARY '!$A$4:$A$6</c:f>
              <c:strCache>
                <c:ptCount val="2"/>
                <c:pt idx="0">
                  <c:v>Female</c:v>
                </c:pt>
                <c:pt idx="1">
                  <c:v>Male</c:v>
                </c:pt>
              </c:strCache>
            </c:strRef>
          </c:cat>
          <c:val>
            <c:numRef>
              <c:f>'BARAKATH NISHA EMPLOYEE SALARY '!$C$4:$C$6</c:f>
              <c:numCache>
                <c:formatCode>General</c:formatCode>
                <c:ptCount val="2"/>
                <c:pt idx="0">
                  <c:v>87</c:v>
                </c:pt>
                <c:pt idx="1">
                  <c:v>64</c:v>
                </c:pt>
              </c:numCache>
            </c:numRef>
          </c:val>
          <c:extLst>
            <c:ext xmlns:c16="http://schemas.microsoft.com/office/drawing/2014/chart" uri="{C3380CC4-5D6E-409C-BE32-E72D297353CC}">
              <c16:uniqueId val="{00000001-2BDB-45FF-83CE-7F7D2A7B8662}"/>
            </c:ext>
          </c:extLst>
        </c:ser>
        <c:ser>
          <c:idx val="2"/>
          <c:order val="2"/>
          <c:tx>
            <c:strRef>
              <c:f>'BARAKATH NISHA EMPLOYEE SALARY '!$D$3</c:f>
              <c:strCache>
                <c:ptCount val="1"/>
                <c:pt idx="0">
                  <c:v>Sum of Age</c:v>
                </c:pt>
              </c:strCache>
            </c:strRef>
          </c:tx>
          <c:spPr>
            <a:solidFill>
              <a:schemeClr val="accent3"/>
            </a:solidFill>
            <a:ln>
              <a:noFill/>
            </a:ln>
            <a:effectLst/>
            <a:sp3d/>
          </c:spPr>
          <c:invertIfNegative val="0"/>
          <c:cat>
            <c:strRef>
              <c:f>'BARAKATH NISHA EMPLOYEE SALARY '!$A$4:$A$6</c:f>
              <c:strCache>
                <c:ptCount val="2"/>
                <c:pt idx="0">
                  <c:v>Female</c:v>
                </c:pt>
                <c:pt idx="1">
                  <c:v>Male</c:v>
                </c:pt>
              </c:strCache>
            </c:strRef>
          </c:cat>
          <c:val>
            <c:numRef>
              <c:f>'BARAKATH NISHA EMPLOYEE SALARY '!$D$4:$D$6</c:f>
              <c:numCache>
                <c:formatCode>General</c:formatCode>
                <c:ptCount val="2"/>
                <c:pt idx="0">
                  <c:v>357</c:v>
                </c:pt>
                <c:pt idx="1">
                  <c:v>274</c:v>
                </c:pt>
              </c:numCache>
            </c:numRef>
          </c:val>
          <c:extLst>
            <c:ext xmlns:c16="http://schemas.microsoft.com/office/drawing/2014/chart" uri="{C3380CC4-5D6E-409C-BE32-E72D297353CC}">
              <c16:uniqueId val="{00000002-2BDB-45FF-83CE-7F7D2A7B8662}"/>
            </c:ext>
          </c:extLst>
        </c:ser>
        <c:dLbls>
          <c:showLegendKey val="0"/>
          <c:showVal val="0"/>
          <c:showCatName val="0"/>
          <c:showSerName val="0"/>
          <c:showPercent val="0"/>
          <c:showBubbleSize val="0"/>
        </c:dLbls>
        <c:gapWidth val="150"/>
        <c:shape val="box"/>
        <c:axId val="2093006943"/>
        <c:axId val="2093007903"/>
        <c:axId val="0"/>
      </c:bar3DChart>
      <c:catAx>
        <c:axId val="2093006943"/>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007903"/>
        <c:crosses val="autoZero"/>
        <c:auto val="1"/>
        <c:lblAlgn val="ctr"/>
        <c:lblOffset val="100"/>
        <c:noMultiLvlLbl val="0"/>
      </c:catAx>
      <c:valAx>
        <c:axId val="2093007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9300694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29-08-2024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8/29/2024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09600" y="2743200"/>
            <a:ext cx="7058027" cy="2677656"/>
          </a:xfrm>
          <a:prstGeom prst="rect">
            <a:avLst/>
          </a:prstGeom>
          <a:noFill/>
        </p:spPr>
        <p:txBody>
          <a:bodyPr wrap="square" rtlCol="0">
            <a:spAutoFit/>
          </a:bodyPr>
          <a:lstStyle/>
          <a:p>
            <a:r>
              <a:rPr lang="en-US" sz="2400" dirty="0"/>
              <a:t>STUDENT NAME: A.BARAKATH NISHA</a:t>
            </a:r>
          </a:p>
          <a:p>
            <a:r>
              <a:rPr lang="en-US" sz="2400" dirty="0"/>
              <a:t>REGISTER NO:2213391042009</a:t>
            </a:r>
          </a:p>
          <a:p>
            <a:r>
              <a:rPr lang="en-US" sz="2400" dirty="0"/>
              <a:t> NM ID:6E4994700029FFAA77A4C0BDD9684AC3</a:t>
            </a:r>
          </a:p>
          <a:p>
            <a:r>
              <a:rPr lang="en-US" sz="2400" dirty="0"/>
              <a:t>DEPARTMENT: BACHELOR OF COMMERCE [CORPORATE SECRETARYSHIP]</a:t>
            </a:r>
          </a:p>
          <a:p>
            <a:r>
              <a:rPr lang="en-US" sz="2400" dirty="0"/>
              <a:t>COLLEGE : QUEEN MARY’S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49CDE98-D4A6-1B47-5587-8DDDEADE7240}"/>
              </a:ext>
            </a:extLst>
          </p:cNvPr>
          <p:cNvSpPr txBox="1"/>
          <p:nvPr/>
        </p:nvSpPr>
        <p:spPr>
          <a:xfrm>
            <a:off x="739775" y="1143000"/>
            <a:ext cx="6499225" cy="5632311"/>
          </a:xfrm>
          <a:prstGeom prst="rect">
            <a:avLst/>
          </a:prstGeom>
          <a:noFill/>
        </p:spPr>
        <p:txBody>
          <a:bodyPr wrap="square">
            <a:spAutoFit/>
          </a:bodyPr>
          <a:lstStyle/>
          <a:p>
            <a:r>
              <a:rPr lang="en-IN" sz="2400" dirty="0"/>
              <a:t>Data </a:t>
            </a:r>
            <a:r>
              <a:rPr lang="en-IN" sz="2400" dirty="0" err="1"/>
              <a:t>Table:The</a:t>
            </a:r>
            <a:r>
              <a:rPr lang="en-IN" sz="2400" dirty="0"/>
              <a:t> table presents summarized data for employees, categorized by gender (Female and Male). The columns </a:t>
            </a:r>
            <a:r>
              <a:rPr lang="en-IN" sz="2400" dirty="0" err="1"/>
              <a:t>include:Row</a:t>
            </a:r>
            <a:r>
              <a:rPr lang="en-IN" sz="2400" dirty="0"/>
              <a:t> Labels: Gender </a:t>
            </a:r>
            <a:r>
              <a:rPr lang="en-IN" sz="2400" dirty="0" err="1"/>
              <a:t>categories.Sum</a:t>
            </a:r>
            <a:r>
              <a:rPr lang="en-IN" sz="2400" dirty="0"/>
              <a:t> of ID: Total ID values for each </a:t>
            </a:r>
            <a:r>
              <a:rPr lang="en-IN" sz="2400" dirty="0" err="1"/>
              <a:t>gender.Sum</a:t>
            </a:r>
            <a:r>
              <a:rPr lang="en-IN" sz="2400" dirty="0"/>
              <a:t> of </a:t>
            </a:r>
            <a:r>
              <a:rPr lang="en-IN" sz="2400" dirty="0" err="1"/>
              <a:t>Experience_Years</a:t>
            </a:r>
            <a:r>
              <a:rPr lang="en-IN" sz="2400" dirty="0"/>
              <a:t>: Total years of experience for each </a:t>
            </a:r>
            <a:r>
              <a:rPr lang="en-IN" sz="2400" dirty="0" err="1"/>
              <a:t>gender.Sum</a:t>
            </a:r>
            <a:r>
              <a:rPr lang="en-IN" sz="2400" dirty="0"/>
              <a:t> of Age: Total age of employees in each gender </a:t>
            </a:r>
            <a:r>
              <a:rPr lang="en-IN" sz="2400" dirty="0" err="1"/>
              <a:t>category.Bar</a:t>
            </a:r>
            <a:r>
              <a:rPr lang="en-IN" sz="2400" dirty="0"/>
              <a:t> </a:t>
            </a:r>
            <a:r>
              <a:rPr lang="en-IN" sz="2400" dirty="0" err="1"/>
              <a:t>Chart:The</a:t>
            </a:r>
            <a:r>
              <a:rPr lang="en-IN" sz="2400" dirty="0"/>
              <a:t> chart visually represents the data from the table. It uses clustered columns to compare the values for each gender across the three metrics (ID, Experience Years, and Age).Chart </a:t>
            </a:r>
            <a:r>
              <a:rPr lang="en-IN" sz="2400" dirty="0" err="1"/>
              <a:t>Elements:X-axis</a:t>
            </a:r>
            <a:r>
              <a:rPr lang="en-IN" sz="2400" dirty="0"/>
              <a:t>: Represents the gender categories (Female and Male).Y-axis: Displays the values for the three </a:t>
            </a:r>
            <a:r>
              <a:rPr lang="en-IN" sz="2400" dirty="0" err="1"/>
              <a:t>metrics.Legend</a:t>
            </a:r>
            <a:r>
              <a:rPr lang="en-IN" sz="2400" dirty="0"/>
              <a:t>: Identifies the color-coded bars for each metric.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Table 1">
            <a:extLst>
              <a:ext uri="{FF2B5EF4-FFF2-40B4-BE49-F238E27FC236}">
                <a16:creationId xmlns:a16="http://schemas.microsoft.com/office/drawing/2014/main" id="{B7007FF8-062A-3E07-F6B7-691D319A7DF8}"/>
              </a:ext>
            </a:extLst>
          </p:cNvPr>
          <p:cNvGraphicFramePr>
            <a:graphicFrameLocks noGrp="1"/>
          </p:cNvGraphicFramePr>
          <p:nvPr>
            <p:extLst>
              <p:ext uri="{D42A27DB-BD31-4B8C-83A1-F6EECF244321}">
                <p14:modId xmlns:p14="http://schemas.microsoft.com/office/powerpoint/2010/main" val="3808331048"/>
              </p:ext>
            </p:extLst>
          </p:nvPr>
        </p:nvGraphicFramePr>
        <p:xfrm>
          <a:off x="457200" y="1295400"/>
          <a:ext cx="4191000" cy="2971800"/>
        </p:xfrm>
        <a:graphic>
          <a:graphicData uri="http://schemas.openxmlformats.org/drawingml/2006/table">
            <a:tbl>
              <a:tblPr/>
              <a:tblGrid>
                <a:gridCol w="969347">
                  <a:extLst>
                    <a:ext uri="{9D8B030D-6E8A-4147-A177-3AD203B41FA5}">
                      <a16:colId xmlns:a16="http://schemas.microsoft.com/office/drawing/2014/main" val="3017383590"/>
                    </a:ext>
                  </a:extLst>
                </a:gridCol>
                <a:gridCol w="698500">
                  <a:extLst>
                    <a:ext uri="{9D8B030D-6E8A-4147-A177-3AD203B41FA5}">
                      <a16:colId xmlns:a16="http://schemas.microsoft.com/office/drawing/2014/main" val="680970008"/>
                    </a:ext>
                  </a:extLst>
                </a:gridCol>
                <a:gridCol w="1724867">
                  <a:extLst>
                    <a:ext uri="{9D8B030D-6E8A-4147-A177-3AD203B41FA5}">
                      <a16:colId xmlns:a16="http://schemas.microsoft.com/office/drawing/2014/main" val="1374828163"/>
                    </a:ext>
                  </a:extLst>
                </a:gridCol>
                <a:gridCol w="798286">
                  <a:extLst>
                    <a:ext uri="{9D8B030D-6E8A-4147-A177-3AD203B41FA5}">
                      <a16:colId xmlns:a16="http://schemas.microsoft.com/office/drawing/2014/main" val="3651529378"/>
                    </a:ext>
                  </a:extLst>
                </a:gridCol>
              </a:tblGrid>
              <a:tr h="59436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Row Labels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ID</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Experience_Years</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tc>
                  <a:txBody>
                    <a:bodyPr/>
                    <a:lstStyle/>
                    <a:p>
                      <a:pPr algn="l" fontAlgn="b"/>
                      <a:r>
                        <a:rPr lang="en-IN" sz="1100" b="1" i="0" u="none" strike="noStrike">
                          <a:solidFill>
                            <a:srgbClr val="000000"/>
                          </a:solidFill>
                          <a:effectLst/>
                          <a:highlight>
                            <a:srgbClr val="D9E1F2"/>
                          </a:highlight>
                          <a:latin typeface="Calibri" panose="020F0502020204030204" pitchFamily="34" charset="0"/>
                        </a:rPr>
                        <a:t>Sum of Age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solidFill>
                      <a:srgbClr val="D9E1F2"/>
                    </a:solidFill>
                  </a:tcPr>
                </a:tc>
                <a:extLst>
                  <a:ext uri="{0D108BD9-81ED-4DB2-BD59-A6C34878D82A}">
                    <a16:rowId xmlns:a16="http://schemas.microsoft.com/office/drawing/2014/main" val="2829553934"/>
                  </a:ext>
                </a:extLst>
              </a:tr>
              <a:tr h="594360">
                <a:tc>
                  <a:txBody>
                    <a:bodyPr/>
                    <a:lstStyle/>
                    <a:p>
                      <a:pPr algn="l" fontAlgn="b"/>
                      <a:r>
                        <a:rPr lang="en-IN" sz="1100" b="0" i="0" u="none" strike="noStrike">
                          <a:solidFill>
                            <a:srgbClr val="000000"/>
                          </a:solidFill>
                          <a:effectLst/>
                          <a:latin typeface="Calibri" panose="020F0502020204030204" pitchFamily="34" charset="0"/>
                        </a:rPr>
                        <a:t>Female</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100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87</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tc>
                  <a:txBody>
                    <a:bodyPr/>
                    <a:lstStyle/>
                    <a:p>
                      <a:pPr algn="r" fontAlgn="b"/>
                      <a:r>
                        <a:rPr lang="en-IN" sz="1100" b="0" i="0" u="none" strike="noStrike">
                          <a:solidFill>
                            <a:srgbClr val="000000"/>
                          </a:solidFill>
                          <a:effectLst/>
                          <a:latin typeface="Calibri" panose="020F0502020204030204" pitchFamily="34" charset="0"/>
                        </a:rPr>
                        <a:t>357</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noFill/>
                  </a:tcPr>
                </a:tc>
                <a:extLst>
                  <a:ext uri="{0D108BD9-81ED-4DB2-BD59-A6C34878D82A}">
                    <a16:rowId xmlns:a16="http://schemas.microsoft.com/office/drawing/2014/main" val="3868488407"/>
                  </a:ext>
                </a:extLst>
              </a:tr>
              <a:tr h="594360">
                <a:tc>
                  <a:txBody>
                    <a:bodyPr/>
                    <a:lstStyle/>
                    <a:p>
                      <a:pPr algn="l" fontAlgn="b"/>
                      <a:r>
                        <a:rPr lang="en-IN" sz="1100" b="0" i="0" u="none" strike="noStrike">
                          <a:solidFill>
                            <a:srgbClr val="000000"/>
                          </a:solidFill>
                          <a:effectLst/>
                          <a:latin typeface="Calibri" panose="020F0502020204030204" pitchFamily="34" charset="0"/>
                        </a:rPr>
                        <a:t>Male</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90</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64</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tc>
                  <a:txBody>
                    <a:bodyPr/>
                    <a:lstStyle/>
                    <a:p>
                      <a:pPr algn="r" fontAlgn="b"/>
                      <a:r>
                        <a:rPr lang="en-IN" sz="1100" b="0" i="0" u="none" strike="noStrike">
                          <a:solidFill>
                            <a:srgbClr val="000000"/>
                          </a:solidFill>
                          <a:effectLst/>
                          <a:latin typeface="Calibri" panose="020F0502020204030204" pitchFamily="34" charset="0"/>
                        </a:rPr>
                        <a:t>274</a:t>
                      </a:r>
                    </a:p>
                  </a:txBody>
                  <a:tcPr marL="6350" marR="6350" marT="6350" marB="0" anchor="b">
                    <a:lnL>
                      <a:noFill/>
                    </a:lnL>
                    <a:lnR>
                      <a:noFill/>
                    </a:lnR>
                    <a:lnT>
                      <a:noFill/>
                    </a:lnT>
                    <a:lnB w="6350" cap="flat" cmpd="sng" algn="ctr">
                      <a:solidFill>
                        <a:srgbClr val="8EA9DB"/>
                      </a:solidFill>
                      <a:prstDash val="solid"/>
                      <a:round/>
                      <a:headEnd type="none" w="med" len="med"/>
                      <a:tailEnd type="none" w="med" len="med"/>
                    </a:lnB>
                    <a:noFill/>
                  </a:tcPr>
                </a:tc>
                <a:extLst>
                  <a:ext uri="{0D108BD9-81ED-4DB2-BD59-A6C34878D82A}">
                    <a16:rowId xmlns:a16="http://schemas.microsoft.com/office/drawing/2014/main" val="2336219762"/>
                  </a:ext>
                </a:extLst>
              </a:tr>
              <a:tr h="594360">
                <a:tc>
                  <a:txBody>
                    <a:bodyPr/>
                    <a:lstStyle/>
                    <a:p>
                      <a:pPr algn="l" fontAlgn="b"/>
                      <a:r>
                        <a:rPr lang="en-IN" sz="1100" b="1" i="0" u="none" strike="noStrike">
                          <a:solidFill>
                            <a:srgbClr val="000000"/>
                          </a:solidFill>
                          <a:effectLst/>
                          <a:highlight>
                            <a:srgbClr val="D9E1F2"/>
                          </a:highlight>
                          <a:latin typeface="Calibri" panose="020F0502020204030204" pitchFamily="34" charset="0"/>
                        </a:rPr>
                        <a:t>Grand Total</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190</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151</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tc>
                  <a:txBody>
                    <a:bodyPr/>
                    <a:lstStyle/>
                    <a:p>
                      <a:pPr algn="r" fontAlgn="b"/>
                      <a:r>
                        <a:rPr lang="en-IN" sz="1100" b="1" i="0" u="none" strike="noStrike">
                          <a:solidFill>
                            <a:srgbClr val="000000"/>
                          </a:solidFill>
                          <a:effectLst/>
                          <a:highlight>
                            <a:srgbClr val="D9E1F2"/>
                          </a:highlight>
                          <a:latin typeface="Calibri" panose="020F0502020204030204" pitchFamily="34" charset="0"/>
                        </a:rPr>
                        <a:t>631</a:t>
                      </a:r>
                    </a:p>
                  </a:txBody>
                  <a:tcPr marL="6350" marR="6350" marT="6350" marB="0" anchor="b">
                    <a:lnL>
                      <a:noFill/>
                    </a:lnL>
                    <a:lnR>
                      <a:noFill/>
                    </a:lnR>
                    <a:lnT w="6350" cap="flat" cmpd="sng" algn="ctr">
                      <a:solidFill>
                        <a:srgbClr val="8EA9DB"/>
                      </a:solidFill>
                      <a:prstDash val="solid"/>
                      <a:round/>
                      <a:headEnd type="none" w="med" len="med"/>
                      <a:tailEnd type="none" w="med" len="med"/>
                    </a:lnT>
                    <a:lnB>
                      <a:noFill/>
                    </a:lnB>
                    <a:solidFill>
                      <a:srgbClr val="D9E1F2"/>
                    </a:solidFill>
                  </a:tcPr>
                </a:tc>
                <a:extLst>
                  <a:ext uri="{0D108BD9-81ED-4DB2-BD59-A6C34878D82A}">
                    <a16:rowId xmlns:a16="http://schemas.microsoft.com/office/drawing/2014/main" val="3294012876"/>
                  </a:ext>
                </a:extLst>
              </a:tr>
              <a:tr h="594360">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tc>
                  <a:txBody>
                    <a:bodyPr/>
                    <a:lstStyle/>
                    <a:p>
                      <a:pPr algn="l" fontAlgn="b"/>
                      <a:endParaRPr lang="en-IN" sz="1100" b="0" i="0" u="none" strike="noStrike" dirty="0">
                        <a:solidFill>
                          <a:srgbClr val="000000"/>
                        </a:solidFill>
                        <a:effectLst/>
                        <a:latin typeface="Calibri" panose="020F0502020204030204" pitchFamily="34" charset="0"/>
                      </a:endParaRPr>
                    </a:p>
                  </a:txBody>
                  <a:tcPr marL="6350" marR="6350" marT="6350" marB="0" anchor="b">
                    <a:lnL>
                      <a:noFill/>
                    </a:lnL>
                    <a:lnR>
                      <a:noFill/>
                    </a:lnR>
                    <a:lnT>
                      <a:noFill/>
                    </a:lnT>
                    <a:lnB>
                      <a:noFill/>
                    </a:lnB>
                    <a:noFill/>
                  </a:tcPr>
                </a:tc>
                <a:extLst>
                  <a:ext uri="{0D108BD9-81ED-4DB2-BD59-A6C34878D82A}">
                    <a16:rowId xmlns:a16="http://schemas.microsoft.com/office/drawing/2014/main" val="834842724"/>
                  </a:ext>
                </a:extLst>
              </a:tr>
            </a:tbl>
          </a:graphicData>
        </a:graphic>
      </p:graphicFrame>
      <p:graphicFrame>
        <p:nvGraphicFramePr>
          <p:cNvPr id="8" name="Chart 7">
            <a:extLst>
              <a:ext uri="{FF2B5EF4-FFF2-40B4-BE49-F238E27FC236}">
                <a16:creationId xmlns:a16="http://schemas.microsoft.com/office/drawing/2014/main" id="{1A158F84-3EF9-FFE6-4E84-158D332FC6BF}"/>
              </a:ext>
            </a:extLst>
          </p:cNvPr>
          <p:cNvGraphicFramePr>
            <a:graphicFrameLocks/>
          </p:cNvGraphicFramePr>
          <p:nvPr>
            <p:extLst>
              <p:ext uri="{D42A27DB-BD31-4B8C-83A1-F6EECF244321}">
                <p14:modId xmlns:p14="http://schemas.microsoft.com/office/powerpoint/2010/main" val="2627170449"/>
              </p:ext>
            </p:extLst>
          </p:nvPr>
        </p:nvGraphicFramePr>
        <p:xfrm>
          <a:off x="5029200" y="1295400"/>
          <a:ext cx="4324349" cy="31242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32EF09B1-3D19-F73E-1D46-B6F46F0B6567}"/>
              </a:ext>
            </a:extLst>
          </p:cNvPr>
          <p:cNvSpPr txBox="1"/>
          <p:nvPr/>
        </p:nvSpPr>
        <p:spPr>
          <a:xfrm>
            <a:off x="755333" y="1371600"/>
            <a:ext cx="6255068" cy="4832092"/>
          </a:xfrm>
          <a:prstGeom prst="rect">
            <a:avLst/>
          </a:prstGeom>
          <a:noFill/>
        </p:spPr>
        <p:txBody>
          <a:bodyPr wrap="square">
            <a:spAutoFit/>
          </a:bodyPr>
          <a:lstStyle/>
          <a:p>
            <a:r>
              <a:rPr lang="en-IN" sz="2800" dirty="0"/>
              <a:t>Total Employees: The company has a total of 190 employees, with 100 females and 90 males. Experience: Female employees have a higher total sum of experience years (87) compared to male employees (64).Age: The total sum of age for female employees is 357, while for male employees it is 274. This suggests that, on average, female employees might be slightly older than male employees in this dataset. </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609600" y="2123271"/>
            <a:ext cx="9201150" cy="769441"/>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SALARY DATA SET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F6CE8D88-4103-F652-8190-22C00BC6D2AE}"/>
              </a:ext>
            </a:extLst>
          </p:cNvPr>
          <p:cNvSpPr txBox="1"/>
          <p:nvPr/>
        </p:nvSpPr>
        <p:spPr>
          <a:xfrm>
            <a:off x="676275" y="1676400"/>
            <a:ext cx="6410325" cy="4832092"/>
          </a:xfrm>
          <a:prstGeom prst="rect">
            <a:avLst/>
          </a:prstGeom>
          <a:noFill/>
        </p:spPr>
        <p:txBody>
          <a:bodyPr wrap="square">
            <a:spAutoFit/>
          </a:bodyPr>
          <a:lstStyle/>
          <a:p>
            <a:r>
              <a:rPr lang="en-US" sz="2800"/>
              <a:t>Based on the image, it appears to be a Microsoft Excel spreadsheet showcasing a PivotTable and a corresponding PivotChart. The PivotTable summarizes data related to employees, categorized by gender, and includes metrics like the sum of IDs, experience years, and age. The PivotChart visually represents this data using clustered columns, enabling easy comparison between male and female employees across the different metrics.</a:t>
            </a:r>
            <a:endParaRPr lang="en-IN"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2911A905-4158-38E8-3876-377A4BFE2C41}"/>
              </a:ext>
            </a:extLst>
          </p:cNvPr>
          <p:cNvSpPr txBox="1"/>
          <p:nvPr/>
        </p:nvSpPr>
        <p:spPr>
          <a:xfrm>
            <a:off x="739775" y="1676400"/>
            <a:ext cx="6575425" cy="4832092"/>
          </a:xfrm>
          <a:prstGeom prst="rect">
            <a:avLst/>
          </a:prstGeom>
          <a:noFill/>
        </p:spPr>
        <p:txBody>
          <a:bodyPr wrap="square">
            <a:spAutoFit/>
          </a:bodyPr>
          <a:lstStyle/>
          <a:p>
            <a:r>
              <a:rPr lang="en-US" sz="2800" dirty="0"/>
              <a:t>Pivot </a:t>
            </a:r>
            <a:r>
              <a:rPr lang="en-US" sz="2800" dirty="0" err="1"/>
              <a:t>Table:The</a:t>
            </a:r>
            <a:r>
              <a:rPr lang="en-US" sz="2800" dirty="0"/>
              <a:t> pivot table summarizes data from an "Employee Salary Dataset." It presents the sum of "ID," "Experience Years," and "Age" categorized by gender (Male and Female). The Grand Total row provides the overall sums for each </a:t>
            </a:r>
            <a:r>
              <a:rPr lang="en-US" sz="2800" dirty="0" err="1"/>
              <a:t>column.Bar</a:t>
            </a:r>
            <a:r>
              <a:rPr lang="en-US" sz="2800" dirty="0"/>
              <a:t> </a:t>
            </a:r>
            <a:r>
              <a:rPr lang="en-US" sz="2800" dirty="0" err="1"/>
              <a:t>Chart:The</a:t>
            </a:r>
            <a:r>
              <a:rPr lang="en-US" sz="2800" dirty="0"/>
              <a:t> bar chart visually represents the data from the pivot table. It displays three sets of bars for each gender, corresponding to the three summed columns in the pivot table.</a:t>
            </a:r>
            <a:endParaRPr lang="en-IN"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174A2798-F8F6-7940-F1C9-C90CAE1824D1}"/>
              </a:ext>
            </a:extLst>
          </p:cNvPr>
          <p:cNvSpPr txBox="1"/>
          <p:nvPr/>
        </p:nvSpPr>
        <p:spPr>
          <a:xfrm>
            <a:off x="699452" y="1676400"/>
            <a:ext cx="6310948" cy="4524315"/>
          </a:xfrm>
          <a:prstGeom prst="rect">
            <a:avLst/>
          </a:prstGeom>
          <a:noFill/>
        </p:spPr>
        <p:txBody>
          <a:bodyPr wrap="square">
            <a:spAutoFit/>
          </a:bodyPr>
          <a:lstStyle/>
          <a:p>
            <a:r>
              <a:rPr lang="en-US" sz="2400" dirty="0"/>
              <a:t>End users in Excel are typically anyone who uses the software to create, edit, or analyze spreadsheets. This can </a:t>
            </a:r>
            <a:r>
              <a:rPr lang="en-US" sz="2400" dirty="0" err="1"/>
              <a:t>include:Business</a:t>
            </a:r>
            <a:r>
              <a:rPr lang="en-US" sz="2400" dirty="0"/>
              <a:t> </a:t>
            </a:r>
            <a:r>
              <a:rPr lang="en-US" sz="2400" dirty="0" err="1"/>
              <a:t>professionals:They</a:t>
            </a:r>
            <a:r>
              <a:rPr lang="en-US" sz="2400" dirty="0"/>
              <a:t> use Excel for tasks like financial analysis, budgeting, data visualization, and </a:t>
            </a:r>
            <a:r>
              <a:rPr lang="en-US" sz="2400" dirty="0" err="1"/>
              <a:t>reporting.Students:They</a:t>
            </a:r>
            <a:r>
              <a:rPr lang="en-US" sz="2400" dirty="0"/>
              <a:t> use Excel to learn about data analysis, statistics, and other mathematical </a:t>
            </a:r>
            <a:r>
              <a:rPr lang="en-US" sz="2400" dirty="0" err="1"/>
              <a:t>concepts.Researchers:They</a:t>
            </a:r>
            <a:r>
              <a:rPr lang="en-US" sz="2400" dirty="0"/>
              <a:t> use Excel to collect, organize, and analyze data for their research </a:t>
            </a:r>
            <a:r>
              <a:rPr lang="en-US" sz="2400" dirty="0" err="1"/>
              <a:t>projects.Individuals:They</a:t>
            </a:r>
            <a:r>
              <a:rPr lang="en-US" sz="2400" dirty="0"/>
              <a:t> use Excel for personal tasks like managing finances, tracking expenses, or creating lists.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D16A4226-3324-97BC-F525-C5C31FEAE094}"/>
              </a:ext>
            </a:extLst>
          </p:cNvPr>
          <p:cNvSpPr txBox="1"/>
          <p:nvPr/>
        </p:nvSpPr>
        <p:spPr>
          <a:xfrm>
            <a:off x="3051425" y="2055674"/>
            <a:ext cx="6102848" cy="3539430"/>
          </a:xfrm>
          <a:prstGeom prst="rect">
            <a:avLst/>
          </a:prstGeom>
          <a:noFill/>
        </p:spPr>
        <p:txBody>
          <a:bodyPr wrap="square">
            <a:spAutoFit/>
          </a:bodyPr>
          <a:lstStyle/>
          <a:p>
            <a:r>
              <a:rPr lang="en-IN" sz="2800" dirty="0"/>
              <a:t>Based on the image, it's difficult to determine the specific solution and its value proposition. The image shows an Excel sheet with a bar chart and a pivot </a:t>
            </a:r>
            <a:r>
              <a:rPr lang="en-IN" sz="2800" dirty="0" err="1"/>
              <a:t>table.To</a:t>
            </a:r>
            <a:r>
              <a:rPr lang="en-IN" sz="2800" dirty="0"/>
              <a:t> accurately describe the solution and its value proposition, please provide more details about the context and the specific problem being addressed.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696BD608-676F-FE1D-C029-7FD4ECBDAE4E}"/>
              </a:ext>
            </a:extLst>
          </p:cNvPr>
          <p:cNvSpPr txBox="1"/>
          <p:nvPr/>
        </p:nvSpPr>
        <p:spPr>
          <a:xfrm>
            <a:off x="755333" y="1524000"/>
            <a:ext cx="7093268" cy="5262979"/>
          </a:xfrm>
          <a:prstGeom prst="rect">
            <a:avLst/>
          </a:prstGeom>
          <a:noFill/>
        </p:spPr>
        <p:txBody>
          <a:bodyPr wrap="square">
            <a:spAutoFit/>
          </a:bodyPr>
          <a:lstStyle/>
          <a:p>
            <a:r>
              <a:rPr lang="en-IN" sz="2400" dirty="0"/>
              <a:t>Data in the </a:t>
            </a:r>
            <a:r>
              <a:rPr lang="en-IN" sz="2400" dirty="0" err="1"/>
              <a:t>Spreadsheet:Row</a:t>
            </a:r>
            <a:r>
              <a:rPr lang="en-IN" sz="2400" dirty="0"/>
              <a:t> Labels: The first column lists the categories, which are "Female," "Male," and "Grand </a:t>
            </a:r>
            <a:r>
              <a:rPr lang="en-IN" sz="2400" dirty="0" err="1"/>
              <a:t>Total."Sum</a:t>
            </a:r>
            <a:r>
              <a:rPr lang="en-IN" sz="2400" dirty="0"/>
              <a:t> of ID: This column represents the sum of employee </a:t>
            </a:r>
            <a:r>
              <a:rPr lang="en-IN" sz="2400" dirty="0" err="1"/>
              <a:t>IDs.Sum</a:t>
            </a:r>
            <a:r>
              <a:rPr lang="en-IN" sz="2400" dirty="0"/>
              <a:t> of </a:t>
            </a:r>
            <a:r>
              <a:rPr lang="en-IN" sz="2400" dirty="0" err="1"/>
              <a:t>Experience_Years</a:t>
            </a:r>
            <a:r>
              <a:rPr lang="en-IN" sz="2400" dirty="0"/>
              <a:t>: This column shows the sum of years of experience for each </a:t>
            </a:r>
            <a:r>
              <a:rPr lang="en-IN" sz="2400" dirty="0" err="1"/>
              <a:t>category.Sum</a:t>
            </a:r>
            <a:r>
              <a:rPr lang="en-IN" sz="2400" dirty="0"/>
              <a:t> of Age: This column displays the sum of ages for each </a:t>
            </a:r>
            <a:r>
              <a:rPr lang="en-IN" sz="2400" dirty="0" err="1"/>
              <a:t>category.Bar</a:t>
            </a:r>
            <a:r>
              <a:rPr lang="en-IN" sz="2400" dirty="0"/>
              <a:t> </a:t>
            </a:r>
            <a:r>
              <a:rPr lang="en-IN" sz="2400" dirty="0" err="1"/>
              <a:t>Chart:The</a:t>
            </a:r>
            <a:r>
              <a:rPr lang="en-IN" sz="2400" dirty="0"/>
              <a:t> bar chart visualizes the data from the </a:t>
            </a:r>
            <a:r>
              <a:rPr lang="en-IN" sz="2400" dirty="0" err="1"/>
              <a:t>spreadsheet.The</a:t>
            </a:r>
            <a:r>
              <a:rPr lang="en-IN" sz="2400" dirty="0"/>
              <a:t> x-axis represents the categories: "Female" and "</a:t>
            </a:r>
            <a:r>
              <a:rPr lang="en-IN" sz="2400" dirty="0" err="1"/>
              <a:t>Male."The</a:t>
            </a:r>
            <a:r>
              <a:rPr lang="en-IN" sz="2400" dirty="0"/>
              <a:t> y-axis represents the values for the different sums (ID, Experience Years, and Age).There are three bars for each category, representing the three different </a:t>
            </a:r>
            <a:r>
              <a:rPr lang="en-IN" sz="2400" dirty="0" err="1"/>
              <a:t>sums.The</a:t>
            </a:r>
            <a:r>
              <a:rPr lang="en-IN" sz="2400" dirty="0"/>
              <a:t> legend on the right side of the chart indicates which </a:t>
            </a:r>
            <a:r>
              <a:rPr lang="en-IN" sz="2400" dirty="0" err="1"/>
              <a:t>color</a:t>
            </a:r>
            <a:r>
              <a:rPr lang="en-IN" sz="2400" dirty="0"/>
              <a:t> corresponds to each sum.</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A73E8BD4-6067-A862-8928-F63375A28E5F}"/>
              </a:ext>
            </a:extLst>
          </p:cNvPr>
          <p:cNvSpPr txBox="1"/>
          <p:nvPr/>
        </p:nvSpPr>
        <p:spPr>
          <a:xfrm>
            <a:off x="2657474" y="1676400"/>
            <a:ext cx="7019925" cy="4893647"/>
          </a:xfrm>
          <a:prstGeom prst="rect">
            <a:avLst/>
          </a:prstGeom>
          <a:noFill/>
        </p:spPr>
        <p:txBody>
          <a:bodyPr wrap="square">
            <a:spAutoFit/>
          </a:bodyPr>
          <a:lstStyle/>
          <a:p>
            <a:r>
              <a:rPr lang="en-IN" sz="2400" dirty="0"/>
              <a:t>The "wow" in this solution could </a:t>
            </a:r>
            <a:r>
              <a:rPr lang="en-IN" sz="2400" dirty="0" err="1"/>
              <a:t>be:Clear</a:t>
            </a:r>
            <a:r>
              <a:rPr lang="en-IN" sz="2400" dirty="0"/>
              <a:t> </a:t>
            </a:r>
            <a:r>
              <a:rPr lang="en-IN" sz="2400" dirty="0" err="1"/>
              <a:t>Visualization:The</a:t>
            </a:r>
            <a:r>
              <a:rPr lang="en-IN" sz="2400" dirty="0"/>
              <a:t> bar chart provides an instant visual comparison of bonus amounts across departments, making it easy to identify the highest and lowest </a:t>
            </a:r>
            <a:r>
              <a:rPr lang="en-IN" sz="2400" dirty="0" err="1"/>
              <a:t>values.Data</a:t>
            </a:r>
            <a:r>
              <a:rPr lang="en-IN" sz="2400" dirty="0"/>
              <a:t> Table for </a:t>
            </a:r>
            <a:r>
              <a:rPr lang="en-IN" sz="2400" dirty="0" err="1"/>
              <a:t>Details:The</a:t>
            </a:r>
            <a:r>
              <a:rPr lang="en-IN" sz="2400" dirty="0"/>
              <a:t> accompanying data table reinforces the visual with precise figures, allowing users to quickly reference exact bonus </a:t>
            </a:r>
            <a:r>
              <a:rPr lang="en-IN" sz="2400" dirty="0" err="1"/>
              <a:t>amounts.Combined</a:t>
            </a:r>
            <a:r>
              <a:rPr lang="en-IN" sz="2400" dirty="0"/>
              <a:t> </a:t>
            </a:r>
            <a:r>
              <a:rPr lang="en-IN" sz="2400" dirty="0" err="1"/>
              <a:t>Insights:The</a:t>
            </a:r>
            <a:r>
              <a:rPr lang="en-IN" sz="2400" dirty="0"/>
              <a:t> combination of the chart and table provides a comprehensive view of the data, catering to both visual and analytical </a:t>
            </a:r>
            <a:r>
              <a:rPr lang="en-IN" sz="2400" dirty="0" err="1"/>
              <a:t>preferences.Professional</a:t>
            </a:r>
            <a:r>
              <a:rPr lang="en-IN" sz="2400" dirty="0"/>
              <a:t> </a:t>
            </a:r>
            <a:r>
              <a:rPr lang="en-IN" sz="2400" dirty="0" err="1"/>
              <a:t>Presentation:The</a:t>
            </a:r>
            <a:r>
              <a:rPr lang="en-IN" sz="2400" dirty="0"/>
              <a:t> clean formatting and clear labels enhance readability and professionalism.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239</TotalTime>
  <Words>922</Words>
  <Application>Microsoft Office PowerPoint</Application>
  <PresentationFormat>Widescreen</PresentationFormat>
  <Paragraphs>66</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VijayKanth Soka</cp:lastModifiedBy>
  <cp:revision>13</cp:revision>
  <dcterms:created xsi:type="dcterms:W3CDTF">2024-03-29T15:07:22Z</dcterms:created>
  <dcterms:modified xsi:type="dcterms:W3CDTF">2024-08-29T06:24:01Z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