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2"/>
  </p:notesMasterIdLst>
  <p:sldIdLst>
    <p:sldId id="256" r:id="rId2"/>
    <p:sldId id="266" r:id="rId3"/>
    <p:sldId id="265" r:id="rId4"/>
    <p:sldId id="257" r:id="rId5"/>
    <p:sldId id="258" r:id="rId6"/>
    <p:sldId id="261" r:id="rId7"/>
    <p:sldId id="262" r:id="rId8"/>
    <p:sldId id="263" r:id="rId9"/>
    <p:sldId id="264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91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ite\Desktop\Shakib%20hossain\Project%20final%20datase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ite\Desktop\Shakib%20hossain\Project%20final%20datase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ite\AppData\Roaming\Microsoft\Excel\Project%20final%20dataset%20(version%201).xlsb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ite\AppData\Roaming\Microsoft\Excel\Project%20final%20dataset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2284358406999636"/>
          <c:y val="6.8493175311248447E-2"/>
        </c:manualLayout>
      </c:layout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24077892703241191"/>
          <c:y val="0.25812299504228636"/>
          <c:w val="0.49074985453568626"/>
          <c:h val="0.46011233598920581"/>
        </c:manualLayout>
      </c:layout>
      <c:barChart>
        <c:barDir val="col"/>
        <c:grouping val="clustered"/>
        <c:varyColors val="0"/>
        <c:ser>
          <c:idx val="0"/>
          <c:order val="0"/>
          <c:tx>
            <c:v>Heart Disease</c:v>
          </c:tx>
          <c:invertIfNegative val="0"/>
          <c:cat>
            <c:strLit>
              <c:ptCount val="7"/>
              <c:pt idx="0">
                <c:v>Barishal</c:v>
              </c:pt>
              <c:pt idx="1">
                <c:v>Chittagong</c:v>
              </c:pt>
              <c:pt idx="2">
                <c:v>Dhaka</c:v>
              </c:pt>
              <c:pt idx="3">
                <c:v>Dinajpur</c:v>
              </c:pt>
              <c:pt idx="4">
                <c:v>Jeshore</c:v>
              </c:pt>
              <c:pt idx="5">
                <c:v>khulna</c:v>
              </c:pt>
              <c:pt idx="6">
                <c:v>Rajshahi</c:v>
              </c:pt>
            </c:strLit>
          </c:cat>
          <c:val>
            <c:numLit>
              <c:formatCode>General</c:formatCode>
              <c:ptCount val="7"/>
              <c:pt idx="0">
                <c:v>36</c:v>
              </c:pt>
              <c:pt idx="1">
                <c:v>39</c:v>
              </c:pt>
              <c:pt idx="2">
                <c:v>48</c:v>
              </c:pt>
              <c:pt idx="3">
                <c:v>9</c:v>
              </c:pt>
              <c:pt idx="4">
                <c:v>41</c:v>
              </c:pt>
              <c:pt idx="5">
                <c:v>30</c:v>
              </c:pt>
              <c:pt idx="6">
                <c:v>40</c:v>
              </c:pt>
            </c:numLit>
          </c:val>
          <c:extLst>
            <c:ext xmlns:c16="http://schemas.microsoft.com/office/drawing/2014/chart" uri="{C3380CC4-5D6E-409C-BE32-E72D297353CC}">
              <c16:uniqueId val="{00000000-3920-4721-BA67-E5C6535367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3291264"/>
        <c:axId val="223292800"/>
      </c:barChart>
      <c:catAx>
        <c:axId val="2232912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23292800"/>
        <c:crosses val="autoZero"/>
        <c:auto val="1"/>
        <c:lblAlgn val="ctr"/>
        <c:lblOffset val="100"/>
        <c:noMultiLvlLbl val="0"/>
      </c:catAx>
      <c:valAx>
        <c:axId val="223292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32912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945277388271676"/>
          <c:y val="0.30507811289907566"/>
          <c:w val="0.17826412109445222"/>
          <c:h val="0.29339452719742515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final dataset.xlsx]Sheet4!PivotTable2</c:name>
    <c:fmtId val="3"/>
  </c:pivotSource>
  <c:chart>
    <c:title>
      <c:overlay val="0"/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Sheet4!$B$1:$B$2</c:f>
              <c:strCache>
                <c:ptCount val="1"/>
                <c:pt idx="0">
                  <c:v>Respiratory Illness</c:v>
                </c:pt>
              </c:strCache>
            </c:strRef>
          </c:tx>
          <c:cat>
            <c:strRef>
              <c:f>Sheet4!$A$3:$A$10</c:f>
              <c:strCache>
                <c:ptCount val="7"/>
                <c:pt idx="0">
                  <c:v>Barishal</c:v>
                </c:pt>
                <c:pt idx="1">
                  <c:v>Chittagong</c:v>
                </c:pt>
                <c:pt idx="2">
                  <c:v>Dhaka</c:v>
                </c:pt>
                <c:pt idx="3">
                  <c:v>Dinajpur</c:v>
                </c:pt>
                <c:pt idx="4">
                  <c:v>Jeshore</c:v>
                </c:pt>
                <c:pt idx="5">
                  <c:v>khulna</c:v>
                </c:pt>
                <c:pt idx="6">
                  <c:v>Rajshahi</c:v>
                </c:pt>
              </c:strCache>
            </c:strRef>
          </c:cat>
          <c:val>
            <c:numRef>
              <c:f>Sheet4!$B$3:$B$10</c:f>
              <c:numCache>
                <c:formatCode>General</c:formatCode>
                <c:ptCount val="7"/>
                <c:pt idx="0">
                  <c:v>32</c:v>
                </c:pt>
                <c:pt idx="1">
                  <c:v>24</c:v>
                </c:pt>
                <c:pt idx="2">
                  <c:v>33</c:v>
                </c:pt>
                <c:pt idx="3">
                  <c:v>22</c:v>
                </c:pt>
                <c:pt idx="4">
                  <c:v>17</c:v>
                </c:pt>
                <c:pt idx="5">
                  <c:v>25</c:v>
                </c:pt>
                <c:pt idx="6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13-43C4-8C58-BF34F551A5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338880"/>
        <c:axId val="223340416"/>
      </c:lineChart>
      <c:catAx>
        <c:axId val="2233388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23340416"/>
        <c:crosses val="autoZero"/>
        <c:auto val="1"/>
        <c:lblAlgn val="ctr"/>
        <c:lblOffset val="100"/>
        <c:noMultiLvlLbl val="0"/>
      </c:catAx>
      <c:valAx>
        <c:axId val="223340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333888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7543963254593173E-2"/>
          <c:y val="0.30939582013171629"/>
          <c:w val="0.73285258092738392"/>
          <c:h val="0.33001532170126102"/>
        </c:manualLayout>
      </c:layout>
      <c:lineChart>
        <c:grouping val="standard"/>
        <c:varyColors val="0"/>
        <c:ser>
          <c:idx val="0"/>
          <c:order val="0"/>
          <c:tx>
            <c:v>Total</c:v>
          </c:tx>
          <c:spPr>
            <a:ln>
              <a:solidFill>
                <a:schemeClr val="accent3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Lit>
              <c:ptCount val="7"/>
              <c:pt idx="0">
                <c:v>Barishal</c:v>
              </c:pt>
              <c:pt idx="1">
                <c:v>Chittagong</c:v>
              </c:pt>
              <c:pt idx="2">
                <c:v>Dhaka</c:v>
              </c:pt>
              <c:pt idx="3">
                <c:v>Dinajpur</c:v>
              </c:pt>
              <c:pt idx="4">
                <c:v>Jeshore</c:v>
              </c:pt>
              <c:pt idx="5">
                <c:v>khulna</c:v>
              </c:pt>
              <c:pt idx="6">
                <c:v>Rajshahi</c:v>
              </c:pt>
            </c:strLit>
          </c:cat>
          <c:val>
            <c:numLit>
              <c:formatCode>General</c:formatCode>
              <c:ptCount val="7"/>
              <c:pt idx="0">
                <c:v>15</c:v>
              </c:pt>
              <c:pt idx="1">
                <c:v>15</c:v>
              </c:pt>
              <c:pt idx="2">
                <c:v>15</c:v>
              </c:pt>
              <c:pt idx="3">
                <c:v>6</c:v>
              </c:pt>
              <c:pt idx="4">
                <c:v>14</c:v>
              </c:pt>
              <c:pt idx="5">
                <c:v>15</c:v>
              </c:pt>
              <c:pt idx="6">
                <c:v>16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1FBD-49E7-95A2-2884095F3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3230592"/>
        <c:axId val="223248768"/>
      </c:lineChart>
      <c:catAx>
        <c:axId val="2232305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23248768"/>
        <c:crosses val="autoZero"/>
        <c:auto val="1"/>
        <c:lblAlgn val="ctr"/>
        <c:lblOffset val="100"/>
        <c:noMultiLvlLbl val="0"/>
      </c:catAx>
      <c:valAx>
        <c:axId val="223248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3230592"/>
        <c:crosses val="autoZero"/>
        <c:crossBetween val="between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</c:title>
    <c:autoTitleDeleted val="0"/>
    <c:pivotFmts>
      <c:pivotFmt>
        <c:idx val="0"/>
        <c:spPr>
          <a:ln>
            <a:solidFill>
              <a:srgbClr val="00B050"/>
            </a:solidFill>
          </a:ln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 sz="1100" b="1">
                  <a:solidFill>
                    <a:srgbClr val="FF0000"/>
                  </a:solidFill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ln>
            <a:solidFill>
              <a:srgbClr val="00B050"/>
            </a:solidFill>
          </a:ln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 sz="1100" b="1">
                  <a:solidFill>
                    <a:srgbClr val="FF0000"/>
                  </a:solidFill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ln>
            <a:solidFill>
              <a:srgbClr val="00B050"/>
            </a:solidFill>
          </a:ln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 sz="1100" b="1">
                  <a:solidFill>
                    <a:srgbClr val="FF0000"/>
                  </a:solidFill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Total</c:v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Lit>
              <c:ptCount val="8"/>
              <c:pt idx="0">
                <c:v>January</c:v>
              </c:pt>
              <c:pt idx="1">
                <c:v>February</c:v>
              </c:pt>
              <c:pt idx="2">
                <c:v>March</c:v>
              </c:pt>
              <c:pt idx="3">
                <c:v>April</c:v>
              </c:pt>
              <c:pt idx="4">
                <c:v>July</c:v>
              </c:pt>
              <c:pt idx="5">
                <c:v>August</c:v>
              </c:pt>
              <c:pt idx="6">
                <c:v>December</c:v>
              </c:pt>
              <c:pt idx="7">
                <c:v>Septembar</c:v>
              </c:pt>
            </c:strLit>
          </c:cat>
          <c:val>
            <c:numLit>
              <c:formatCode>General</c:formatCode>
              <c:ptCount val="8"/>
              <c:pt idx="0">
                <c:v>24</c:v>
              </c:pt>
              <c:pt idx="1">
                <c:v>26</c:v>
              </c:pt>
              <c:pt idx="2">
                <c:v>32</c:v>
              </c:pt>
              <c:pt idx="3">
                <c:v>2</c:v>
              </c:pt>
              <c:pt idx="4">
                <c:v>3</c:v>
              </c:pt>
              <c:pt idx="5">
                <c:v>2</c:v>
              </c:pt>
              <c:pt idx="6">
                <c:v>3</c:v>
              </c:pt>
              <c:pt idx="7">
                <c:v>4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96A5-40F4-8AF4-B87BD07D5DB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23353472"/>
        <c:axId val="223368704"/>
      </c:lineChart>
      <c:catAx>
        <c:axId val="2233534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23368704"/>
        <c:crosses val="autoZero"/>
        <c:auto val="1"/>
        <c:lblAlgn val="ctr"/>
        <c:lblOffset val="100"/>
        <c:noMultiLvlLbl val="0"/>
      </c:catAx>
      <c:valAx>
        <c:axId val="2233687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23353472"/>
        <c:crosses val="autoZero"/>
        <c:crossBetween val="between"/>
      </c:valAx>
    </c:plotArea>
    <c:legend>
      <c:legendPos val="t"/>
      <c:overlay val="0"/>
    </c:legend>
    <c:plotVisOnly val="1"/>
    <c:dispBlanksAs val="zero"/>
    <c:showDLblsOverMax val="0"/>
  </c:chart>
  <c:externalData r:id="rId1">
    <c:autoUpdate val="0"/>
  </c:externalData>
  <c:extLst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F851E-54E4-4927-8E67-DE33A06F9A3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79FF9-50AA-4163-95A3-1639E002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AC649-0B45-4223-B861-A5A7252E97C3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A3-F594-40B9-B588-1A6D9B99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7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C127-2BFD-4A33-B9E7-C2FF29BDC92B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A3-F594-40B9-B588-1A6D9B99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0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5961-40AD-4EB0-A78F-83FC482D35F1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A3-F594-40B9-B588-1A6D9B99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0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0FE4-F633-43CE-917E-D287122908C6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A3-F594-40B9-B588-1A6D9B99852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5580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D996-01D5-427D-ACD5-0ADC3136A46A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A3-F594-40B9-B588-1A6D9B99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32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1D6E-F48C-4B92-B670-E81C643CFC6B}" type="datetime1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A3-F594-40B9-B588-1A6D9B99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86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430A-CA6B-4B94-85E9-B03479D396F0}" type="datetime1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A3-F594-40B9-B588-1A6D9B99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33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4CCC-20AC-4F6E-8B4D-ED219F7B471F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A3-F594-40B9-B588-1A6D9B99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94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34C7-8C68-475B-BFBC-5BC67BBE4E9C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A3-F594-40B9-B588-1A6D9B99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3B9C-6A55-4299-9794-F3B6CDB10BCF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A3-F594-40B9-B588-1A6D9B99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AC92-D406-4A70-BA35-B7C9F8EC90C4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A3-F594-40B9-B588-1A6D9B99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A76B-0C69-4C61-88BE-5F8A77C30A4C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A3-F594-40B9-B588-1A6D9B99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1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1818-A6BC-4BF3-86C8-99E719E2EA1A}" type="datetime1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A3-F594-40B9-B588-1A6D9B99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5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0ADF-66CF-4CAE-A476-4B9E425AB03C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A3-F594-40B9-B588-1A6D9B99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7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1401-0E1B-4378-A938-959B4CD97314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A3-F594-40B9-B588-1A6D9B99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1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FCA7-6E6A-4579-A2D9-8FA9499FB936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A3-F594-40B9-B588-1A6D9B99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F37E-FC7C-4BFE-A636-1B6DBBF16337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A3-F594-40B9-B588-1A6D9B99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8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A4756C-2B35-4862-99B4-F4A4E59C1913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41A3-F594-40B9-B588-1A6D9B99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75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2057400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Welcome</a:t>
            </a:r>
          </a:p>
          <a:p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    To</a:t>
            </a:r>
          </a:p>
          <a:p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My  Presentattion</a:t>
            </a:r>
            <a:endParaRPr lang="en-U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AC60FE-1834-78FF-825E-8D2E1215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A3-F594-40B9-B588-1A6D9B9985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537100"/>
            <a:ext cx="6620968" cy="86142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to All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F31EFC-ECEC-2BE3-E06F-3BBA6452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A3-F594-40B9-B588-1A6D9B9985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2057400"/>
            <a:ext cx="78486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Topic Name: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Analyzing Demographic Trends and Mortality Rates</a:t>
            </a:r>
          </a:p>
          <a:p>
            <a:endParaRPr lang="en-US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: Md. Barakat Ullah Patwary</a:t>
            </a:r>
          </a:p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Roll 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: 05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Batch                 : CF&amp;OA-37</a:t>
            </a:r>
          </a:p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Course Name 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Computer Fundamentals and Office Application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27A90F-CBA1-F980-C109-2077D9EE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A3-F594-40B9-B588-1A6D9B9985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3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2057400"/>
            <a:ext cx="7848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320736"/>
              </p:ext>
            </p:extLst>
          </p:nvPr>
        </p:nvGraphicFramePr>
        <p:xfrm>
          <a:off x="546644" y="1685464"/>
          <a:ext cx="7848600" cy="487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2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Month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Cause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Deaths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Dhaka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January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Bike Accident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Dhaka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January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Stroke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Dhaka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January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Dhaka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January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Heart Disease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Dhaka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January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Respiratory Illness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Dhaka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February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Bike Accident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Dhaka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February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Stroke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Dhaka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February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Dhaka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February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Heart Disease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Dhaka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February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Respiratory Illness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Dhaka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March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Bike Accident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Dhaka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March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Stroke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Dhaka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March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Dhaka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March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Heart Disease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Dhaka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March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Respiratory Illness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TextBox 1"/>
          <p:cNvSpPr txBox="1"/>
          <p:nvPr/>
        </p:nvSpPr>
        <p:spPr>
          <a:xfrm>
            <a:off x="546644" y="1107743"/>
            <a:ext cx="7848600" cy="5334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Data</a:t>
            </a:r>
            <a:r>
              <a:rPr lang="en-US" sz="2000" b="1" baseline="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set </a:t>
            </a:r>
            <a:r>
              <a:rPr lang="en-US" sz="2000" b="1" baseline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on Demographic </a:t>
            </a:r>
            <a:r>
              <a:rPr lang="en-US" sz="2000" b="1" baseline="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Trends and Mortality Rates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F1D564-C9ED-22C6-3371-1A96B31D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A3-F594-40B9-B588-1A6D9B9985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5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2954" y="612058"/>
            <a:ext cx="84262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000" dirty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effectLst/>
                <a:latin typeface="Times New Roman" pitchFamily="18" charset="0"/>
                <a:cs typeface="Times New Roman" pitchFamily="18" charset="0"/>
              </a:rPr>
              <a:t>Here are five relational questions that  I can use for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my  </a:t>
            </a:r>
            <a:r>
              <a:rPr lang="en-US" sz="2000" dirty="0">
                <a:effectLst/>
                <a:latin typeface="Times New Roman" pitchFamily="18" charset="0"/>
                <a:cs typeface="Times New Roman" pitchFamily="18" charset="0"/>
              </a:rPr>
              <a:t>presentation based 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effectLst/>
                <a:latin typeface="Times New Roman" pitchFamily="18" charset="0"/>
                <a:cs typeface="Times New Roman" pitchFamily="18" charset="0"/>
              </a:rPr>
              <a:t>dataset:</a:t>
            </a:r>
          </a:p>
          <a:p>
            <a:r>
              <a:rPr lang="en-US" sz="2000" b="1" dirty="0">
                <a:effectLst/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2000" dirty="0">
                <a:effectLst/>
                <a:latin typeface="Times New Roman" pitchFamily="18" charset="0"/>
                <a:cs typeface="Times New Roman" pitchFamily="18" charset="0"/>
              </a:rPr>
              <a:t>What is the total number of deaths caused by heart disease across all cities in the  dataset for the year 2021?</a:t>
            </a:r>
          </a:p>
          <a:p>
            <a:endParaRPr lang="en-US" sz="2000" dirty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effectLst/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sz="2000" dirty="0">
                <a:effectLst/>
                <a:latin typeface="Times New Roman" pitchFamily="18" charset="0"/>
                <a:cs typeface="Times New Roman" pitchFamily="18" charset="0"/>
              </a:rPr>
              <a:t>How does the number of bike accident fatalities in Dhaka compare to those in Chittagong over the first three months of 2021?</a:t>
            </a:r>
          </a:p>
          <a:p>
            <a:endParaRPr lang="en-US" sz="2000" dirty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sz="2000" dirty="0">
                <a:effectLst/>
                <a:latin typeface="Times New Roman" pitchFamily="18" charset="0"/>
                <a:cs typeface="Times New Roman" pitchFamily="18" charset="0"/>
              </a:rPr>
              <a:t>Which city had the highest number of deaths due to respiratory illness in any given month within this dataset?</a:t>
            </a:r>
          </a:p>
          <a:p>
            <a:endParaRPr lang="en-US" sz="2000" dirty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effectLst/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sz="2000" dirty="0">
                <a:effectLst/>
                <a:latin typeface="Times New Roman" pitchFamily="18" charset="0"/>
                <a:cs typeface="Times New Roman" pitchFamily="18" charset="0"/>
              </a:rPr>
              <a:t>What is the trend in stroke-related deaths from January to March 2021 across all listed cities?</a:t>
            </a:r>
          </a:p>
          <a:p>
            <a:endParaRPr lang="en-US" sz="2000" dirty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.Can  </a:t>
            </a:r>
            <a:r>
              <a:rPr lang="en-US" sz="2000" dirty="0">
                <a:effectLst/>
                <a:latin typeface="Times New Roman" pitchFamily="18" charset="0"/>
                <a:cs typeface="Times New Roman" pitchFamily="18" charset="0"/>
              </a:rPr>
              <a:t>we identify any correlation between months and cancer fatalities within this dataset?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2923F9-728D-F379-1CFD-22093DB2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A3-F594-40B9-B588-1A6D9B9985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7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76200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1.Total Deaths due to Heart Disease in 2021:</a:t>
            </a:r>
            <a:endParaRPr lang="en-US" dirty="0"/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Firstly,We’ll sum up the heart disease deaths across all cities for each month in 2021.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Graphically, we can create a bar chart showing the total heart disease deaths for each month</a:t>
            </a:r>
          </a:p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593419"/>
              </p:ext>
            </p:extLst>
          </p:nvPr>
        </p:nvGraphicFramePr>
        <p:xfrm>
          <a:off x="838200" y="2239328"/>
          <a:ext cx="5562600" cy="3163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CC1B4A-99CD-5AAC-77DA-8AB3F696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A3-F594-40B9-B588-1A6D9B9985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0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620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2.Comparison of Bike Accident Fatalities in Dhaka and Chittagong (Jan-Mar 2021):</a:t>
            </a:r>
            <a:endParaRPr lang="en-US" dirty="0"/>
          </a:p>
          <a:p>
            <a:r>
              <a:rPr lang="en-US" dirty="0"/>
              <a:t>We’ll compare the bike accident deaths in Dhaka and Chittagong for the first three months of 2021.</a:t>
            </a:r>
          </a:p>
          <a:p>
            <a:r>
              <a:rPr lang="en-US" dirty="0"/>
              <a:t>Graphically, we can create a side-by-side bar chart to compare the two cities.</a:t>
            </a:r>
          </a:p>
          <a:p>
            <a:endParaRPr lang="en-US" dirty="0"/>
          </a:p>
          <a:p>
            <a:r>
              <a:rPr lang="en-US" dirty="0"/>
              <a:t>                                                   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44393"/>
              </p:ext>
            </p:extLst>
          </p:nvPr>
        </p:nvGraphicFramePr>
        <p:xfrm>
          <a:off x="533400" y="2667000"/>
          <a:ext cx="8001000" cy="2133600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City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January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February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March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Dhaka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Chittagong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" y="5105400"/>
            <a:ext cx="8305800" cy="104644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  <a:cs typeface="Arial" pitchFamily="34" charset="0"/>
              </a:rPr>
              <a:t>From the table, we can see that Dhaka had higher bike accident fatalities than Chittagong in January and February,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  <a:cs typeface="Arial" pitchFamily="34" charset="0"/>
              </a:rPr>
              <a:t>but Chittagong had more fatalities in March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EA9F9E-D256-D143-719C-92034121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A3-F594-40B9-B588-1A6D9B9985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8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76200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3.City with Highest Respiratory Illness Deaths:</a:t>
            </a:r>
            <a:endParaRPr lang="en-US" dirty="0"/>
          </a:p>
          <a:p>
            <a:r>
              <a:rPr lang="en-US" dirty="0"/>
              <a:t>We’ll find the city with the highest respiratory illness deaths for any given month.</a:t>
            </a:r>
          </a:p>
          <a:p>
            <a:r>
              <a:rPr lang="en-US" dirty="0"/>
              <a:t>Graphically, we can create a line chart showing the trend of respiratory illness deaths across cities</a:t>
            </a:r>
          </a:p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9811846"/>
              </p:ext>
            </p:extLst>
          </p:nvPr>
        </p:nvGraphicFramePr>
        <p:xfrm>
          <a:off x="1752600" y="2133600"/>
          <a:ext cx="56388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EE80A1-D952-CA0C-6D1E-38D79080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A3-F594-40B9-B588-1A6D9B9985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76200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4.Trend in Stroke-Related Deaths (Jan-Mar 2021):</a:t>
            </a:r>
            <a:endParaRPr lang="en-US" dirty="0"/>
          </a:p>
          <a:p>
            <a:pPr lvl="1"/>
            <a:r>
              <a:rPr lang="en-US" dirty="0"/>
              <a:t>We’ll analyze the trend in stroke-related deaths across all listed cities from January to March 2021.</a:t>
            </a:r>
          </a:p>
          <a:p>
            <a:pPr lvl="1"/>
            <a:r>
              <a:rPr lang="en-US" dirty="0"/>
              <a:t>Graphically, we can create a line chart to visualize this trend.</a:t>
            </a:r>
          </a:p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9196848"/>
              </p:ext>
            </p:extLst>
          </p:nvPr>
        </p:nvGraphicFramePr>
        <p:xfrm>
          <a:off x="1219200" y="2590800"/>
          <a:ext cx="65532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534BCB-6551-D49F-D3FF-9F6A80A1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A3-F594-40B9-B588-1A6D9B9985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6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76200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 Correlation Between Months and Cancer Fatalities:</a:t>
            </a:r>
            <a:endParaRPr lang="en-US" dirty="0"/>
          </a:p>
          <a:p>
            <a:r>
              <a:rPr lang="en-US" dirty="0"/>
              <a:t>We’ll explore if there’s any correlation between months and cancer fatalities within the dataset.</a:t>
            </a:r>
          </a:p>
          <a:p>
            <a:r>
              <a:rPr lang="en-US" dirty="0"/>
              <a:t>Graphically, we can create a scatter plot or line chart to investigate this relationship</a:t>
            </a:r>
          </a:p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732284"/>
              </p:ext>
            </p:extLst>
          </p:nvPr>
        </p:nvGraphicFramePr>
        <p:xfrm>
          <a:off x="838200" y="2438400"/>
          <a:ext cx="7391400" cy="2866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9279FA-D7F8-6142-2017-E7F35B98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A3-F594-40B9-B588-1A6D9B9985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27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1143</TotalTime>
  <Words>537</Words>
  <Application>Microsoft Office PowerPoint</Application>
  <PresentationFormat>On-screen Show (4:3)</PresentationFormat>
  <Paragraphs>151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Elite</dc:creator>
  <cp:lastModifiedBy>LENOVO</cp:lastModifiedBy>
  <cp:revision>23</cp:revision>
  <dcterms:created xsi:type="dcterms:W3CDTF">2024-06-05T15:09:48Z</dcterms:created>
  <dcterms:modified xsi:type="dcterms:W3CDTF">2024-12-03T05:26:51Z</dcterms:modified>
</cp:coreProperties>
</file>