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64" r:id="rId5"/>
    <p:sldId id="265" r:id="rId6"/>
    <p:sldId id="260" r:id="rId7"/>
    <p:sldId id="259" r:id="rId8"/>
    <p:sldId id="261" r:id="rId9"/>
    <p:sldId id="262" r:id="rId10"/>
    <p:sldId id="263"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07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82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928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836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0973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406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27835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79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564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55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1722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13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05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89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2A54C80-263E-416B-A8E0-580EDEADCBDC}" type="datetimeFigureOut">
              <a:rPr lang="en-US" smtClean="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3911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5/20/2024</a:t>
            </a:fld>
            <a:endParaRPr lang="en-US" dirty="0"/>
          </a:p>
        </p:txBody>
      </p:sp>
    </p:spTree>
    <p:extLst>
      <p:ext uri="{BB962C8B-B14F-4D97-AF65-F5344CB8AC3E}">
        <p14:creationId xmlns:p14="http://schemas.microsoft.com/office/powerpoint/2010/main" val="87248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12726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3F865-5B0E-5CFD-11D2-087C8794E315}"/>
              </a:ext>
            </a:extLst>
          </p:cNvPr>
          <p:cNvSpPr>
            <a:spLocks noGrp="1"/>
          </p:cNvSpPr>
          <p:nvPr>
            <p:ph type="ctrTitle"/>
          </p:nvPr>
        </p:nvSpPr>
        <p:spPr>
          <a:xfrm>
            <a:off x="1507067" y="990484"/>
            <a:ext cx="7766936" cy="1816683"/>
          </a:xfrm>
        </p:spPr>
        <p:txBody>
          <a:bodyPr/>
          <a:lstStyle/>
          <a:p>
            <a:r>
              <a:rPr lang="tr-TR" dirty="0"/>
              <a:t>DEEP LEARNING</a:t>
            </a:r>
            <a:endParaRPr lang="en-GB" dirty="0"/>
          </a:p>
        </p:txBody>
      </p:sp>
      <p:sp>
        <p:nvSpPr>
          <p:cNvPr id="3" name="Alt Başlık 2">
            <a:extLst>
              <a:ext uri="{FF2B5EF4-FFF2-40B4-BE49-F238E27FC236}">
                <a16:creationId xmlns:a16="http://schemas.microsoft.com/office/drawing/2014/main" id="{0999C183-4166-20B1-F6EA-03B9F34C04EA}"/>
              </a:ext>
            </a:extLst>
          </p:cNvPr>
          <p:cNvSpPr>
            <a:spLocks noGrp="1"/>
          </p:cNvSpPr>
          <p:nvPr>
            <p:ph type="subTitle" idx="1"/>
          </p:nvPr>
        </p:nvSpPr>
        <p:spPr/>
        <p:txBody>
          <a:bodyPr>
            <a:normAutofit/>
          </a:bodyPr>
          <a:lstStyle/>
          <a:p>
            <a:r>
              <a:rPr lang="en-GB" sz="3600" kern="100" dirty="0">
                <a:latin typeface="Aptos" panose="020B0004020202020204" pitchFamily="34" charset="0"/>
                <a:ea typeface="Aptos" panose="020B0004020202020204" pitchFamily="34" charset="0"/>
                <a:cs typeface="Times New Roman" panose="02020603050405020304" pitchFamily="18" charset="0"/>
              </a:rPr>
              <a:t>Detection</a:t>
            </a:r>
            <a:r>
              <a:rPr lang="tr-TR" sz="3600" kern="100" dirty="0">
                <a:latin typeface="Aptos" panose="020B0004020202020204" pitchFamily="34" charset="0"/>
                <a:ea typeface="Aptos" panose="020B0004020202020204" pitchFamily="34" charset="0"/>
                <a:cs typeface="Times New Roman" panose="02020603050405020304" pitchFamily="18" charset="0"/>
              </a:rPr>
              <a:t> Of Skin </a:t>
            </a:r>
            <a:r>
              <a:rPr lang="en-US" sz="3600" kern="100" dirty="0">
                <a:latin typeface="Aptos" panose="020B0004020202020204" pitchFamily="34" charset="0"/>
                <a:ea typeface="Aptos" panose="020B0004020202020204" pitchFamily="34" charset="0"/>
                <a:cs typeface="Times New Roman" panose="02020603050405020304" pitchFamily="18" charset="0"/>
              </a:rPr>
              <a:t>Diseases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485494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5F57C8-49C6-D83B-CB41-193F875D0ADF}"/>
              </a:ext>
            </a:extLst>
          </p:cNvPr>
          <p:cNvSpPr>
            <a:spLocks noGrp="1"/>
          </p:cNvSpPr>
          <p:nvPr>
            <p:ph type="title"/>
          </p:nvPr>
        </p:nvSpPr>
        <p:spPr/>
        <p:txBody>
          <a:bodyPr/>
          <a:lstStyle/>
          <a:p>
            <a:r>
              <a:rPr lang="en-US" dirty="0"/>
              <a:t>Results</a:t>
            </a:r>
          </a:p>
        </p:txBody>
      </p:sp>
      <p:pic>
        <p:nvPicPr>
          <p:cNvPr id="4" name="Resim 3" descr="metin, ekran görüntüsü, çizgi, öykü gelişim çizgisi; kumpas; grafiğini çıkarma içeren bir resim&#10;&#10;Açıklama otomatik olarak oluşturuldu">
            <a:extLst>
              <a:ext uri="{FF2B5EF4-FFF2-40B4-BE49-F238E27FC236}">
                <a16:creationId xmlns:a16="http://schemas.microsoft.com/office/drawing/2014/main" id="{13ED1175-B594-24EB-9800-C04C709EAB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436" y="1270000"/>
            <a:ext cx="3987800" cy="2990850"/>
          </a:xfrm>
          <a:prstGeom prst="rect">
            <a:avLst/>
          </a:prstGeom>
          <a:noFill/>
          <a:ln>
            <a:noFill/>
          </a:ln>
        </p:spPr>
      </p:pic>
      <p:pic>
        <p:nvPicPr>
          <p:cNvPr id="5" name="Resim 4" descr="metin, ekran görüntüsü, öykü gelişim çizgisi; kumpas; grafiğini çıkarma, diyagram içeren bir resim&#10;&#10;Açıklama otomatik olarak oluşturuldu">
            <a:extLst>
              <a:ext uri="{FF2B5EF4-FFF2-40B4-BE49-F238E27FC236}">
                <a16:creationId xmlns:a16="http://schemas.microsoft.com/office/drawing/2014/main" id="{695F0251-238C-C1E0-D1C6-D3CDFA9681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3033308"/>
            <a:ext cx="3818285" cy="2863215"/>
          </a:xfrm>
          <a:prstGeom prst="rect">
            <a:avLst/>
          </a:prstGeom>
          <a:noFill/>
          <a:ln>
            <a:noFill/>
          </a:ln>
        </p:spPr>
      </p:pic>
    </p:spTree>
    <p:extLst>
      <p:ext uri="{BB962C8B-B14F-4D97-AF65-F5344CB8AC3E}">
        <p14:creationId xmlns:p14="http://schemas.microsoft.com/office/powerpoint/2010/main" val="316371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C14B95-FEEE-E970-3140-52ABF493A69D}"/>
              </a:ext>
            </a:extLst>
          </p:cNvPr>
          <p:cNvSpPr>
            <a:spLocks noGrp="1"/>
          </p:cNvSpPr>
          <p:nvPr>
            <p:ph type="title"/>
          </p:nvPr>
        </p:nvSpPr>
        <p:spPr/>
        <p:txBody>
          <a:bodyPr/>
          <a:lstStyle/>
          <a:p>
            <a:r>
              <a:rPr lang="tr-TR" dirty="0"/>
              <a:t> </a:t>
            </a:r>
            <a:endParaRPr lang="en-GB" dirty="0"/>
          </a:p>
        </p:txBody>
      </p:sp>
      <p:pic>
        <p:nvPicPr>
          <p:cNvPr id="9" name="Resim 8">
            <a:extLst>
              <a:ext uri="{FF2B5EF4-FFF2-40B4-BE49-F238E27FC236}">
                <a16:creationId xmlns:a16="http://schemas.microsoft.com/office/drawing/2014/main" id="{ECCF8DA2-AAC6-C918-D27A-95F0168D99C2}"/>
              </a:ext>
            </a:extLst>
          </p:cNvPr>
          <p:cNvPicPr>
            <a:picLocks noChangeAspect="1"/>
          </p:cNvPicPr>
          <p:nvPr/>
        </p:nvPicPr>
        <p:blipFill>
          <a:blip r:embed="rId2"/>
          <a:stretch>
            <a:fillRect/>
          </a:stretch>
        </p:blipFill>
        <p:spPr>
          <a:xfrm>
            <a:off x="390047" y="287558"/>
            <a:ext cx="5918389" cy="3569168"/>
          </a:xfrm>
          <a:prstGeom prst="rect">
            <a:avLst/>
          </a:prstGeom>
        </p:spPr>
      </p:pic>
      <p:pic>
        <p:nvPicPr>
          <p:cNvPr id="11" name="Resim 10">
            <a:extLst>
              <a:ext uri="{FF2B5EF4-FFF2-40B4-BE49-F238E27FC236}">
                <a16:creationId xmlns:a16="http://schemas.microsoft.com/office/drawing/2014/main" id="{0F5892B7-2067-31B7-A534-8F44C472202B}"/>
              </a:ext>
            </a:extLst>
          </p:cNvPr>
          <p:cNvPicPr>
            <a:picLocks noChangeAspect="1"/>
          </p:cNvPicPr>
          <p:nvPr/>
        </p:nvPicPr>
        <p:blipFill>
          <a:blip r:embed="rId3"/>
          <a:stretch>
            <a:fillRect/>
          </a:stretch>
        </p:blipFill>
        <p:spPr>
          <a:xfrm>
            <a:off x="390047" y="4265521"/>
            <a:ext cx="10259857" cy="1324160"/>
          </a:xfrm>
          <a:prstGeom prst="rect">
            <a:avLst/>
          </a:prstGeom>
        </p:spPr>
      </p:pic>
    </p:spTree>
    <p:extLst>
      <p:ext uri="{BB962C8B-B14F-4D97-AF65-F5344CB8AC3E}">
        <p14:creationId xmlns:p14="http://schemas.microsoft.com/office/powerpoint/2010/main" val="154781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D170C6-A61F-AE23-ADAF-83EF341AF836}"/>
              </a:ext>
            </a:extLst>
          </p:cNvPr>
          <p:cNvSpPr>
            <a:spLocks noGrp="1"/>
          </p:cNvSpPr>
          <p:nvPr>
            <p:ph type="title"/>
          </p:nvPr>
        </p:nvSpPr>
        <p:spPr/>
        <p:txBody>
          <a:bodyPr/>
          <a:lstStyle/>
          <a:p>
            <a:r>
              <a:rPr lang="en-GB" dirty="0"/>
              <a:t>Results</a:t>
            </a:r>
          </a:p>
        </p:txBody>
      </p:sp>
      <p:pic>
        <p:nvPicPr>
          <p:cNvPr id="6" name="Resim 5" descr="metin, ekran görüntüsü, diyagram, öykü gelişim çizgisi; kumpas; grafiğini çıkarma içeren bir resim&#10;&#10;Açıklama otomatik olarak oluşturuldu">
            <a:extLst>
              <a:ext uri="{FF2B5EF4-FFF2-40B4-BE49-F238E27FC236}">
                <a16:creationId xmlns:a16="http://schemas.microsoft.com/office/drawing/2014/main" id="{24F9775B-6E43-A2BD-7BE6-37C1610501B7}"/>
              </a:ext>
            </a:extLst>
          </p:cNvPr>
          <p:cNvPicPr>
            <a:picLocks noChangeAspect="1"/>
          </p:cNvPicPr>
          <p:nvPr/>
        </p:nvPicPr>
        <p:blipFill>
          <a:blip r:embed="rId2"/>
          <a:stretch>
            <a:fillRect/>
          </a:stretch>
        </p:blipFill>
        <p:spPr>
          <a:xfrm>
            <a:off x="7016559" y="173182"/>
            <a:ext cx="4685915" cy="3514436"/>
          </a:xfrm>
          <a:prstGeom prst="rect">
            <a:avLst/>
          </a:prstGeom>
        </p:spPr>
      </p:pic>
      <p:pic>
        <p:nvPicPr>
          <p:cNvPr id="8" name="Resim 7" descr="ekran görüntüsü, diyagram, çizgi, öykü gelişim çizgisi; kumpas; grafiğini çıkarma içeren bir resim&#10;&#10;Açıklama otomatik olarak oluşturuldu">
            <a:extLst>
              <a:ext uri="{FF2B5EF4-FFF2-40B4-BE49-F238E27FC236}">
                <a16:creationId xmlns:a16="http://schemas.microsoft.com/office/drawing/2014/main" id="{411D4FBE-97A0-E929-42B0-5E75552EA00B}"/>
              </a:ext>
            </a:extLst>
          </p:cNvPr>
          <p:cNvPicPr>
            <a:picLocks noChangeAspect="1"/>
          </p:cNvPicPr>
          <p:nvPr/>
        </p:nvPicPr>
        <p:blipFill rotWithShape="1">
          <a:blip r:embed="rId3"/>
          <a:srcRect l="6848" t="6158" r="7606"/>
          <a:stretch/>
        </p:blipFill>
        <p:spPr>
          <a:xfrm>
            <a:off x="489526" y="3011054"/>
            <a:ext cx="6114473" cy="3378200"/>
          </a:xfrm>
          <a:prstGeom prst="rect">
            <a:avLst/>
          </a:prstGeom>
        </p:spPr>
      </p:pic>
    </p:spTree>
    <p:extLst>
      <p:ext uri="{BB962C8B-B14F-4D97-AF65-F5344CB8AC3E}">
        <p14:creationId xmlns:p14="http://schemas.microsoft.com/office/powerpoint/2010/main" val="140674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D170C6-A61F-AE23-ADAF-83EF341AF836}"/>
              </a:ext>
            </a:extLst>
          </p:cNvPr>
          <p:cNvSpPr>
            <a:spLocks noGrp="1"/>
          </p:cNvSpPr>
          <p:nvPr>
            <p:ph type="title"/>
          </p:nvPr>
        </p:nvSpPr>
        <p:spPr/>
        <p:txBody>
          <a:bodyPr/>
          <a:lstStyle/>
          <a:p>
            <a:r>
              <a:rPr lang="en-GB" dirty="0"/>
              <a:t>Results</a:t>
            </a:r>
          </a:p>
        </p:txBody>
      </p:sp>
      <p:pic>
        <p:nvPicPr>
          <p:cNvPr id="4" name="Resim 3" descr="pembe içeren bir resim&#10;&#10;Açıklama otomatik olarak oluşturuldu">
            <a:extLst>
              <a:ext uri="{FF2B5EF4-FFF2-40B4-BE49-F238E27FC236}">
                <a16:creationId xmlns:a16="http://schemas.microsoft.com/office/drawing/2014/main" id="{DB056900-8682-C758-FAF6-C699208AD624}"/>
              </a:ext>
            </a:extLst>
          </p:cNvPr>
          <p:cNvPicPr>
            <a:picLocks noChangeAspect="1"/>
          </p:cNvPicPr>
          <p:nvPr/>
        </p:nvPicPr>
        <p:blipFill>
          <a:blip r:embed="rId2"/>
          <a:stretch>
            <a:fillRect/>
          </a:stretch>
        </p:blipFill>
        <p:spPr>
          <a:xfrm>
            <a:off x="356768" y="198312"/>
            <a:ext cx="4618900" cy="3464175"/>
          </a:xfrm>
          <a:prstGeom prst="rect">
            <a:avLst/>
          </a:prstGeom>
        </p:spPr>
      </p:pic>
      <p:pic>
        <p:nvPicPr>
          <p:cNvPr id="7" name="Resim 6" descr="yakın çekim içeren bir resim&#10;&#10;Açıklama otomatik olarak oluşturuldu">
            <a:extLst>
              <a:ext uri="{FF2B5EF4-FFF2-40B4-BE49-F238E27FC236}">
                <a16:creationId xmlns:a16="http://schemas.microsoft.com/office/drawing/2014/main" id="{8CF7EC4B-E638-C04C-7AB6-BF2EFB8D4CE4}"/>
              </a:ext>
            </a:extLst>
          </p:cNvPr>
          <p:cNvPicPr>
            <a:picLocks noChangeAspect="1"/>
          </p:cNvPicPr>
          <p:nvPr/>
        </p:nvPicPr>
        <p:blipFill>
          <a:blip r:embed="rId3"/>
          <a:stretch>
            <a:fillRect/>
          </a:stretch>
        </p:blipFill>
        <p:spPr>
          <a:xfrm>
            <a:off x="4823915" y="261616"/>
            <a:ext cx="4450087" cy="3337565"/>
          </a:xfrm>
          <a:prstGeom prst="rect">
            <a:avLst/>
          </a:prstGeom>
        </p:spPr>
      </p:pic>
      <p:pic>
        <p:nvPicPr>
          <p:cNvPr id="10" name="Resim 9">
            <a:extLst>
              <a:ext uri="{FF2B5EF4-FFF2-40B4-BE49-F238E27FC236}">
                <a16:creationId xmlns:a16="http://schemas.microsoft.com/office/drawing/2014/main" id="{4E0AF553-B002-5079-6996-C541C17141AD}"/>
              </a:ext>
            </a:extLst>
          </p:cNvPr>
          <p:cNvPicPr>
            <a:picLocks noChangeAspect="1"/>
          </p:cNvPicPr>
          <p:nvPr/>
        </p:nvPicPr>
        <p:blipFill>
          <a:blip r:embed="rId4"/>
          <a:stretch>
            <a:fillRect/>
          </a:stretch>
        </p:blipFill>
        <p:spPr>
          <a:xfrm>
            <a:off x="2917998" y="3429000"/>
            <a:ext cx="4330013" cy="3247510"/>
          </a:xfrm>
          <a:prstGeom prst="rect">
            <a:avLst/>
          </a:prstGeom>
        </p:spPr>
      </p:pic>
    </p:spTree>
    <p:extLst>
      <p:ext uri="{BB962C8B-B14F-4D97-AF65-F5344CB8AC3E}">
        <p14:creationId xmlns:p14="http://schemas.microsoft.com/office/powerpoint/2010/main" val="678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EA74E5-EA41-088C-9BC3-1E6E3424B666}"/>
              </a:ext>
            </a:extLst>
          </p:cNvPr>
          <p:cNvSpPr>
            <a:spLocks noGrp="1"/>
          </p:cNvSpPr>
          <p:nvPr>
            <p:ph type="title"/>
          </p:nvPr>
        </p:nvSpPr>
        <p:spPr/>
        <p:txBody>
          <a:bodyPr/>
          <a:lstStyle/>
          <a:p>
            <a:r>
              <a:rPr lang="en-US" dirty="0"/>
              <a:t>The</a:t>
            </a:r>
            <a:r>
              <a:rPr lang="tr-TR" dirty="0"/>
              <a:t> Problem</a:t>
            </a:r>
            <a:r>
              <a:rPr lang="en-GB" dirty="0"/>
              <a:t> </a:t>
            </a:r>
          </a:p>
        </p:txBody>
      </p:sp>
      <p:sp>
        <p:nvSpPr>
          <p:cNvPr id="3" name="İçerik Yer Tutucusu 2">
            <a:extLst>
              <a:ext uri="{FF2B5EF4-FFF2-40B4-BE49-F238E27FC236}">
                <a16:creationId xmlns:a16="http://schemas.microsoft.com/office/drawing/2014/main" id="{C59D8AFD-4596-AFCE-69FE-AA815247856E}"/>
              </a:ext>
            </a:extLst>
          </p:cNvPr>
          <p:cNvSpPr>
            <a:spLocks noGrp="1"/>
          </p:cNvSpPr>
          <p:nvPr>
            <p:ph idx="1"/>
          </p:nvPr>
        </p:nvSpPr>
        <p:spPr/>
        <p:txBody>
          <a:bodyPr/>
          <a:lstStyle/>
          <a:p>
            <a:r>
              <a:rPr lang="en-US" dirty="0"/>
              <a:t>The identification of skin diseases aims to improve patients' quality of life and is of vital importance. The use of technologies such as artificial intelligence, deep learning, and image processing can enhance the diagnosis and treatment processes.</a:t>
            </a:r>
            <a:r>
              <a:rPr lang="tr-TR" dirty="0"/>
              <a:t> </a:t>
            </a:r>
            <a:r>
              <a:rPr lang="en-US" dirty="0"/>
              <a:t>In conclusion, the identification of skin diseases is an important research and service area supported by the opportunities provided by modern medicine and technology, aimed at supporting healthy living and improving accessibility and effectiveness of healthcare services for people.</a:t>
            </a:r>
            <a:endParaRPr lang="en-GB" dirty="0"/>
          </a:p>
        </p:txBody>
      </p:sp>
    </p:spTree>
    <p:extLst>
      <p:ext uri="{BB962C8B-B14F-4D97-AF65-F5344CB8AC3E}">
        <p14:creationId xmlns:p14="http://schemas.microsoft.com/office/powerpoint/2010/main" val="178532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A68CA0-6582-009E-BEDD-945DEA5AFF98}"/>
              </a:ext>
            </a:extLst>
          </p:cNvPr>
          <p:cNvSpPr>
            <a:spLocks noGrp="1"/>
          </p:cNvSpPr>
          <p:nvPr>
            <p:ph type="title"/>
          </p:nvPr>
        </p:nvSpPr>
        <p:spPr/>
        <p:txBody>
          <a:bodyPr/>
          <a:lstStyle/>
          <a:p>
            <a:r>
              <a:rPr lang="tr-TR" dirty="0"/>
              <a:t>Road </a:t>
            </a:r>
            <a:r>
              <a:rPr lang="en-GB" dirty="0"/>
              <a:t>Map</a:t>
            </a:r>
          </a:p>
        </p:txBody>
      </p:sp>
      <p:pic>
        <p:nvPicPr>
          <p:cNvPr id="4" name="İçerik Yer Tutucusu 3">
            <a:extLst>
              <a:ext uri="{FF2B5EF4-FFF2-40B4-BE49-F238E27FC236}">
                <a16:creationId xmlns:a16="http://schemas.microsoft.com/office/drawing/2014/main" id="{6264FDA3-C93B-1D32-32A3-64519DA78AE5}"/>
              </a:ext>
            </a:extLst>
          </p:cNvPr>
          <p:cNvPicPr>
            <a:picLocks noGrp="1" noChangeAspect="1"/>
          </p:cNvPicPr>
          <p:nvPr>
            <p:ph idx="1"/>
          </p:nvPr>
        </p:nvPicPr>
        <p:blipFill>
          <a:blip r:embed="rId2"/>
          <a:stretch>
            <a:fillRect/>
          </a:stretch>
        </p:blipFill>
        <p:spPr>
          <a:xfrm>
            <a:off x="1396779" y="1959326"/>
            <a:ext cx="8572500" cy="2381250"/>
          </a:xfrm>
          <a:prstGeom prst="rect">
            <a:avLst/>
          </a:prstGeom>
        </p:spPr>
      </p:pic>
    </p:spTree>
    <p:extLst>
      <p:ext uri="{BB962C8B-B14F-4D97-AF65-F5344CB8AC3E}">
        <p14:creationId xmlns:p14="http://schemas.microsoft.com/office/powerpoint/2010/main" val="399108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BA6BE4-8326-A8C4-7879-CA3334614C38}"/>
              </a:ext>
            </a:extLst>
          </p:cNvPr>
          <p:cNvSpPr>
            <a:spLocks noGrp="1"/>
          </p:cNvSpPr>
          <p:nvPr>
            <p:ph type="title"/>
          </p:nvPr>
        </p:nvSpPr>
        <p:spPr/>
        <p:txBody>
          <a:bodyPr/>
          <a:lstStyle/>
          <a:p>
            <a:r>
              <a:rPr lang="en-US" dirty="0"/>
              <a:t>Dataset</a:t>
            </a:r>
          </a:p>
        </p:txBody>
      </p:sp>
      <p:sp>
        <p:nvSpPr>
          <p:cNvPr id="3" name="İçerik Yer Tutucusu 2">
            <a:extLst>
              <a:ext uri="{FF2B5EF4-FFF2-40B4-BE49-F238E27FC236}">
                <a16:creationId xmlns:a16="http://schemas.microsoft.com/office/drawing/2014/main" id="{9BB25C71-E80E-3EF9-02D6-36C047BF737B}"/>
              </a:ext>
            </a:extLst>
          </p:cNvPr>
          <p:cNvSpPr>
            <a:spLocks noGrp="1"/>
          </p:cNvSpPr>
          <p:nvPr>
            <p:ph idx="1"/>
          </p:nvPr>
        </p:nvSpPr>
        <p:spPr/>
        <p:txBody>
          <a:bodyPr/>
          <a:lstStyle/>
          <a:p>
            <a:r>
              <a:rPr lang="en-US" dirty="0"/>
              <a:t>The HAM10000 dataset is specifically curated for the training of neural networks used in the automated diagnosis of skin lesions.</a:t>
            </a:r>
            <a:endParaRPr lang="tr-TR" dirty="0"/>
          </a:p>
          <a:p>
            <a:r>
              <a:rPr lang="en-US" dirty="0"/>
              <a:t>The dataset contains dermoscopic images obtained from different populations and various types of skin lesions. Each image's lesion is labeled with tags representing various categories of skin lesions.</a:t>
            </a:r>
            <a:r>
              <a:rPr lang="tr-TR" dirty="0"/>
              <a:t>  </a:t>
            </a:r>
          </a:p>
          <a:p>
            <a:endParaRPr lang="tr-TR" dirty="0"/>
          </a:p>
          <a:p>
            <a:endParaRPr lang="en-GB" dirty="0"/>
          </a:p>
        </p:txBody>
      </p:sp>
    </p:spTree>
    <p:extLst>
      <p:ext uri="{BB962C8B-B14F-4D97-AF65-F5344CB8AC3E}">
        <p14:creationId xmlns:p14="http://schemas.microsoft.com/office/powerpoint/2010/main" val="315696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E31CFC-AB9A-08B3-3515-01A9EB8CF47B}"/>
              </a:ext>
            </a:extLst>
          </p:cNvPr>
          <p:cNvSpPr>
            <a:spLocks noGrp="1"/>
          </p:cNvSpPr>
          <p:nvPr>
            <p:ph type="title"/>
          </p:nvPr>
        </p:nvSpPr>
        <p:spPr/>
        <p:txBody>
          <a:bodyPr/>
          <a:lstStyle/>
          <a:p>
            <a:r>
              <a:rPr lang="en-US" dirty="0"/>
              <a:t>Dataset -Labels</a:t>
            </a:r>
          </a:p>
        </p:txBody>
      </p:sp>
      <p:sp>
        <p:nvSpPr>
          <p:cNvPr id="3" name="İçerik Yer Tutucusu 2">
            <a:extLst>
              <a:ext uri="{FF2B5EF4-FFF2-40B4-BE49-F238E27FC236}">
                <a16:creationId xmlns:a16="http://schemas.microsoft.com/office/drawing/2014/main" id="{16560193-F369-16EC-5F74-5D30F4232D56}"/>
              </a:ext>
            </a:extLst>
          </p:cNvPr>
          <p:cNvSpPr>
            <a:spLocks noGrp="1"/>
          </p:cNvSpPr>
          <p:nvPr>
            <p:ph idx="1"/>
          </p:nvPr>
        </p:nvSpPr>
        <p:spPr/>
        <p:txBody>
          <a:bodyPr>
            <a:normAutofit fontScale="85000" lnSpcReduction="10000"/>
          </a:bodyPr>
          <a:lstStyle/>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labels in the dataset include:</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Actinic keratoses and intraepithelial carcinoma / Bowen's disease (akiec)</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Basal cell carcinoma (bcc)</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Benign keratosis-like lesions (solar lentigines / seborrheic keratoses and lichen-planus like keratoses, bkl)</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Dermatofibroma (df)</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Melanoma (mel)</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Melanocytic nevi (nv)</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Vascular lesions (angiomas, angiokeratomas, pyogenic granulomas and hemorrhage, vasc)</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7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A0FAF8-47D0-9C6A-D1FA-60D359936011}"/>
              </a:ext>
            </a:extLst>
          </p:cNvPr>
          <p:cNvSpPr>
            <a:spLocks noGrp="1"/>
          </p:cNvSpPr>
          <p:nvPr>
            <p:ph type="title"/>
          </p:nvPr>
        </p:nvSpPr>
        <p:spPr/>
        <p:txBody>
          <a:bodyPr/>
          <a:lstStyle/>
          <a:p>
            <a:r>
              <a:rPr lang="tr-TR" dirty="0" err="1"/>
              <a:t>Dataset</a:t>
            </a:r>
            <a:endParaRPr lang="en-GB" dirty="0"/>
          </a:p>
        </p:txBody>
      </p:sp>
      <p:sp>
        <p:nvSpPr>
          <p:cNvPr id="3" name="İçerik Yer Tutucusu 2">
            <a:extLst>
              <a:ext uri="{FF2B5EF4-FFF2-40B4-BE49-F238E27FC236}">
                <a16:creationId xmlns:a16="http://schemas.microsoft.com/office/drawing/2014/main" id="{9D6BFF7F-9FD1-9519-C415-E647DD877186}"/>
              </a:ext>
            </a:extLst>
          </p:cNvPr>
          <p:cNvSpPr>
            <a:spLocks noGrp="1"/>
          </p:cNvSpPr>
          <p:nvPr>
            <p:ph idx="1"/>
          </p:nvPr>
        </p:nvSpPr>
        <p:spPr/>
        <p:txBody>
          <a:bodyPr/>
          <a:lstStyle/>
          <a:p>
            <a:r>
              <a:rPr lang="tr-TR" dirty="0"/>
              <a:t>HAM10000 </a:t>
            </a:r>
          </a:p>
          <a:p>
            <a:endParaRPr lang="en-GB" dirty="0"/>
          </a:p>
        </p:txBody>
      </p:sp>
      <p:pic>
        <p:nvPicPr>
          <p:cNvPr id="5" name="Resim 4">
            <a:extLst>
              <a:ext uri="{FF2B5EF4-FFF2-40B4-BE49-F238E27FC236}">
                <a16:creationId xmlns:a16="http://schemas.microsoft.com/office/drawing/2014/main" id="{F86041B4-9B34-5E52-16E0-D94B97892C04}"/>
              </a:ext>
            </a:extLst>
          </p:cNvPr>
          <p:cNvPicPr>
            <a:picLocks noChangeAspect="1"/>
          </p:cNvPicPr>
          <p:nvPr/>
        </p:nvPicPr>
        <p:blipFill>
          <a:blip r:embed="rId2"/>
          <a:stretch>
            <a:fillRect/>
          </a:stretch>
        </p:blipFill>
        <p:spPr>
          <a:xfrm>
            <a:off x="771602" y="2877090"/>
            <a:ext cx="1471760" cy="1103820"/>
          </a:xfrm>
          <a:prstGeom prst="rect">
            <a:avLst/>
          </a:prstGeom>
        </p:spPr>
      </p:pic>
      <p:pic>
        <p:nvPicPr>
          <p:cNvPr id="7" name="Resim 6">
            <a:extLst>
              <a:ext uri="{FF2B5EF4-FFF2-40B4-BE49-F238E27FC236}">
                <a16:creationId xmlns:a16="http://schemas.microsoft.com/office/drawing/2014/main" id="{F2ADF529-71EB-85EE-5364-D10294053A96}"/>
              </a:ext>
            </a:extLst>
          </p:cNvPr>
          <p:cNvPicPr>
            <a:picLocks noChangeAspect="1"/>
          </p:cNvPicPr>
          <p:nvPr/>
        </p:nvPicPr>
        <p:blipFill>
          <a:blip r:embed="rId3"/>
          <a:stretch>
            <a:fillRect/>
          </a:stretch>
        </p:blipFill>
        <p:spPr>
          <a:xfrm>
            <a:off x="2846005" y="2877090"/>
            <a:ext cx="1471760" cy="1103820"/>
          </a:xfrm>
          <a:prstGeom prst="rect">
            <a:avLst/>
          </a:prstGeom>
        </p:spPr>
      </p:pic>
      <p:pic>
        <p:nvPicPr>
          <p:cNvPr id="9" name="Resim 8">
            <a:extLst>
              <a:ext uri="{FF2B5EF4-FFF2-40B4-BE49-F238E27FC236}">
                <a16:creationId xmlns:a16="http://schemas.microsoft.com/office/drawing/2014/main" id="{43B352C8-0AEE-8026-E2DB-DA84DEE06DA4}"/>
              </a:ext>
            </a:extLst>
          </p:cNvPr>
          <p:cNvPicPr>
            <a:picLocks noChangeAspect="1"/>
          </p:cNvPicPr>
          <p:nvPr/>
        </p:nvPicPr>
        <p:blipFill>
          <a:blip r:embed="rId4"/>
          <a:stretch>
            <a:fillRect/>
          </a:stretch>
        </p:blipFill>
        <p:spPr>
          <a:xfrm>
            <a:off x="4920408" y="2877090"/>
            <a:ext cx="1471760" cy="1103820"/>
          </a:xfrm>
          <a:prstGeom prst="rect">
            <a:avLst/>
          </a:prstGeom>
        </p:spPr>
      </p:pic>
      <p:pic>
        <p:nvPicPr>
          <p:cNvPr id="11" name="Resim 10">
            <a:extLst>
              <a:ext uri="{FF2B5EF4-FFF2-40B4-BE49-F238E27FC236}">
                <a16:creationId xmlns:a16="http://schemas.microsoft.com/office/drawing/2014/main" id="{24A00D13-7FC4-27BE-94AE-935FF3B3966E}"/>
              </a:ext>
            </a:extLst>
          </p:cNvPr>
          <p:cNvPicPr>
            <a:picLocks noChangeAspect="1"/>
          </p:cNvPicPr>
          <p:nvPr/>
        </p:nvPicPr>
        <p:blipFill>
          <a:blip r:embed="rId5"/>
          <a:stretch>
            <a:fillRect/>
          </a:stretch>
        </p:blipFill>
        <p:spPr>
          <a:xfrm>
            <a:off x="7097205" y="2877090"/>
            <a:ext cx="1471760" cy="1103820"/>
          </a:xfrm>
          <a:prstGeom prst="rect">
            <a:avLst/>
          </a:prstGeom>
        </p:spPr>
      </p:pic>
      <p:pic>
        <p:nvPicPr>
          <p:cNvPr id="13" name="Resim 12">
            <a:extLst>
              <a:ext uri="{FF2B5EF4-FFF2-40B4-BE49-F238E27FC236}">
                <a16:creationId xmlns:a16="http://schemas.microsoft.com/office/drawing/2014/main" id="{9949EFF0-6C09-8087-1ED8-FAD0C9951958}"/>
              </a:ext>
            </a:extLst>
          </p:cNvPr>
          <p:cNvPicPr>
            <a:picLocks noChangeAspect="1"/>
          </p:cNvPicPr>
          <p:nvPr/>
        </p:nvPicPr>
        <p:blipFill>
          <a:blip r:embed="rId6"/>
          <a:stretch>
            <a:fillRect/>
          </a:stretch>
        </p:blipFill>
        <p:spPr>
          <a:xfrm>
            <a:off x="771603" y="4335627"/>
            <a:ext cx="1471760" cy="1103820"/>
          </a:xfrm>
          <a:prstGeom prst="rect">
            <a:avLst/>
          </a:prstGeom>
        </p:spPr>
      </p:pic>
      <p:pic>
        <p:nvPicPr>
          <p:cNvPr id="15" name="Resim 14">
            <a:extLst>
              <a:ext uri="{FF2B5EF4-FFF2-40B4-BE49-F238E27FC236}">
                <a16:creationId xmlns:a16="http://schemas.microsoft.com/office/drawing/2014/main" id="{442A68BC-5FFA-7FE5-1ED3-3A4200D7A4DF}"/>
              </a:ext>
            </a:extLst>
          </p:cNvPr>
          <p:cNvPicPr>
            <a:picLocks noChangeAspect="1"/>
          </p:cNvPicPr>
          <p:nvPr/>
        </p:nvPicPr>
        <p:blipFill>
          <a:blip r:embed="rId7"/>
          <a:stretch>
            <a:fillRect/>
          </a:stretch>
        </p:blipFill>
        <p:spPr>
          <a:xfrm>
            <a:off x="2846005" y="4335627"/>
            <a:ext cx="1471760" cy="1103820"/>
          </a:xfrm>
          <a:prstGeom prst="rect">
            <a:avLst/>
          </a:prstGeom>
        </p:spPr>
      </p:pic>
      <p:pic>
        <p:nvPicPr>
          <p:cNvPr id="17" name="Resim 16">
            <a:extLst>
              <a:ext uri="{FF2B5EF4-FFF2-40B4-BE49-F238E27FC236}">
                <a16:creationId xmlns:a16="http://schemas.microsoft.com/office/drawing/2014/main" id="{24EE2E0B-233D-2C00-3540-1D5C17853118}"/>
              </a:ext>
            </a:extLst>
          </p:cNvPr>
          <p:cNvPicPr>
            <a:picLocks noChangeAspect="1"/>
          </p:cNvPicPr>
          <p:nvPr/>
        </p:nvPicPr>
        <p:blipFill>
          <a:blip r:embed="rId8"/>
          <a:stretch>
            <a:fillRect/>
          </a:stretch>
        </p:blipFill>
        <p:spPr>
          <a:xfrm>
            <a:off x="4920407" y="4335627"/>
            <a:ext cx="1471760" cy="1103820"/>
          </a:xfrm>
          <a:prstGeom prst="rect">
            <a:avLst/>
          </a:prstGeom>
        </p:spPr>
      </p:pic>
      <p:pic>
        <p:nvPicPr>
          <p:cNvPr id="19" name="Resim 18">
            <a:extLst>
              <a:ext uri="{FF2B5EF4-FFF2-40B4-BE49-F238E27FC236}">
                <a16:creationId xmlns:a16="http://schemas.microsoft.com/office/drawing/2014/main" id="{2530113D-F575-53D4-6C86-6B543764D8EB}"/>
              </a:ext>
            </a:extLst>
          </p:cNvPr>
          <p:cNvPicPr>
            <a:picLocks noChangeAspect="1"/>
          </p:cNvPicPr>
          <p:nvPr/>
        </p:nvPicPr>
        <p:blipFill>
          <a:blip r:embed="rId9"/>
          <a:stretch>
            <a:fillRect/>
          </a:stretch>
        </p:blipFill>
        <p:spPr>
          <a:xfrm>
            <a:off x="7097205" y="4335627"/>
            <a:ext cx="1471760" cy="1103820"/>
          </a:xfrm>
          <a:prstGeom prst="rect">
            <a:avLst/>
          </a:prstGeom>
        </p:spPr>
      </p:pic>
    </p:spTree>
    <p:extLst>
      <p:ext uri="{BB962C8B-B14F-4D97-AF65-F5344CB8AC3E}">
        <p14:creationId xmlns:p14="http://schemas.microsoft.com/office/powerpoint/2010/main" val="327388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964B4-45F4-2D3A-C924-B89EE70BD3A5}"/>
              </a:ext>
            </a:extLst>
          </p:cNvPr>
          <p:cNvSpPr>
            <a:spLocks noGrp="1"/>
          </p:cNvSpPr>
          <p:nvPr>
            <p:ph type="title"/>
          </p:nvPr>
        </p:nvSpPr>
        <p:spPr/>
        <p:txBody>
          <a:bodyPr/>
          <a:lstStyle/>
          <a:p>
            <a:r>
              <a:rPr lang="tr-TR" dirty="0"/>
              <a:t>Modal - CNN</a:t>
            </a:r>
            <a:endParaRPr lang="en-GB" dirty="0"/>
          </a:p>
        </p:txBody>
      </p:sp>
      <p:sp>
        <p:nvSpPr>
          <p:cNvPr id="3" name="İçerik Yer Tutucusu 2">
            <a:extLst>
              <a:ext uri="{FF2B5EF4-FFF2-40B4-BE49-F238E27FC236}">
                <a16:creationId xmlns:a16="http://schemas.microsoft.com/office/drawing/2014/main" id="{FD2D6853-B347-45A8-D801-68FDC95A37C0}"/>
              </a:ext>
            </a:extLst>
          </p:cNvPr>
          <p:cNvSpPr>
            <a:spLocks noGrp="1"/>
          </p:cNvSpPr>
          <p:nvPr>
            <p:ph idx="1"/>
          </p:nvPr>
        </p:nvSpPr>
        <p:spPr/>
        <p:txBody>
          <a:bodyPr/>
          <a:lstStyle/>
          <a:p>
            <a:r>
              <a:rPr lang="en-US" dirty="0"/>
              <a:t>Convolutional Neural Network (CNN) is a type of artificial neural network that is widely used in the field of deep learning and is especially successful in image processing tasks.</a:t>
            </a:r>
            <a:endParaRPr lang="tr-TR" dirty="0"/>
          </a:p>
          <a:p>
            <a:r>
              <a:rPr lang="en-US" dirty="0"/>
              <a:t>Convolutional layers are one of the fundamental components of a Convolutional Neural Network (CNN) and are commonly used in image processing tasks. These layers perform the movement of filters (kernels) over the input data to detect features.</a:t>
            </a:r>
            <a:endParaRPr lang="en-GB" dirty="0"/>
          </a:p>
        </p:txBody>
      </p:sp>
    </p:spTree>
    <p:extLst>
      <p:ext uri="{BB962C8B-B14F-4D97-AF65-F5344CB8AC3E}">
        <p14:creationId xmlns:p14="http://schemas.microsoft.com/office/powerpoint/2010/main" val="196586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E6E1D-D54B-8E1E-095D-74E91AE4EA7F}"/>
              </a:ext>
            </a:extLst>
          </p:cNvPr>
          <p:cNvSpPr>
            <a:spLocks noGrp="1"/>
          </p:cNvSpPr>
          <p:nvPr>
            <p:ph type="title"/>
          </p:nvPr>
        </p:nvSpPr>
        <p:spPr/>
        <p:txBody>
          <a:bodyPr/>
          <a:lstStyle/>
          <a:p>
            <a:r>
              <a:rPr lang="en-US" dirty="0"/>
              <a:t>Layers</a:t>
            </a:r>
          </a:p>
        </p:txBody>
      </p:sp>
      <p:sp>
        <p:nvSpPr>
          <p:cNvPr id="3" name="İçerik Yer Tutucusu 2">
            <a:extLst>
              <a:ext uri="{FF2B5EF4-FFF2-40B4-BE49-F238E27FC236}">
                <a16:creationId xmlns:a16="http://schemas.microsoft.com/office/drawing/2014/main" id="{1288A4F1-2EC3-7F23-AEC7-99214A1C1E47}"/>
              </a:ext>
            </a:extLst>
          </p:cNvPr>
          <p:cNvSpPr>
            <a:spLocks noGrp="1"/>
          </p:cNvSpPr>
          <p:nvPr>
            <p:ph idx="1"/>
          </p:nvPr>
        </p:nvSpPr>
        <p:spPr/>
        <p:txBody>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Convolutional Layers</a:t>
            </a:r>
            <a:endParaRPr lang="tr-TR" sz="1800" b="1" dirty="0">
              <a:effectLst/>
              <a:latin typeface="Aptos" panose="020B0004020202020204" pitchFamily="34" charset="0"/>
              <a:ea typeface="Aptos" panose="020B0004020202020204" pitchFamily="34" charset="0"/>
              <a:cs typeface="Times New Roman" panose="02020603050405020304" pitchFamily="18" charset="0"/>
            </a:endParaRPr>
          </a:p>
          <a:p>
            <a:r>
              <a:rPr lang="en-US" sz="1800" b="1" dirty="0">
                <a:effectLst/>
                <a:latin typeface="Aptos" panose="020B0004020202020204" pitchFamily="34" charset="0"/>
                <a:ea typeface="Aptos" panose="020B0004020202020204" pitchFamily="34" charset="0"/>
                <a:cs typeface="Times New Roman" panose="02020603050405020304" pitchFamily="18" charset="0"/>
              </a:rPr>
              <a:t>Activation Layers</a:t>
            </a:r>
            <a:endParaRPr lang="tr-TR" sz="1800" b="1" dirty="0">
              <a:effectLst/>
              <a:latin typeface="Aptos" panose="020B0004020202020204" pitchFamily="34" charset="0"/>
              <a:ea typeface="Aptos" panose="020B0004020202020204" pitchFamily="34" charset="0"/>
              <a:cs typeface="Times New Roman" panose="02020603050405020304" pitchFamily="18" charset="0"/>
            </a:endParaRPr>
          </a:p>
          <a:p>
            <a:r>
              <a:rPr lang="en-US" sz="1800" b="1" dirty="0">
                <a:effectLst/>
                <a:latin typeface="Aptos" panose="020B0004020202020204" pitchFamily="34" charset="0"/>
                <a:ea typeface="Aptos" panose="020B0004020202020204" pitchFamily="34" charset="0"/>
                <a:cs typeface="Times New Roman" panose="02020603050405020304" pitchFamily="18" charset="0"/>
              </a:rPr>
              <a:t>Pooling Layers</a:t>
            </a:r>
            <a:endParaRPr lang="tr-TR" b="1" dirty="0">
              <a:latin typeface="Aptos" panose="020B0004020202020204" pitchFamily="34" charset="0"/>
              <a:ea typeface="Aptos" panose="020B0004020202020204" pitchFamily="34" charset="0"/>
              <a:cs typeface="Times New Roman" panose="02020603050405020304" pitchFamily="18" charset="0"/>
            </a:endParaRPr>
          </a:p>
          <a:p>
            <a:r>
              <a:rPr lang="en-US" sz="1800" b="1" dirty="0">
                <a:effectLst/>
                <a:latin typeface="Aptos" panose="020B0004020202020204" pitchFamily="34" charset="0"/>
                <a:ea typeface="Aptos" panose="020B0004020202020204" pitchFamily="34" charset="0"/>
                <a:cs typeface="Times New Roman" panose="02020603050405020304" pitchFamily="18" charset="0"/>
              </a:rPr>
              <a:t>Flattening Layer</a:t>
            </a:r>
            <a:endParaRPr lang="tr-TR" sz="1800" b="1" dirty="0">
              <a:effectLst/>
              <a:latin typeface="Aptos" panose="020B0004020202020204" pitchFamily="34" charset="0"/>
              <a:ea typeface="Aptos" panose="020B0004020202020204" pitchFamily="34" charset="0"/>
              <a:cs typeface="Times New Roman" panose="02020603050405020304" pitchFamily="18" charset="0"/>
            </a:endParaRPr>
          </a:p>
          <a:p>
            <a:r>
              <a:rPr lang="en-US" sz="1800" b="1" dirty="0">
                <a:effectLst/>
                <a:latin typeface="Aptos" panose="020B0004020202020204" pitchFamily="34" charset="0"/>
                <a:ea typeface="Aptos" panose="020B0004020202020204" pitchFamily="34" charset="0"/>
                <a:cs typeface="Times New Roman" panose="02020603050405020304" pitchFamily="18" charset="0"/>
              </a:rPr>
              <a:t>Fully Connected Layers</a:t>
            </a:r>
            <a:endParaRPr lang="tr-TR" sz="1800" b="1" dirty="0">
              <a:effectLst/>
              <a:latin typeface="Aptos" panose="020B0004020202020204" pitchFamily="34" charset="0"/>
              <a:ea typeface="Aptos" panose="020B0004020202020204" pitchFamily="34" charset="0"/>
              <a:cs typeface="Times New Roman" panose="02020603050405020304" pitchFamily="18" charset="0"/>
            </a:endParaRPr>
          </a:p>
          <a:p>
            <a:r>
              <a:rPr lang="en-US" sz="1800" b="1" dirty="0">
                <a:effectLst/>
                <a:latin typeface="Aptos" panose="020B0004020202020204" pitchFamily="34" charset="0"/>
                <a:ea typeface="Aptos" panose="020B0004020202020204" pitchFamily="34" charset="0"/>
                <a:cs typeface="Times New Roman" panose="02020603050405020304" pitchFamily="18" charset="0"/>
              </a:rPr>
              <a:t>Output Layer</a:t>
            </a:r>
            <a:endParaRPr lang="tr-TR" b="1" dirty="0">
              <a:latin typeface="Aptos" panose="020B0004020202020204" pitchFamily="34" charset="0"/>
              <a:ea typeface="Aptos" panose="020B0004020202020204" pitchFamily="34" charset="0"/>
              <a:cs typeface="Times New Roman" panose="02020603050405020304" pitchFamily="18" charset="0"/>
            </a:endParaRPr>
          </a:p>
          <a:p>
            <a:endParaRPr lang="tr-TR"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7339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C14B95-FEEE-E970-3140-52ABF493A69D}"/>
              </a:ext>
            </a:extLst>
          </p:cNvPr>
          <p:cNvSpPr>
            <a:spLocks noGrp="1"/>
          </p:cNvSpPr>
          <p:nvPr>
            <p:ph type="title"/>
          </p:nvPr>
        </p:nvSpPr>
        <p:spPr/>
        <p:txBody>
          <a:bodyPr/>
          <a:lstStyle/>
          <a:p>
            <a:r>
              <a:rPr lang="tr-TR" dirty="0"/>
              <a:t> </a:t>
            </a:r>
            <a:endParaRPr lang="en-GB" dirty="0"/>
          </a:p>
        </p:txBody>
      </p:sp>
      <p:pic>
        <p:nvPicPr>
          <p:cNvPr id="4" name="İçerik Yer Tutucusu 3" descr="ekran görüntüsü, kare, çizgi içeren bir resim&#10;&#10;Açıklama otomatik olarak oluşturuldu">
            <a:extLst>
              <a:ext uri="{FF2B5EF4-FFF2-40B4-BE49-F238E27FC236}">
                <a16:creationId xmlns:a16="http://schemas.microsoft.com/office/drawing/2014/main" id="{683E71EB-3AC5-35ED-126C-2A3291A1F8F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920816" y="2434962"/>
            <a:ext cx="1511644" cy="1371913"/>
          </a:xfrm>
          <a:prstGeom prst="rect">
            <a:avLst/>
          </a:prstGeom>
          <a:noFill/>
          <a:ln>
            <a:noFill/>
          </a:ln>
        </p:spPr>
      </p:pic>
      <p:pic>
        <p:nvPicPr>
          <p:cNvPr id="5" name="Resim 4" descr="kare, dikdörtgen, çizgi, ekran görüntüsü içeren bir resim&#10;&#10;Açıklama otomatik olarak oluşturuldu">
            <a:extLst>
              <a:ext uri="{FF2B5EF4-FFF2-40B4-BE49-F238E27FC236}">
                <a16:creationId xmlns:a16="http://schemas.microsoft.com/office/drawing/2014/main" id="{E516893D-B8B4-A1CE-0DBB-D0F2706313C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2530" y="2841200"/>
            <a:ext cx="655320" cy="559435"/>
          </a:xfrm>
          <a:prstGeom prst="rect">
            <a:avLst/>
          </a:prstGeom>
          <a:noFill/>
          <a:ln>
            <a:noFill/>
          </a:ln>
        </p:spPr>
      </p:pic>
      <p:pic>
        <p:nvPicPr>
          <p:cNvPr id="6" name="Resim 5" descr="metin, kare, ekran görüntüsü, dikdörtgen içeren bir resim&#10;&#10;Açıklama otomatik olarak oluşturuldu">
            <a:extLst>
              <a:ext uri="{FF2B5EF4-FFF2-40B4-BE49-F238E27FC236}">
                <a16:creationId xmlns:a16="http://schemas.microsoft.com/office/drawing/2014/main" id="{B77C3DFE-C6CA-5921-AA89-DE43A37ECD3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9261" y="2236362"/>
            <a:ext cx="2421890" cy="1769110"/>
          </a:xfrm>
          <a:prstGeom prst="rect">
            <a:avLst/>
          </a:prstGeom>
          <a:noFill/>
          <a:ln>
            <a:noFill/>
          </a:ln>
        </p:spPr>
      </p:pic>
    </p:spTree>
    <p:extLst>
      <p:ext uri="{BB962C8B-B14F-4D97-AF65-F5344CB8AC3E}">
        <p14:creationId xmlns:p14="http://schemas.microsoft.com/office/powerpoint/2010/main" val="2940350184"/>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746</TotalTime>
  <Words>322</Words>
  <Application>Microsoft Office PowerPoint</Application>
  <PresentationFormat>Geniş ekran</PresentationFormat>
  <Paragraphs>34</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Aptos</vt:lpstr>
      <vt:lpstr>Arial</vt:lpstr>
      <vt:lpstr>Trebuchet MS</vt:lpstr>
      <vt:lpstr>Wingdings 3</vt:lpstr>
      <vt:lpstr>Yüzeyler</vt:lpstr>
      <vt:lpstr>DEEP LEARNING</vt:lpstr>
      <vt:lpstr>The Problem </vt:lpstr>
      <vt:lpstr>Road Map</vt:lpstr>
      <vt:lpstr>Dataset</vt:lpstr>
      <vt:lpstr>Dataset -Labels</vt:lpstr>
      <vt:lpstr>Dataset</vt:lpstr>
      <vt:lpstr>Modal - CNN</vt:lpstr>
      <vt:lpstr>Layers</vt:lpstr>
      <vt:lpstr> </vt:lpstr>
      <vt:lpstr>Results</vt:lpstr>
      <vt:lpstr> </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baran bahtiyar</dc:creator>
  <cp:lastModifiedBy>Alperen Burak YEŞİL</cp:lastModifiedBy>
  <cp:revision>2</cp:revision>
  <dcterms:created xsi:type="dcterms:W3CDTF">2024-05-19T10:21:31Z</dcterms:created>
  <dcterms:modified xsi:type="dcterms:W3CDTF">2024-05-20T07:40:46Z</dcterms:modified>
</cp:coreProperties>
</file>