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61" r:id="rId5"/>
    <p:sldId id="269" r:id="rId6"/>
    <p:sldId id="268" r:id="rId7"/>
    <p:sldId id="265" r:id="rId8"/>
    <p:sldId id="262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846"/>
    <a:srgbClr val="21E2E7"/>
    <a:srgbClr val="FF1919"/>
    <a:srgbClr val="FF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68FC-541E-4C1F-BC73-F28942FC9A8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DD9E-3894-4544-B597-F1101FF9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05" y="1289417"/>
            <a:ext cx="10271760" cy="23876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en-US" b="1" dirty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Brain-Computer Interface In Augmentative And Alternative Communication For Non-Speaking </a:t>
            </a:r>
            <a:r>
              <a:rPr lang="en-US" b="1" dirty="0" smtClean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Autistic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85" y="4111992"/>
            <a:ext cx="9144000" cy="1655762"/>
          </a:xfrm>
        </p:spPr>
        <p:txBody>
          <a:bodyPr/>
          <a:lstStyle/>
          <a:p>
            <a:r>
              <a:rPr lang="en-US" dirty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A 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6289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General block diagram of the experimental setup and 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3" y="1987596"/>
            <a:ext cx="7594298" cy="44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SSVEP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Accuracy of classification 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ACC=correct trials/all trials</a:t>
            </a:r>
          </a:p>
          <a:p>
            <a:pPr lvl="1"/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Information Transfer Rate (ITR)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Measured in bits per minute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This project: Expected one command in 1-2 seconds </a:t>
            </a:r>
          </a:p>
        </p:txBody>
      </p:sp>
    </p:spTree>
    <p:extLst>
      <p:ext uri="{BB962C8B-B14F-4D97-AF65-F5344CB8AC3E}">
        <p14:creationId xmlns:p14="http://schemas.microsoft.com/office/powerpoint/2010/main" val="24838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487"/>
            <a:ext cx="10515600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3399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Literature Review </a:t>
            </a:r>
            <a:r>
              <a:rPr lang="en-US" sz="1600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3399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(2015 to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808"/>
            <a:ext cx="10864362" cy="5222629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BCI studies in autism </a:t>
            </a:r>
          </a:p>
          <a:p>
            <a:pPr lvl="1"/>
            <a:r>
              <a:rPr lang="en-US" sz="2000" i="1" u="sng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Identification/Classification</a:t>
            </a:r>
            <a:r>
              <a:rPr lang="en-US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To identify music preferences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Mental stress during arithmetic tasks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Emotional state (distress vs non-distress)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Interest to tasks, engagement level in task, and mental workload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Social joint attention</a:t>
            </a:r>
          </a:p>
          <a:p>
            <a:pPr lvl="2"/>
            <a:endParaRPr lang="en-US" sz="1800" dirty="0">
              <a:gradFill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2900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pPr lvl="1"/>
            <a:r>
              <a:rPr lang="en-US" sz="2000" i="1" u="sng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Rehabilitation /training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Attention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Social skills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Social joint attention 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Interpretation of emotional facial expressions</a:t>
            </a:r>
          </a:p>
          <a:p>
            <a:pPr lvl="2"/>
            <a:r>
              <a:rPr lang="en-US" sz="1800" dirty="0">
                <a:gradFill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learning driving</a:t>
            </a:r>
          </a:p>
        </p:txBody>
      </p:sp>
    </p:spTree>
    <p:extLst>
      <p:ext uri="{BB962C8B-B14F-4D97-AF65-F5344CB8AC3E}">
        <p14:creationId xmlns:p14="http://schemas.microsoft.com/office/powerpoint/2010/main" val="1086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</a:gra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Participants (</a:t>
            </a:r>
            <a:r>
              <a:rPr lang="en-US" dirty="0" smtClean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N~15; age : +12)</a:t>
            </a:r>
            <a:endParaRPr lang="en-US" dirty="0">
              <a:gradFill flip="none" rotWithShape="1">
                <a:gsLst>
                  <a:gs pos="2900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chemeClr val="accent1"/>
                  </a:gs>
                  <a:gs pos="5000">
                    <a:srgbClr val="FF0000"/>
                  </a:gs>
                  <a:gs pos="16000">
                    <a:srgbClr val="FFC000"/>
                  </a:gs>
                  <a:gs pos="94000">
                    <a:schemeClr val="accent4">
                      <a:lumMod val="60000"/>
                      <a:lumOff val="40000"/>
                    </a:schemeClr>
                  </a:gs>
                  <a:gs pos="46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Formal diagnosis of autism or unspecified neurodevelopmental disability</a:t>
            </a: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Mild intellectual disabilities (ID) or without ID</a:t>
            </a: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Understand speech</a:t>
            </a: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Speak minimally or cannot speak</a:t>
            </a: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No history of epilepsy (risk of photosensitivity) </a:t>
            </a:r>
          </a:p>
          <a:p>
            <a:endParaRPr lang="en-US" dirty="0">
              <a:gradFill flip="none" rotWithShape="1">
                <a:gsLst>
                  <a:gs pos="2900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chemeClr val="accent1"/>
                  </a:gs>
                  <a:gs pos="5000">
                    <a:srgbClr val="FF0000"/>
                  </a:gs>
                  <a:gs pos="16000">
                    <a:srgbClr val="FFC000"/>
                  </a:gs>
                  <a:gs pos="94000">
                    <a:schemeClr val="accent4">
                      <a:lumMod val="60000"/>
                      <a:lumOff val="40000"/>
                    </a:schemeClr>
                  </a:gs>
                  <a:gs pos="46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Measure</a:t>
            </a:r>
          </a:p>
          <a:p>
            <a:pPr lvl="1"/>
            <a:r>
              <a:rPr lang="en-US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chemeClr val="accent1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chemeClr val="accent4">
                        <a:lumMod val="60000"/>
                        <a:lumOff val="40000"/>
                      </a:scheme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Vineland Adaptive Behavior Scales (VABS)-Third edition</a:t>
            </a:r>
          </a:p>
        </p:txBody>
      </p:sp>
    </p:spTree>
    <p:extLst>
      <p:ext uri="{BB962C8B-B14F-4D97-AF65-F5344CB8AC3E}">
        <p14:creationId xmlns:p14="http://schemas.microsoft.com/office/powerpoint/2010/main" val="9145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2600" b="1" dirty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rgbClr val="7C60C6">
                        <a:lumMod val="60000"/>
                        <a:lumOff val="40000"/>
                      </a:srgb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/>
                <a:ea typeface="+mn-ea"/>
                <a:cs typeface="+mn-cs"/>
              </a:rPr>
              <a:t>Paradigm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523"/>
            <a:ext cx="10515600" cy="4992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Selected BCI Modality:</a:t>
            </a:r>
          </a:p>
          <a:p>
            <a:pPr marL="0" lvl="0" indent="0">
              <a:buNone/>
            </a:pP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Steady-State Visual Evoked Potentials(SSVEP)</a:t>
            </a:r>
          </a:p>
          <a:p>
            <a:pPr lvl="1"/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Benefits: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No need for training sessions 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No need for overt behavioral responses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High signal-to-noise ratio (SNR)</a:t>
            </a:r>
          </a:p>
          <a:p>
            <a:pPr lvl="2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High information transfer rate (ITR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)</a:t>
            </a:r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dirty="0">
              <a:gradFill flip="none" rotWithShape="1">
                <a:gsLst>
                  <a:gs pos="2900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0000"/>
                  </a:gs>
                  <a:gs pos="16000">
                    <a:srgbClr val="FFC000"/>
                  </a:gs>
                  <a:gs pos="94000">
                    <a:srgbClr val="7C60C6">
                      <a:lumMod val="60000"/>
                      <a:lumOff val="40000"/>
                    </a:srgbClr>
                  </a:gs>
                  <a:gs pos="46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0"/>
            <a:endParaRPr lang="en-US" dirty="0">
              <a:gradFill>
                <a:gsLst>
                  <a:gs pos="36000">
                    <a:srgbClr val="FFFF00">
                      <a:alpha val="91000"/>
                    </a:srgbClr>
                  </a:gs>
                  <a:gs pos="77000">
                    <a:srgbClr val="3D9CCC"/>
                  </a:gs>
                  <a:gs pos="5000">
                    <a:srgbClr val="FF0000"/>
                  </a:gs>
                  <a:gs pos="21000">
                    <a:srgbClr val="FFC000"/>
                  </a:gs>
                  <a:gs pos="94000">
                    <a:srgbClr val="7C60C6">
                      <a:lumMod val="60000"/>
                      <a:lumOff val="40000"/>
                    </a:srgbClr>
                  </a:gs>
                  <a:gs pos="51000">
                    <a:srgbClr val="5DE846"/>
                  </a:gs>
                </a:gsLst>
                <a:lin ang="5400000" scaled="1"/>
              </a:gra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148"/>
            <a:ext cx="10515600" cy="1325563"/>
          </a:xfrm>
        </p:spPr>
        <p:txBody>
          <a:bodyPr/>
          <a:lstStyle/>
          <a:p>
            <a:r>
              <a:rPr lang="en-US" b="1" dirty="0" smtClean="0">
                <a:gradFill flip="none" rotWithShape="1">
                  <a:gsLst>
                    <a:gs pos="2900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0000"/>
                    </a:gs>
                    <a:gs pos="16000">
                      <a:srgbClr val="FFC000"/>
                    </a:gs>
                    <a:gs pos="94000">
                      <a:srgbClr val="7C60C6">
                        <a:lumMod val="60000"/>
                        <a:lumOff val="40000"/>
                      </a:srgbClr>
                    </a:gs>
                    <a:gs pos="46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/>
              </a:rPr>
              <a:t>Task Design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1134208"/>
            <a:ext cx="11245361" cy="538089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 total of 12 pictures (i.e., AAC) will be selected for the task.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marL="457200" lvl="1" indent="0">
              <a:buNone/>
            </a:pP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In each trial, 4 pictures will randomly be presented on an LCD monitor in front of the subject and 4 LEDs placed in the top left (1), top right (2), down left (3), and down right (4), of the monitor.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sz="2000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LEDs flicker with 8, 10, 12, and 15 Hz respectively.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sz="2000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Subjects try to select the output command (i.e., one of 4 pictures on the monitor) by paying attention to a sound that defines the number of the picture.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sz="2000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Each session includes 120 trials and each picture will be presented 10 times.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sz="2000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Each trial time is equal to 7 seconds including 5 seconds picture presentation followed by a 2-second rest black/white screen. </a:t>
            </a:r>
            <a:endParaRPr lang="en-US" sz="2000" dirty="0" smtClean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sz="2000" dirty="0">
              <a:gradFill flip="none" rotWithShape="1">
                <a:gsLst>
                  <a:gs pos="61000">
                    <a:srgbClr val="29AF8C">
                      <a:lumMod val="60000"/>
                      <a:lumOff val="40000"/>
                    </a:srgbClr>
                  </a:gs>
                  <a:gs pos="88000">
                    <a:srgbClr val="29AF8C">
                      <a:lumMod val="60000"/>
                      <a:lumOff val="40000"/>
                    </a:srgb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sz="2000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Overall, 3 sessions will be presented by inserting about a 5-minute break between sessions. </a:t>
            </a:r>
          </a:p>
        </p:txBody>
      </p:sp>
    </p:spTree>
    <p:extLst>
      <p:ext uri="{BB962C8B-B14F-4D97-AF65-F5344CB8AC3E}">
        <p14:creationId xmlns:p14="http://schemas.microsoft.com/office/powerpoint/2010/main" val="22323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4" y="801542"/>
            <a:ext cx="9241953" cy="51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>
                <a:gradFill flip="none" rotWithShape="1">
                  <a:gsLst>
                    <a:gs pos="71687">
                      <a:srgbClr val="5DE846"/>
                    </a:gs>
                    <a:gs pos="62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rgbClr val="00B0F0"/>
                    </a:gs>
                    <a:gs pos="37000">
                      <a:schemeClr val="accent1"/>
                    </a:gs>
                    <a:gs pos="27000">
                      <a:srgbClr val="FFC000"/>
                    </a:gs>
                    <a:gs pos="12000">
                      <a:srgbClr val="CAF368"/>
                    </a:gs>
                    <a:gs pos="0">
                      <a:srgbClr val="FFFF00"/>
                    </a:gs>
                    <a:gs pos="83000">
                      <a:srgbClr val="FFC000"/>
                    </a:gs>
                    <a:gs pos="92000">
                      <a:srgbClr val="5DE846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SSVEP Shuffle Speller associates a letter (task symbol) with a particular SSVEP response (brain symbol) by placing it near the LED array which stimulates that response. The square and less-than characters represent space and backspace respectively.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941" y="1825625"/>
            <a:ext cx="57661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EEG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acquisition</a:t>
            </a:r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3905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Feasible with 8-channel EEG,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using a </a:t>
            </a: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10-20 standard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system</a:t>
            </a:r>
          </a:p>
          <a:p>
            <a:pPr lvl="1"/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Location </a:t>
            </a: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of EEG electrodes placement: Occipital and Parietal lobs </a:t>
            </a:r>
            <a:endParaRPr lang="en-US" dirty="0" smtClean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right ear and </a:t>
            </a:r>
            <a:r>
              <a:rPr lang="en-US" dirty="0" err="1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Fpz</a:t>
            </a: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 will be dedicated to reference and ground electrodes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respectively</a:t>
            </a:r>
          </a:p>
          <a:p>
            <a:pPr lvl="1"/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Online notch (50 Hz) and </a:t>
            </a:r>
            <a:r>
              <a:rPr lang="en-US" dirty="0" err="1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bandpass</a:t>
            </a: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 filters (2-100 Hz) will be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used</a:t>
            </a:r>
          </a:p>
          <a:p>
            <a:pPr lvl="1"/>
            <a:endParaRPr lang="en-US" dirty="0" smtClean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  <a:p>
            <a:pPr lvl="1"/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frequency sampling frequency in this study is 512 Hz. 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Synchronization </a:t>
            </a:r>
            <a:r>
              <a:rPr lang="en-US" dirty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pulses/trigger signals should be recorded simultaneously with EEG signals</a:t>
            </a:r>
            <a:r>
              <a:rPr lang="en-US" dirty="0" smtClean="0">
                <a:gradFill flip="none" rotWithShape="1">
                  <a:gsLst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8000">
                      <a:schemeClr val="accent1">
                        <a:lumMod val="60000"/>
                        <a:lumOff val="40000"/>
                      </a:scheme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.</a:t>
            </a:r>
            <a:endParaRPr lang="en-US" dirty="0">
              <a:gradFill flip="none" rotWithShape="1">
                <a:gsLst>
                  <a:gs pos="61000">
                    <a:schemeClr val="accent1">
                      <a:lumMod val="60000"/>
                      <a:lumOff val="40000"/>
                    </a:schemeClr>
                  </a:gs>
                  <a:gs pos="88000">
                    <a:schemeClr val="accent1">
                      <a:lumMod val="60000"/>
                      <a:lumOff val="40000"/>
                    </a:schemeClr>
                  </a:gs>
                  <a:gs pos="42000">
                    <a:srgbClr val="AEF423"/>
                  </a:gs>
                  <a:gs pos="0">
                    <a:srgbClr val="FFFF00">
                      <a:alpha val="85000"/>
                    </a:srgbClr>
                  </a:gs>
                  <a:gs pos="81000">
                    <a:srgbClr val="00B0F0"/>
                  </a:gs>
                  <a:gs pos="68000">
                    <a:srgbClr val="29AF8C"/>
                  </a:gs>
                  <a:gs pos="5000">
                    <a:srgbClr val="FF1919"/>
                  </a:gs>
                  <a:gs pos="16000">
                    <a:srgbClr val="FFC000"/>
                  </a:gs>
                  <a:gs pos="97000">
                    <a:srgbClr val="7C60C6">
                      <a:lumMod val="60000"/>
                      <a:lumOff val="40000"/>
                    </a:srgbClr>
                  </a:gs>
                  <a:gs pos="55000">
                    <a:srgbClr val="5DE846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055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61000">
                      <a:srgbClr val="29AF8C">
                        <a:lumMod val="60000"/>
                        <a:lumOff val="40000"/>
                      </a:srgbClr>
                    </a:gs>
                    <a:gs pos="88000">
                      <a:srgbClr val="29AF8C">
                        <a:lumMod val="60000"/>
                        <a:lumOff val="40000"/>
                      </a:srgbClr>
                    </a:gs>
                    <a:gs pos="42000">
                      <a:srgbClr val="AEF423"/>
                    </a:gs>
                    <a:gs pos="0">
                      <a:srgbClr val="FFFF00">
                        <a:alpha val="85000"/>
                      </a:srgbClr>
                    </a:gs>
                    <a:gs pos="81000">
                      <a:srgbClr val="00B0F0"/>
                    </a:gs>
                    <a:gs pos="68000">
                      <a:srgbClr val="29AF8C"/>
                    </a:gs>
                    <a:gs pos="5000">
                      <a:srgbClr val="FF1919"/>
                    </a:gs>
                    <a:gs pos="16000">
                      <a:srgbClr val="FFC000"/>
                    </a:gs>
                    <a:gs pos="97000">
                      <a:srgbClr val="7C60C6">
                        <a:lumMod val="60000"/>
                        <a:lumOff val="40000"/>
                      </a:srgbClr>
                    </a:gs>
                    <a:gs pos="55000">
                      <a:srgbClr val="5DE84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location of EEG electrodes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69" y="2161018"/>
            <a:ext cx="4410508" cy="42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490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Application Of Brain-Computer Interface In Augmentative And Alternative Communication For Non-Speaking Autistic</vt:lpstr>
      <vt:lpstr>Literature Review (2015 to 2022)</vt:lpstr>
      <vt:lpstr>Method</vt:lpstr>
      <vt:lpstr>Paradigm </vt:lpstr>
      <vt:lpstr>Task Design  </vt:lpstr>
      <vt:lpstr>PowerPoint Presentation</vt:lpstr>
      <vt:lpstr>The SSVEP Shuffle Speller associates a letter (task symbol) with a particular SSVEP response (brain symbol) by placing it near the LED array which stimulates that response. The square and less-than characters represent space and backspace respectively. </vt:lpstr>
      <vt:lpstr>EEG acquisition</vt:lpstr>
      <vt:lpstr>The location of EEG electrodes</vt:lpstr>
      <vt:lpstr>General block diagram of the experimental setup and data analysis</vt:lpstr>
      <vt:lpstr>SSVEP Evaluation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Brain-Computer Interface (BCI) For Communication in Autistic Population </dc:title>
  <dc:creator>Maryam Mahmoudi</dc:creator>
  <cp:lastModifiedBy>Maryam Mahmoudi</cp:lastModifiedBy>
  <cp:revision>46</cp:revision>
  <dcterms:created xsi:type="dcterms:W3CDTF">2022-05-14T21:31:57Z</dcterms:created>
  <dcterms:modified xsi:type="dcterms:W3CDTF">2022-05-21T19:24:26Z</dcterms:modified>
</cp:coreProperties>
</file>