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varScale="1">
        <p:scale>
          <a:sx n="66" d="100"/>
          <a:sy n="66" d="100"/>
        </p:scale>
        <p:origin x="-15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9234B0B-3EE7-4B70-AEE9-573C1B826AD9}" type="datetimeFigureOut">
              <a:rPr lang="en-US" smtClean="0"/>
              <a:t>9/27/2023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61BAFBB-69B6-4849-98F0-4C55A318CA6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34B0B-3EE7-4B70-AEE9-573C1B826AD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BAFBB-69B6-4849-98F0-4C55A318CA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34B0B-3EE7-4B70-AEE9-573C1B826AD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BAFBB-69B6-4849-98F0-4C55A318CA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9234B0B-3EE7-4B70-AEE9-573C1B826AD9}" type="datetimeFigureOut">
              <a:rPr lang="en-US" smtClean="0"/>
              <a:t>9/27/2023</a:t>
            </a:fld>
            <a:endParaRPr lang="en-US"/>
          </a:p>
        </p:txBody>
      </p:sp>
      <p:sp>
        <p:nvSpPr>
          <p:cNvPr id="9" name="Slide Number Placeholder 8"/>
          <p:cNvSpPr>
            <a:spLocks noGrp="1"/>
          </p:cNvSpPr>
          <p:nvPr>
            <p:ph type="sldNum" sz="quarter" idx="15"/>
          </p:nvPr>
        </p:nvSpPr>
        <p:spPr/>
        <p:txBody>
          <a:bodyPr rtlCol="0"/>
          <a:lstStyle/>
          <a:p>
            <a:fld id="{D61BAFBB-69B6-4849-98F0-4C55A318CA6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9234B0B-3EE7-4B70-AEE9-573C1B826AD9}" type="datetimeFigureOut">
              <a:rPr lang="en-US" smtClean="0"/>
              <a:t>9/27/2023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61BAFBB-69B6-4849-98F0-4C55A318CA6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9234B0B-3EE7-4B70-AEE9-573C1B826AD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BAFBB-69B6-4849-98F0-4C55A318CA6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9234B0B-3EE7-4B70-AEE9-573C1B826AD9}"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BAFBB-69B6-4849-98F0-4C55A318CA6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9234B0B-3EE7-4B70-AEE9-573C1B826AD9}" type="datetimeFigureOut">
              <a:rPr lang="en-US" smtClean="0"/>
              <a:t>9/27/2023</a:t>
            </a:fld>
            <a:endParaRPr lang="en-US"/>
          </a:p>
        </p:txBody>
      </p:sp>
      <p:sp>
        <p:nvSpPr>
          <p:cNvPr id="7" name="Slide Number Placeholder 6"/>
          <p:cNvSpPr>
            <a:spLocks noGrp="1"/>
          </p:cNvSpPr>
          <p:nvPr>
            <p:ph type="sldNum" sz="quarter" idx="11"/>
          </p:nvPr>
        </p:nvSpPr>
        <p:spPr/>
        <p:txBody>
          <a:bodyPr rtlCol="0"/>
          <a:lstStyle/>
          <a:p>
            <a:fld id="{D61BAFBB-69B6-4849-98F0-4C55A318CA6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0B-3EE7-4B70-AEE9-573C1B826AD9}"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BAFBB-69B6-4849-98F0-4C55A318CA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9234B0B-3EE7-4B70-AEE9-573C1B826AD9}" type="datetimeFigureOut">
              <a:rPr lang="en-US" smtClean="0"/>
              <a:t>9/27/2023</a:t>
            </a:fld>
            <a:endParaRPr lang="en-US"/>
          </a:p>
        </p:txBody>
      </p:sp>
      <p:sp>
        <p:nvSpPr>
          <p:cNvPr id="22" name="Slide Number Placeholder 21"/>
          <p:cNvSpPr>
            <a:spLocks noGrp="1"/>
          </p:cNvSpPr>
          <p:nvPr>
            <p:ph type="sldNum" sz="quarter" idx="15"/>
          </p:nvPr>
        </p:nvSpPr>
        <p:spPr/>
        <p:txBody>
          <a:bodyPr rtlCol="0"/>
          <a:lstStyle/>
          <a:p>
            <a:fld id="{D61BAFBB-69B6-4849-98F0-4C55A318CA6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9234B0B-3EE7-4B70-AEE9-573C1B826AD9}" type="datetimeFigureOut">
              <a:rPr lang="en-US" smtClean="0"/>
              <a:t>9/27/2023</a:t>
            </a:fld>
            <a:endParaRPr lang="en-US"/>
          </a:p>
        </p:txBody>
      </p:sp>
      <p:sp>
        <p:nvSpPr>
          <p:cNvPr id="18" name="Slide Number Placeholder 17"/>
          <p:cNvSpPr>
            <a:spLocks noGrp="1"/>
          </p:cNvSpPr>
          <p:nvPr>
            <p:ph type="sldNum" sz="quarter" idx="11"/>
          </p:nvPr>
        </p:nvSpPr>
        <p:spPr/>
        <p:txBody>
          <a:bodyPr rtlCol="0"/>
          <a:lstStyle/>
          <a:p>
            <a:fld id="{D61BAFBB-69B6-4849-98F0-4C55A318CA6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9234B0B-3EE7-4B70-AEE9-573C1B826AD9}" type="datetimeFigureOut">
              <a:rPr lang="en-US" smtClean="0"/>
              <a:t>9/27/2023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61BAFBB-69B6-4849-98F0-4C55A318CA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10668000" cy="1908175"/>
          </a:xfrm>
        </p:spPr>
        <p:txBody>
          <a:bodyPr>
            <a:noAutofit/>
          </a:bodyPr>
          <a:lstStyle/>
          <a:p>
            <a:r>
              <a:rPr lang="en-US" sz="4800" b="1" dirty="0" smtClean="0">
                <a:latin typeface="Stencil" pitchFamily="82" charset="0"/>
              </a:rPr>
              <a:t>MENTAL HEALTH IN</a:t>
            </a:r>
            <a:br>
              <a:rPr lang="en-US" sz="4800" b="1" dirty="0" smtClean="0">
                <a:latin typeface="Stencil" pitchFamily="82" charset="0"/>
              </a:rPr>
            </a:br>
            <a:r>
              <a:rPr lang="en-US" sz="4800" b="1" dirty="0" smtClean="0">
                <a:latin typeface="Stencil" pitchFamily="82" charset="0"/>
              </a:rPr>
              <a:t> </a:t>
            </a:r>
            <a:r>
              <a:rPr lang="en-US" sz="4800" b="1" smtClean="0">
                <a:latin typeface="Stencil" pitchFamily="82" charset="0"/>
              </a:rPr>
              <a:t>TECH  </a:t>
            </a:r>
            <a:r>
              <a:rPr lang="en-US" sz="5400" b="1" smtClean="0">
                <a:latin typeface="Stencil" pitchFamily="82" charset="0"/>
              </a:rPr>
              <a:t>SURVEY</a:t>
            </a:r>
            <a:endParaRPr lang="en-US" sz="5400" b="1" dirty="0">
              <a:latin typeface="Stencil" pitchFamily="82" charset="0"/>
            </a:endParaRPr>
          </a:p>
        </p:txBody>
      </p:sp>
      <p:pic>
        <p:nvPicPr>
          <p:cNvPr id="4" name="Picture 3" descr="image helth survey.png"/>
          <p:cNvPicPr>
            <a:picLocks noChangeAspect="1"/>
          </p:cNvPicPr>
          <p:nvPr/>
        </p:nvPicPr>
        <p:blipFill>
          <a:blip r:embed="rId2"/>
          <a:stretch>
            <a:fillRect/>
          </a:stretch>
        </p:blipFill>
        <p:spPr>
          <a:xfrm>
            <a:off x="5715000" y="4343400"/>
            <a:ext cx="2970467" cy="2362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ell MT" pitchFamily="18" charset="0"/>
              </a:rPr>
              <a:t>PROBLEM</a:t>
            </a:r>
            <a:r>
              <a:rPr lang="en-US" sz="4800" b="1" dirty="0" smtClean="0">
                <a:latin typeface="Bell MT" pitchFamily="18" charset="0"/>
              </a:rPr>
              <a:t> DEFINITION</a:t>
            </a:r>
            <a:endParaRPr lang="en-US" sz="4800" b="1" dirty="0">
              <a:latin typeface="Bell MT" pitchFamily="18" charset="0"/>
            </a:endParaRPr>
          </a:p>
        </p:txBody>
      </p:sp>
      <p:sp>
        <p:nvSpPr>
          <p:cNvPr id="3" name="Content Placeholder 2"/>
          <p:cNvSpPr>
            <a:spLocks noGrp="1"/>
          </p:cNvSpPr>
          <p:nvPr>
            <p:ph sz="quarter" idx="4294967295"/>
          </p:nvPr>
        </p:nvSpPr>
        <p:spPr>
          <a:xfrm>
            <a:off x="0" y="1600200"/>
            <a:ext cx="7467600" cy="4724400"/>
          </a:xfrm>
        </p:spPr>
        <p:txBody>
          <a:bodyPr>
            <a:noAutofit/>
          </a:bodyPr>
          <a:lstStyle/>
          <a:p>
            <a:pPr>
              <a:buNone/>
            </a:pPr>
            <a:r>
              <a:rPr lang="en-US" sz="3200" dirty="0" smtClean="0">
                <a:latin typeface="Bell MT" pitchFamily="18" charset="0"/>
              </a:rPr>
              <a:t>   The problem in the context of mental health in the tech industry is multifaceted. It includes issues such as high levels of stress, burnout, imposter syndrome, work-life imbalance, and stigma surrounding mental health. Employees in the tech sector often face intense workloads, tight deadlines, and a competitive environment, which can lead to mental health challenges</a:t>
            </a:r>
            <a:r>
              <a:rPr lang="en-US" sz="3200" dirty="0" smtClean="0">
                <a:latin typeface="Bahnschrift Light" pitchFamily="34" charset="0"/>
              </a:rPr>
              <a:t>.</a:t>
            </a:r>
            <a:endParaRPr lang="en-US" sz="3200" dirty="0">
              <a:latin typeface="Bahnschrift Ligh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Bell MT" pitchFamily="18" charset="0"/>
              </a:rPr>
              <a:t>Design Thinking Approach</a:t>
            </a:r>
            <a:endParaRPr lang="en-US" sz="3600" b="1" dirty="0">
              <a:latin typeface="Bell MT" pitchFamily="18" charset="0"/>
            </a:endParaRPr>
          </a:p>
        </p:txBody>
      </p:sp>
      <p:sp>
        <p:nvSpPr>
          <p:cNvPr id="3" name="Content Placeholder 2"/>
          <p:cNvSpPr>
            <a:spLocks noGrp="1"/>
          </p:cNvSpPr>
          <p:nvPr>
            <p:ph sz="quarter" idx="1"/>
          </p:nvPr>
        </p:nvSpPr>
        <p:spPr/>
        <p:txBody>
          <a:bodyPr/>
          <a:lstStyle/>
          <a:p>
            <a:pPr>
              <a:buNone/>
            </a:pPr>
            <a:r>
              <a:rPr lang="en-US" sz="2400" b="1" dirty="0" smtClean="0">
                <a:latin typeface="Baskerville Old Face" pitchFamily="18" charset="0"/>
              </a:rPr>
              <a:t>Empathize:</a:t>
            </a:r>
          </a:p>
          <a:p>
            <a:pPr>
              <a:buNone/>
            </a:pPr>
            <a:r>
              <a:rPr lang="en-US" dirty="0"/>
              <a:t>	</a:t>
            </a:r>
            <a:r>
              <a:rPr lang="en-US" dirty="0" smtClean="0"/>
              <a:t>		</a:t>
            </a:r>
            <a:r>
              <a:rPr lang="en-US" sz="3200" dirty="0" smtClean="0">
                <a:latin typeface="Bell MT" pitchFamily="18" charset="0"/>
              </a:rPr>
              <a:t>Conduct surveys and interviews with    tech industry professionals to understand their mental health challenges, triggers, and coping mechanisms. Gather data on the prevalence of mental health issues in the tech industry and their impact on productivity and well-being.</a:t>
            </a:r>
            <a:endParaRPr lang="en-US" sz="3200" dirty="0">
              <a:latin typeface="Bell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2158" y="475996"/>
            <a:ext cx="1699042" cy="461665"/>
          </a:xfrm>
          <a:prstGeom prst="rect">
            <a:avLst/>
          </a:prstGeom>
        </p:spPr>
        <p:txBody>
          <a:bodyPr wrap="square">
            <a:spAutoFit/>
          </a:bodyPr>
          <a:lstStyle/>
          <a:p>
            <a:r>
              <a:rPr lang="en-US" sz="2400" b="1" dirty="0" smtClean="0">
                <a:latin typeface="Baskerville Old Face" pitchFamily="18" charset="0"/>
              </a:rPr>
              <a:t>Define:</a:t>
            </a:r>
            <a:endParaRPr lang="en-US" sz="2400" b="1" dirty="0">
              <a:latin typeface="Baskerville Old Face" pitchFamily="18" charset="0"/>
            </a:endParaRPr>
          </a:p>
        </p:txBody>
      </p:sp>
      <p:sp>
        <p:nvSpPr>
          <p:cNvPr id="6" name="Rectangle 5"/>
          <p:cNvSpPr/>
          <p:nvPr/>
        </p:nvSpPr>
        <p:spPr>
          <a:xfrm>
            <a:off x="762000" y="1143000"/>
            <a:ext cx="7467600" cy="3539430"/>
          </a:xfrm>
          <a:prstGeom prst="rect">
            <a:avLst/>
          </a:prstGeom>
        </p:spPr>
        <p:txBody>
          <a:bodyPr wrap="square">
            <a:spAutoFit/>
          </a:bodyPr>
          <a:lstStyle/>
          <a:p>
            <a:r>
              <a:rPr lang="en-US" sz="3200" dirty="0" smtClean="0">
                <a:latin typeface="Bell MT" pitchFamily="18" charset="0"/>
              </a:rPr>
              <a:t>Define specific problem areas within mental health, such as stress management, work-life balance, or stigma reduction. Create user personas to represent different segments of the tech workforce, considering factors like role, experience level, and personal circumstances.</a:t>
            </a:r>
            <a:endParaRPr lang="en-US" sz="3200" dirty="0">
              <a:latin typeface="Bell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924800" cy="2554545"/>
          </a:xfrm>
          <a:prstGeom prst="rect">
            <a:avLst/>
          </a:prstGeom>
        </p:spPr>
        <p:txBody>
          <a:bodyPr wrap="square">
            <a:spAutoFit/>
          </a:bodyPr>
          <a:lstStyle/>
          <a:p>
            <a:r>
              <a:rPr lang="en-US" sz="3200" dirty="0" smtClean="0">
                <a:latin typeface="Bell MT" pitchFamily="18" charset="0"/>
              </a:rPr>
              <a:t>Brainstorm potential solutions and interventions to address the identified problems. Encourage diverse perspectives from tech employees, mental health experts, and HR professionals.</a:t>
            </a:r>
            <a:endParaRPr lang="en-US" sz="3200" dirty="0">
              <a:latin typeface="Bell MT" pitchFamily="18" charset="0"/>
            </a:endParaRPr>
          </a:p>
        </p:txBody>
      </p:sp>
      <p:sp>
        <p:nvSpPr>
          <p:cNvPr id="3" name="Rectangle 2"/>
          <p:cNvSpPr/>
          <p:nvPr/>
        </p:nvSpPr>
        <p:spPr>
          <a:xfrm>
            <a:off x="609600" y="3811012"/>
            <a:ext cx="7848600" cy="3046988"/>
          </a:xfrm>
          <a:prstGeom prst="rect">
            <a:avLst/>
          </a:prstGeom>
        </p:spPr>
        <p:txBody>
          <a:bodyPr wrap="square">
            <a:spAutoFit/>
          </a:bodyPr>
          <a:lstStyle/>
          <a:p>
            <a:r>
              <a:rPr lang="en-US" sz="3200" dirty="0" smtClean="0">
                <a:latin typeface="Bell MT" pitchFamily="18" charset="0"/>
              </a:rPr>
              <a:t>Develop prototypes of mental health support programs or initiatives, such as employee assistance programs, peer support networks, or stress reduction workshops. Test these prototypes with a small group of tech industry professionals to gather feedb</a:t>
            </a:r>
            <a:r>
              <a:rPr lang="en-US" sz="3200" dirty="0" smtClean="0"/>
              <a:t>ack.</a:t>
            </a:r>
            <a:endParaRPr lang="en-US" sz="3200" dirty="0"/>
          </a:p>
        </p:txBody>
      </p:sp>
      <p:sp>
        <p:nvSpPr>
          <p:cNvPr id="4" name="Rectangle 3"/>
          <p:cNvSpPr/>
          <p:nvPr/>
        </p:nvSpPr>
        <p:spPr>
          <a:xfrm>
            <a:off x="457200" y="152400"/>
            <a:ext cx="1103957" cy="461665"/>
          </a:xfrm>
          <a:prstGeom prst="rect">
            <a:avLst/>
          </a:prstGeom>
        </p:spPr>
        <p:txBody>
          <a:bodyPr wrap="none">
            <a:spAutoFit/>
          </a:bodyPr>
          <a:lstStyle/>
          <a:p>
            <a:r>
              <a:rPr lang="en-US" sz="2400" b="1" dirty="0" smtClean="0">
                <a:latin typeface="Bell MT" pitchFamily="18" charset="0"/>
              </a:rPr>
              <a:t>Ideate:</a:t>
            </a:r>
            <a:endParaRPr lang="en-US" sz="2400" b="1" dirty="0">
              <a:latin typeface="Bell MT" pitchFamily="18" charset="0"/>
            </a:endParaRPr>
          </a:p>
        </p:txBody>
      </p:sp>
      <p:sp>
        <p:nvSpPr>
          <p:cNvPr id="5" name="Rectangle 4"/>
          <p:cNvSpPr/>
          <p:nvPr/>
        </p:nvSpPr>
        <p:spPr>
          <a:xfrm>
            <a:off x="338775" y="3276600"/>
            <a:ext cx="1871025" cy="461665"/>
          </a:xfrm>
          <a:prstGeom prst="rect">
            <a:avLst/>
          </a:prstGeom>
        </p:spPr>
        <p:txBody>
          <a:bodyPr wrap="none">
            <a:spAutoFit/>
          </a:bodyPr>
          <a:lstStyle/>
          <a:p>
            <a:r>
              <a:rPr lang="en-US" sz="2400" b="1" dirty="0" smtClean="0"/>
              <a:t>Prototype:</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077200" cy="2062103"/>
          </a:xfrm>
          <a:prstGeom prst="rect">
            <a:avLst/>
          </a:prstGeom>
        </p:spPr>
        <p:txBody>
          <a:bodyPr wrap="square">
            <a:spAutoFit/>
          </a:bodyPr>
          <a:lstStyle/>
          <a:p>
            <a:r>
              <a:rPr lang="en-US" sz="3200" dirty="0" smtClean="0">
                <a:latin typeface="Bell MT" pitchFamily="18" charset="0"/>
              </a:rPr>
              <a:t>Collect feedback from the pilot tests and iterate on the prototypes. Assess the effectiveness of the interventions in improving mental health outcomes and overall job satisfaction.</a:t>
            </a:r>
            <a:endParaRPr lang="en-US" sz="3200" dirty="0">
              <a:latin typeface="Bell MT" pitchFamily="18" charset="0"/>
            </a:endParaRPr>
          </a:p>
        </p:txBody>
      </p:sp>
      <p:sp>
        <p:nvSpPr>
          <p:cNvPr id="3" name="Rectangle 2"/>
          <p:cNvSpPr/>
          <p:nvPr/>
        </p:nvSpPr>
        <p:spPr>
          <a:xfrm>
            <a:off x="304800" y="2814935"/>
            <a:ext cx="2286000" cy="461665"/>
          </a:xfrm>
          <a:prstGeom prst="rect">
            <a:avLst/>
          </a:prstGeom>
        </p:spPr>
        <p:txBody>
          <a:bodyPr wrap="square">
            <a:spAutoFit/>
          </a:bodyPr>
          <a:lstStyle/>
          <a:p>
            <a:r>
              <a:rPr lang="en-US" sz="2400" b="1" dirty="0" smtClean="0">
                <a:latin typeface="Baskerville Old Face" pitchFamily="18" charset="0"/>
              </a:rPr>
              <a:t>Implemen</a:t>
            </a:r>
            <a:r>
              <a:rPr lang="en-US" sz="2000" b="1" dirty="0" smtClean="0">
                <a:latin typeface="Baskerville Old Face" pitchFamily="18" charset="0"/>
              </a:rPr>
              <a:t>t</a:t>
            </a:r>
            <a:r>
              <a:rPr lang="en-US" sz="2400" b="1" dirty="0">
                <a:latin typeface="Baskerville Old Face" pitchFamily="18" charset="0"/>
              </a:rPr>
              <a:t>:</a:t>
            </a:r>
          </a:p>
        </p:txBody>
      </p:sp>
      <p:sp>
        <p:nvSpPr>
          <p:cNvPr id="4" name="Rectangle 3"/>
          <p:cNvSpPr/>
          <p:nvPr/>
        </p:nvSpPr>
        <p:spPr>
          <a:xfrm>
            <a:off x="533400" y="3430012"/>
            <a:ext cx="7772400" cy="3046988"/>
          </a:xfrm>
          <a:prstGeom prst="rect">
            <a:avLst/>
          </a:prstGeom>
        </p:spPr>
        <p:txBody>
          <a:bodyPr wrap="square">
            <a:spAutoFit/>
          </a:bodyPr>
          <a:lstStyle/>
          <a:p>
            <a:r>
              <a:rPr lang="en-US" sz="3200" dirty="0" smtClean="0">
                <a:latin typeface="Bell MT" pitchFamily="18" charset="0"/>
              </a:rPr>
              <a:t>Roll out the refined solutions on a larger scale, making them accessible to a broader range of tech employees. Develop communication strategies to promote mental health awareness and encourage participation.</a:t>
            </a:r>
            <a:endParaRPr lang="en-US" sz="3200" dirty="0">
              <a:latin typeface="Bell MT" pitchFamily="18" charset="0"/>
            </a:endParaRPr>
          </a:p>
        </p:txBody>
      </p:sp>
      <p:sp>
        <p:nvSpPr>
          <p:cNvPr id="5" name="Rectangle 4"/>
          <p:cNvSpPr/>
          <p:nvPr/>
        </p:nvSpPr>
        <p:spPr>
          <a:xfrm>
            <a:off x="304800" y="71735"/>
            <a:ext cx="1752600" cy="461665"/>
          </a:xfrm>
          <a:prstGeom prst="rect">
            <a:avLst/>
          </a:prstGeom>
        </p:spPr>
        <p:txBody>
          <a:bodyPr wrap="square">
            <a:spAutoFit/>
          </a:bodyPr>
          <a:lstStyle/>
          <a:p>
            <a:r>
              <a:rPr lang="en-US" sz="2400" b="1" dirty="0" smtClean="0">
                <a:latin typeface="Baskerville Old Face" pitchFamily="18" charset="0"/>
              </a:rPr>
              <a:t>Test:</a:t>
            </a:r>
            <a:endParaRPr lang="en-US" sz="2400" b="1" dirty="0">
              <a:latin typeface="Baskerville Old Fac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5412"/>
            <a:ext cx="8686800" cy="3046988"/>
          </a:xfrm>
          <a:prstGeom prst="rect">
            <a:avLst/>
          </a:prstGeom>
        </p:spPr>
        <p:txBody>
          <a:bodyPr wrap="square">
            <a:spAutoFit/>
          </a:bodyPr>
          <a:lstStyle/>
          <a:p>
            <a:r>
              <a:rPr lang="en-US" sz="3200" dirty="0" smtClean="0">
                <a:latin typeface="Bell MT" pitchFamily="18" charset="0"/>
              </a:rPr>
              <a:t>Continuously monitor and evaluate the impact of the implemented solutions on mental health metrics, such as stress levels, absenteeism, and employee turnover. Make necessary adjustments and improvements based on ongoing feedback and data analysis.</a:t>
            </a:r>
            <a:endParaRPr lang="en-US" sz="3200" dirty="0">
              <a:latin typeface="Bell MT" pitchFamily="18" charset="0"/>
            </a:endParaRPr>
          </a:p>
        </p:txBody>
      </p:sp>
      <p:sp>
        <p:nvSpPr>
          <p:cNvPr id="5" name="Rectangle 4"/>
          <p:cNvSpPr/>
          <p:nvPr/>
        </p:nvSpPr>
        <p:spPr>
          <a:xfrm>
            <a:off x="228600" y="4343400"/>
            <a:ext cx="1191352" cy="523220"/>
          </a:xfrm>
          <a:prstGeom prst="rect">
            <a:avLst/>
          </a:prstGeom>
        </p:spPr>
        <p:txBody>
          <a:bodyPr wrap="none">
            <a:spAutoFit/>
          </a:bodyPr>
          <a:lstStyle/>
          <a:p>
            <a:r>
              <a:rPr lang="en-US" sz="2800" b="1" dirty="0" smtClean="0">
                <a:latin typeface="Baskerville Old Face" pitchFamily="18" charset="0"/>
              </a:rPr>
              <a:t>Iterate:</a:t>
            </a:r>
            <a:endParaRPr lang="en-US" sz="2800" b="1" dirty="0">
              <a:latin typeface="Baskerville Old Face" pitchFamily="18" charset="0"/>
            </a:endParaRPr>
          </a:p>
        </p:txBody>
      </p:sp>
      <p:sp>
        <p:nvSpPr>
          <p:cNvPr id="6" name="Rectangle 5"/>
          <p:cNvSpPr/>
          <p:nvPr/>
        </p:nvSpPr>
        <p:spPr>
          <a:xfrm>
            <a:off x="609600" y="4800600"/>
            <a:ext cx="8915400" cy="1569660"/>
          </a:xfrm>
          <a:prstGeom prst="rect">
            <a:avLst/>
          </a:prstGeom>
        </p:spPr>
        <p:txBody>
          <a:bodyPr wrap="square">
            <a:spAutoFit/>
          </a:bodyPr>
          <a:lstStyle/>
          <a:p>
            <a:r>
              <a:rPr lang="en-US" sz="3200" dirty="0" smtClean="0">
                <a:latin typeface="Bell MT" pitchFamily="18" charset="0"/>
              </a:rPr>
              <a:t>Use a cyclical design thinking approach to continuously refine and enhance mental health support initiatives in the tech industry.</a:t>
            </a:r>
            <a:endParaRPr lang="en-US" sz="3200" dirty="0">
              <a:latin typeface="Bell MT" pitchFamily="18" charset="0"/>
            </a:endParaRPr>
          </a:p>
        </p:txBody>
      </p:sp>
      <p:sp>
        <p:nvSpPr>
          <p:cNvPr id="7" name="Rectangle 6"/>
          <p:cNvSpPr/>
          <p:nvPr/>
        </p:nvSpPr>
        <p:spPr>
          <a:xfrm flipH="1">
            <a:off x="228600" y="457200"/>
            <a:ext cx="1752600" cy="461665"/>
          </a:xfrm>
          <a:prstGeom prst="rect">
            <a:avLst/>
          </a:prstGeom>
        </p:spPr>
        <p:txBody>
          <a:bodyPr wrap="square">
            <a:spAutoFit/>
          </a:bodyPr>
          <a:lstStyle/>
          <a:p>
            <a:r>
              <a:rPr lang="en-US" sz="2400" b="1" dirty="0" smtClean="0"/>
              <a:t>Evaluate:</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05000"/>
            <a:ext cx="8610600" cy="2554545"/>
          </a:xfrm>
          <a:prstGeom prst="rect">
            <a:avLst/>
          </a:prstGeom>
        </p:spPr>
        <p:txBody>
          <a:bodyPr wrap="square">
            <a:spAutoFit/>
          </a:bodyPr>
          <a:lstStyle/>
          <a:p>
            <a:pPr algn="ctr"/>
            <a:r>
              <a:rPr lang="en-US" sz="3200" dirty="0" smtClean="0">
                <a:latin typeface="Bell MT" pitchFamily="18" charset="0"/>
              </a:rPr>
              <a:t>Remember that mental health is a complex and evolving issue, so an ongoing commitment to design thinking and adaptability is crucial to address the unique challenges faced by tech professionals effectively.</a:t>
            </a:r>
            <a:endParaRPr lang="en-US" sz="3200" dirty="0">
              <a:latin typeface="Bell MT"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107</TotalTime>
  <Words>353</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MENTAL HEALTH IN  TECH  SURVEY</vt:lpstr>
      <vt:lpstr>PROBLEM DEFINITION</vt:lpstr>
      <vt:lpstr>Design Thinking Approach</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 SURVEY</dc:title>
  <dc:creator>internet</dc:creator>
  <cp:lastModifiedBy>internet</cp:lastModifiedBy>
  <cp:revision>10</cp:revision>
  <dcterms:created xsi:type="dcterms:W3CDTF">2023-09-27T04:15:22Z</dcterms:created>
  <dcterms:modified xsi:type="dcterms:W3CDTF">2023-09-27T06:03:19Z</dcterms:modified>
</cp:coreProperties>
</file>