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60" r:id="rId4"/>
    <p:sldId id="268" r:id="rId5"/>
    <p:sldId id="269" r:id="rId6"/>
    <p:sldId id="261" r:id="rId7"/>
    <p:sldId id="264" r:id="rId8"/>
    <p:sldId id="263" r:id="rId9"/>
    <p:sldId id="265" r:id="rId10"/>
    <p:sldId id="262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22B8C7-01FB-4BB4-8C71-1E5AC879174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DE6F3F82-0D29-451F-9478-5885BC0793EA}">
      <dgm:prSet/>
      <dgm:spPr/>
      <dgm:t>
        <a:bodyPr/>
        <a:lstStyle/>
        <a:p>
          <a:r>
            <a:rPr lang="en-US" dirty="0"/>
            <a:t>Both algorithm makes use of Euclidean distance to find their closest neighbor. </a:t>
          </a:r>
        </a:p>
      </dgm:t>
    </dgm:pt>
    <dgm:pt modelId="{1D6CD370-53E0-41D2-AAB8-47A01162340A}" type="parTrans" cxnId="{5E0EB5C5-40B1-4C54-898B-EC1EFE8410AB}">
      <dgm:prSet/>
      <dgm:spPr/>
      <dgm:t>
        <a:bodyPr/>
        <a:lstStyle/>
        <a:p>
          <a:endParaRPr lang="en-US"/>
        </a:p>
      </dgm:t>
    </dgm:pt>
    <dgm:pt modelId="{FAC5BB9C-6162-4930-AAFD-E35709FAB327}" type="sibTrans" cxnId="{5E0EB5C5-40B1-4C54-898B-EC1EFE8410AB}">
      <dgm:prSet/>
      <dgm:spPr/>
      <dgm:t>
        <a:bodyPr/>
        <a:lstStyle/>
        <a:p>
          <a:endParaRPr lang="en-US"/>
        </a:p>
      </dgm:t>
    </dgm:pt>
    <dgm:pt modelId="{E9F0384D-C26C-4B85-ABFA-64A3EB2A342F}">
      <dgm:prSet/>
      <dgm:spPr/>
      <dgm:t>
        <a:bodyPr/>
        <a:lstStyle/>
        <a:p>
          <a:r>
            <a:rPr lang="en-US"/>
            <a:t>The CCKNNI algorithm segregates the datasets by their absolute attribute values and computes the shortest distance while the ICKNNI includes all examples (including missing ones) for imputation. </a:t>
          </a:r>
        </a:p>
      </dgm:t>
    </dgm:pt>
    <dgm:pt modelId="{D854D1A3-2E37-4AAC-82C0-D99BA4414071}" type="parTrans" cxnId="{0DC00AA5-480F-44BC-BF75-47FB6CF4A1A1}">
      <dgm:prSet/>
      <dgm:spPr/>
      <dgm:t>
        <a:bodyPr/>
        <a:lstStyle/>
        <a:p>
          <a:endParaRPr lang="en-US"/>
        </a:p>
      </dgm:t>
    </dgm:pt>
    <dgm:pt modelId="{426D5F44-AE07-4A97-81DC-5F39FDE62EF8}" type="sibTrans" cxnId="{0DC00AA5-480F-44BC-BF75-47FB6CF4A1A1}">
      <dgm:prSet/>
      <dgm:spPr/>
      <dgm:t>
        <a:bodyPr/>
        <a:lstStyle/>
        <a:p>
          <a:endParaRPr lang="en-US"/>
        </a:p>
      </dgm:t>
    </dgm:pt>
    <dgm:pt modelId="{A22EFADC-8A3C-4CF7-AF0B-ABA84D307C33}">
      <dgm:prSet/>
      <dgm:spPr/>
      <dgm:t>
        <a:bodyPr/>
        <a:lstStyle/>
        <a:p>
          <a:r>
            <a:rPr lang="en-US" dirty="0"/>
            <a:t>ICKNNI provides persuasive unbiased solutions for analysis over CCKNNI since it includes incomplete instances for imputation. </a:t>
          </a:r>
        </a:p>
      </dgm:t>
    </dgm:pt>
    <dgm:pt modelId="{9B16DFA0-E1AF-401B-9806-2E6A0B82A1DE}" type="parTrans" cxnId="{FA57A51B-DA81-435F-984F-C297CBA06C2A}">
      <dgm:prSet/>
      <dgm:spPr/>
      <dgm:t>
        <a:bodyPr/>
        <a:lstStyle/>
        <a:p>
          <a:endParaRPr lang="en-US"/>
        </a:p>
      </dgm:t>
    </dgm:pt>
    <dgm:pt modelId="{76C2160A-FA21-4639-9FCB-4E8812D83FB2}" type="sibTrans" cxnId="{FA57A51B-DA81-435F-984F-C297CBA06C2A}">
      <dgm:prSet/>
      <dgm:spPr/>
      <dgm:t>
        <a:bodyPr/>
        <a:lstStyle/>
        <a:p>
          <a:endParaRPr lang="en-US"/>
        </a:p>
      </dgm:t>
    </dgm:pt>
    <dgm:pt modelId="{E27BBC78-7463-4AAF-B479-3E5B2BBDB5F6}">
      <dgm:prSet/>
      <dgm:spPr/>
      <dgm:t>
        <a:bodyPr/>
        <a:lstStyle/>
        <a:p>
          <a:r>
            <a:rPr lang="en-US" dirty="0">
              <a:latin typeface="Times" pitchFamily="2" charset="0"/>
            </a:rPr>
            <a:t>The segregation of dataset is the key difference between them.</a:t>
          </a:r>
          <a:r>
            <a:rPr lang="en-US" dirty="0"/>
            <a:t> </a:t>
          </a:r>
        </a:p>
      </dgm:t>
    </dgm:pt>
    <dgm:pt modelId="{91538F68-D2F7-4397-9950-6F6A306D3212}" type="parTrans" cxnId="{942328EC-A516-44D7-B0AB-FC373136A320}">
      <dgm:prSet/>
      <dgm:spPr/>
      <dgm:t>
        <a:bodyPr/>
        <a:lstStyle/>
        <a:p>
          <a:endParaRPr lang="en-CA"/>
        </a:p>
      </dgm:t>
    </dgm:pt>
    <dgm:pt modelId="{78350150-DD20-4E0C-83F1-41F505F2D951}" type="sibTrans" cxnId="{942328EC-A516-44D7-B0AB-FC373136A320}">
      <dgm:prSet/>
      <dgm:spPr/>
      <dgm:t>
        <a:bodyPr/>
        <a:lstStyle/>
        <a:p>
          <a:endParaRPr lang="en-CA"/>
        </a:p>
      </dgm:t>
    </dgm:pt>
    <dgm:pt modelId="{38599731-BFBF-42A6-90F4-0A95D8A71CD2}" type="pres">
      <dgm:prSet presAssocID="{C922B8C7-01FB-4BB4-8C71-1E5AC879174C}" presName="root" presStyleCnt="0">
        <dgm:presLayoutVars>
          <dgm:dir/>
          <dgm:resizeHandles val="exact"/>
        </dgm:presLayoutVars>
      </dgm:prSet>
      <dgm:spPr/>
    </dgm:pt>
    <dgm:pt modelId="{1BC66AC5-200B-44B1-B471-B22455740996}" type="pres">
      <dgm:prSet presAssocID="{C922B8C7-01FB-4BB4-8C71-1E5AC879174C}" presName="container" presStyleCnt="0">
        <dgm:presLayoutVars>
          <dgm:dir/>
          <dgm:resizeHandles val="exact"/>
        </dgm:presLayoutVars>
      </dgm:prSet>
      <dgm:spPr/>
    </dgm:pt>
    <dgm:pt modelId="{70FC0E43-1C97-4293-9945-3C45C72EF2DD}" type="pres">
      <dgm:prSet presAssocID="{DE6F3F82-0D29-451F-9478-5885BC0793EA}" presName="compNode" presStyleCnt="0"/>
      <dgm:spPr/>
    </dgm:pt>
    <dgm:pt modelId="{B6290E0A-5689-4E50-89B2-F4DDD0B83595}" type="pres">
      <dgm:prSet presAssocID="{DE6F3F82-0D29-451F-9478-5885BC0793EA}" presName="iconBgRect" presStyleLbl="bgShp" presStyleIdx="0" presStyleCnt="4"/>
      <dgm:spPr/>
    </dgm:pt>
    <dgm:pt modelId="{D820790A-5C48-4972-8E20-1B584262C3E9}" type="pres">
      <dgm:prSet presAssocID="{DE6F3F82-0D29-451F-9478-5885BC0793E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ADC2975C-274B-4EEE-A75B-EC64ECA4F83D}" type="pres">
      <dgm:prSet presAssocID="{DE6F3F82-0D29-451F-9478-5885BC0793EA}" presName="spaceRect" presStyleCnt="0"/>
      <dgm:spPr/>
    </dgm:pt>
    <dgm:pt modelId="{FF616543-9F37-4638-B4BC-91E68FBECD15}" type="pres">
      <dgm:prSet presAssocID="{DE6F3F82-0D29-451F-9478-5885BC0793EA}" presName="textRect" presStyleLbl="revTx" presStyleIdx="0" presStyleCnt="4">
        <dgm:presLayoutVars>
          <dgm:chMax val="1"/>
          <dgm:chPref val="1"/>
        </dgm:presLayoutVars>
      </dgm:prSet>
      <dgm:spPr/>
    </dgm:pt>
    <dgm:pt modelId="{8EEC9ACA-3866-498E-B394-B6C09BC48721}" type="pres">
      <dgm:prSet presAssocID="{FAC5BB9C-6162-4930-AAFD-E35709FAB327}" presName="sibTrans" presStyleLbl="sibTrans2D1" presStyleIdx="0" presStyleCnt="0"/>
      <dgm:spPr/>
    </dgm:pt>
    <dgm:pt modelId="{A10EC7A9-83C9-48D0-BA41-51AAF81B6BD0}" type="pres">
      <dgm:prSet presAssocID="{E9F0384D-C26C-4B85-ABFA-64A3EB2A342F}" presName="compNode" presStyleCnt="0"/>
      <dgm:spPr/>
    </dgm:pt>
    <dgm:pt modelId="{362356B2-2D68-4F69-A8AA-0CCB7C026943}" type="pres">
      <dgm:prSet presAssocID="{E9F0384D-C26C-4B85-ABFA-64A3EB2A342F}" presName="iconBgRect" presStyleLbl="bgShp" presStyleIdx="1" presStyleCnt="4"/>
      <dgm:spPr/>
    </dgm:pt>
    <dgm:pt modelId="{2272CF5D-BB4F-4F60-BB4B-038DB0712C55}" type="pres">
      <dgm:prSet presAssocID="{E9F0384D-C26C-4B85-ABFA-64A3EB2A34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226E97C-3A20-425F-82A5-37F9D53DAD48}" type="pres">
      <dgm:prSet presAssocID="{E9F0384D-C26C-4B85-ABFA-64A3EB2A342F}" presName="spaceRect" presStyleCnt="0"/>
      <dgm:spPr/>
    </dgm:pt>
    <dgm:pt modelId="{114636B6-3117-4B74-B9E4-F76AD84639DE}" type="pres">
      <dgm:prSet presAssocID="{E9F0384D-C26C-4B85-ABFA-64A3EB2A342F}" presName="textRect" presStyleLbl="revTx" presStyleIdx="1" presStyleCnt="4">
        <dgm:presLayoutVars>
          <dgm:chMax val="1"/>
          <dgm:chPref val="1"/>
        </dgm:presLayoutVars>
      </dgm:prSet>
      <dgm:spPr/>
    </dgm:pt>
    <dgm:pt modelId="{CA894102-117C-4A7D-8DB1-6940F3AE4D9C}" type="pres">
      <dgm:prSet presAssocID="{426D5F44-AE07-4A97-81DC-5F39FDE62EF8}" presName="sibTrans" presStyleLbl="sibTrans2D1" presStyleIdx="0" presStyleCnt="0"/>
      <dgm:spPr/>
    </dgm:pt>
    <dgm:pt modelId="{84152EB0-C137-4DED-BBD5-995D77FAC2B2}" type="pres">
      <dgm:prSet presAssocID="{E27BBC78-7463-4AAF-B479-3E5B2BBDB5F6}" presName="compNode" presStyleCnt="0"/>
      <dgm:spPr/>
    </dgm:pt>
    <dgm:pt modelId="{7C0E0ECA-A956-47CB-8CA4-37E53B475102}" type="pres">
      <dgm:prSet presAssocID="{E27BBC78-7463-4AAF-B479-3E5B2BBDB5F6}" presName="iconBgRect" presStyleLbl="bgShp" presStyleIdx="2" presStyleCnt="4"/>
      <dgm:spPr/>
    </dgm:pt>
    <dgm:pt modelId="{E8A01AB7-3E2C-4E8F-8137-F19BF4B15F70}" type="pres">
      <dgm:prSet presAssocID="{E27BBC78-7463-4AAF-B479-3E5B2BBDB5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0DDE7E06-7B41-4F82-A5FE-1EC0CC2B5754}" type="pres">
      <dgm:prSet presAssocID="{E27BBC78-7463-4AAF-B479-3E5B2BBDB5F6}" presName="spaceRect" presStyleCnt="0"/>
      <dgm:spPr/>
    </dgm:pt>
    <dgm:pt modelId="{75D1DEC8-188E-464F-B019-E856D32A9F39}" type="pres">
      <dgm:prSet presAssocID="{E27BBC78-7463-4AAF-B479-3E5B2BBDB5F6}" presName="textRect" presStyleLbl="revTx" presStyleIdx="2" presStyleCnt="4">
        <dgm:presLayoutVars>
          <dgm:chMax val="1"/>
          <dgm:chPref val="1"/>
        </dgm:presLayoutVars>
      </dgm:prSet>
      <dgm:spPr/>
    </dgm:pt>
    <dgm:pt modelId="{04C0D37A-3AE8-4FD9-A6B6-0C84BB0CEC14}" type="pres">
      <dgm:prSet presAssocID="{78350150-DD20-4E0C-83F1-41F505F2D951}" presName="sibTrans" presStyleLbl="sibTrans2D1" presStyleIdx="0" presStyleCnt="0"/>
      <dgm:spPr/>
    </dgm:pt>
    <dgm:pt modelId="{E037C621-7A5F-46F0-8EAA-C6B4F9516B11}" type="pres">
      <dgm:prSet presAssocID="{A22EFADC-8A3C-4CF7-AF0B-ABA84D307C33}" presName="compNode" presStyleCnt="0"/>
      <dgm:spPr/>
    </dgm:pt>
    <dgm:pt modelId="{05D9E34C-5B80-429F-957B-49765E5D9CAC}" type="pres">
      <dgm:prSet presAssocID="{A22EFADC-8A3C-4CF7-AF0B-ABA84D307C33}" presName="iconBgRect" presStyleLbl="bgShp" presStyleIdx="3" presStyleCnt="4"/>
      <dgm:spPr/>
    </dgm:pt>
    <dgm:pt modelId="{678DCB53-1D90-4013-B4F9-9444ECD8A8D1}" type="pres">
      <dgm:prSet presAssocID="{A22EFADC-8A3C-4CF7-AF0B-ABA84D307C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462398-10BE-4939-B79A-9AAB3D455796}" type="pres">
      <dgm:prSet presAssocID="{A22EFADC-8A3C-4CF7-AF0B-ABA84D307C33}" presName="spaceRect" presStyleCnt="0"/>
      <dgm:spPr/>
    </dgm:pt>
    <dgm:pt modelId="{7F8C85D0-1460-4A20-A0DC-A2B120040E53}" type="pres">
      <dgm:prSet presAssocID="{A22EFADC-8A3C-4CF7-AF0B-ABA84D307C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A57A51B-DA81-435F-984F-C297CBA06C2A}" srcId="{C922B8C7-01FB-4BB4-8C71-1E5AC879174C}" destId="{A22EFADC-8A3C-4CF7-AF0B-ABA84D307C33}" srcOrd="3" destOrd="0" parTransId="{9B16DFA0-E1AF-401B-9806-2E6A0B82A1DE}" sibTransId="{76C2160A-FA21-4639-9FCB-4E8812D83FB2}"/>
    <dgm:cxn modelId="{9308FE48-F15F-425D-A755-0305447E00EE}" type="presOf" srcId="{C922B8C7-01FB-4BB4-8C71-1E5AC879174C}" destId="{38599731-BFBF-42A6-90F4-0A95D8A71CD2}" srcOrd="0" destOrd="0" presId="urn:microsoft.com/office/officeart/2018/2/layout/IconCircleList"/>
    <dgm:cxn modelId="{500F5B5B-EEBE-422F-98B5-36BF9F679A90}" type="presOf" srcId="{FAC5BB9C-6162-4930-AAFD-E35709FAB327}" destId="{8EEC9ACA-3866-498E-B394-B6C09BC48721}" srcOrd="0" destOrd="0" presId="urn:microsoft.com/office/officeart/2018/2/layout/IconCircleList"/>
    <dgm:cxn modelId="{4BC3DE68-37C9-438E-9B77-DEB424EA6DD4}" type="presOf" srcId="{A22EFADC-8A3C-4CF7-AF0B-ABA84D307C33}" destId="{7F8C85D0-1460-4A20-A0DC-A2B120040E53}" srcOrd="0" destOrd="0" presId="urn:microsoft.com/office/officeart/2018/2/layout/IconCircleList"/>
    <dgm:cxn modelId="{0DC00AA5-480F-44BC-BF75-47FB6CF4A1A1}" srcId="{C922B8C7-01FB-4BB4-8C71-1E5AC879174C}" destId="{E9F0384D-C26C-4B85-ABFA-64A3EB2A342F}" srcOrd="1" destOrd="0" parTransId="{D854D1A3-2E37-4AAC-82C0-D99BA4414071}" sibTransId="{426D5F44-AE07-4A97-81DC-5F39FDE62EF8}"/>
    <dgm:cxn modelId="{0C5F6BAF-87C2-49F9-961E-9DC9FD4D06E2}" type="presOf" srcId="{426D5F44-AE07-4A97-81DC-5F39FDE62EF8}" destId="{CA894102-117C-4A7D-8DB1-6940F3AE4D9C}" srcOrd="0" destOrd="0" presId="urn:microsoft.com/office/officeart/2018/2/layout/IconCircleList"/>
    <dgm:cxn modelId="{D040A1C4-96C5-4A19-BCBA-4B402519DC4A}" type="presOf" srcId="{DE6F3F82-0D29-451F-9478-5885BC0793EA}" destId="{FF616543-9F37-4638-B4BC-91E68FBECD15}" srcOrd="0" destOrd="0" presId="urn:microsoft.com/office/officeart/2018/2/layout/IconCircleList"/>
    <dgm:cxn modelId="{5E0EB5C5-40B1-4C54-898B-EC1EFE8410AB}" srcId="{C922B8C7-01FB-4BB4-8C71-1E5AC879174C}" destId="{DE6F3F82-0D29-451F-9478-5885BC0793EA}" srcOrd="0" destOrd="0" parTransId="{1D6CD370-53E0-41D2-AAB8-47A01162340A}" sibTransId="{FAC5BB9C-6162-4930-AAFD-E35709FAB327}"/>
    <dgm:cxn modelId="{BA3BEBD1-AD97-478F-B9AF-0A8DC80990B9}" type="presOf" srcId="{E9F0384D-C26C-4B85-ABFA-64A3EB2A342F}" destId="{114636B6-3117-4B74-B9E4-F76AD84639DE}" srcOrd="0" destOrd="0" presId="urn:microsoft.com/office/officeart/2018/2/layout/IconCircleList"/>
    <dgm:cxn modelId="{942328EC-A516-44D7-B0AB-FC373136A320}" srcId="{C922B8C7-01FB-4BB4-8C71-1E5AC879174C}" destId="{E27BBC78-7463-4AAF-B479-3E5B2BBDB5F6}" srcOrd="2" destOrd="0" parTransId="{91538F68-D2F7-4397-9950-6F6A306D3212}" sibTransId="{78350150-DD20-4E0C-83F1-41F505F2D951}"/>
    <dgm:cxn modelId="{6EB55FF4-7610-4907-88B2-F45C3F0BC591}" type="presOf" srcId="{78350150-DD20-4E0C-83F1-41F505F2D951}" destId="{04C0D37A-3AE8-4FD9-A6B6-0C84BB0CEC14}" srcOrd="0" destOrd="0" presId="urn:microsoft.com/office/officeart/2018/2/layout/IconCircleList"/>
    <dgm:cxn modelId="{78ADCCF9-74BD-4EC9-B279-34B1F02DE614}" type="presOf" srcId="{E27BBC78-7463-4AAF-B479-3E5B2BBDB5F6}" destId="{75D1DEC8-188E-464F-B019-E856D32A9F39}" srcOrd="0" destOrd="0" presId="urn:microsoft.com/office/officeart/2018/2/layout/IconCircleList"/>
    <dgm:cxn modelId="{CEE18ABB-0945-4141-BC57-52669F8B46EA}" type="presParOf" srcId="{38599731-BFBF-42A6-90F4-0A95D8A71CD2}" destId="{1BC66AC5-200B-44B1-B471-B22455740996}" srcOrd="0" destOrd="0" presId="urn:microsoft.com/office/officeart/2018/2/layout/IconCircleList"/>
    <dgm:cxn modelId="{B472FF4A-A2A0-46FA-B067-AE4FFAE70C37}" type="presParOf" srcId="{1BC66AC5-200B-44B1-B471-B22455740996}" destId="{70FC0E43-1C97-4293-9945-3C45C72EF2DD}" srcOrd="0" destOrd="0" presId="urn:microsoft.com/office/officeart/2018/2/layout/IconCircleList"/>
    <dgm:cxn modelId="{9E4C007C-4C58-4FBD-A14D-1ABD59A2D7D8}" type="presParOf" srcId="{70FC0E43-1C97-4293-9945-3C45C72EF2DD}" destId="{B6290E0A-5689-4E50-89B2-F4DDD0B83595}" srcOrd="0" destOrd="0" presId="urn:microsoft.com/office/officeart/2018/2/layout/IconCircleList"/>
    <dgm:cxn modelId="{958B8F63-0672-4D82-9396-48EB9674288A}" type="presParOf" srcId="{70FC0E43-1C97-4293-9945-3C45C72EF2DD}" destId="{D820790A-5C48-4972-8E20-1B584262C3E9}" srcOrd="1" destOrd="0" presId="urn:microsoft.com/office/officeart/2018/2/layout/IconCircleList"/>
    <dgm:cxn modelId="{76240E9F-36E9-4CF5-9A4A-EDF0C9745889}" type="presParOf" srcId="{70FC0E43-1C97-4293-9945-3C45C72EF2DD}" destId="{ADC2975C-274B-4EEE-A75B-EC64ECA4F83D}" srcOrd="2" destOrd="0" presId="urn:microsoft.com/office/officeart/2018/2/layout/IconCircleList"/>
    <dgm:cxn modelId="{D06E3FB8-6B5E-48D1-BA68-9D02A61D64F7}" type="presParOf" srcId="{70FC0E43-1C97-4293-9945-3C45C72EF2DD}" destId="{FF616543-9F37-4638-B4BC-91E68FBECD15}" srcOrd="3" destOrd="0" presId="urn:microsoft.com/office/officeart/2018/2/layout/IconCircleList"/>
    <dgm:cxn modelId="{08BF4A42-47F5-46BC-8B0D-2FF65440AEAF}" type="presParOf" srcId="{1BC66AC5-200B-44B1-B471-B22455740996}" destId="{8EEC9ACA-3866-498E-B394-B6C09BC48721}" srcOrd="1" destOrd="0" presId="urn:microsoft.com/office/officeart/2018/2/layout/IconCircleList"/>
    <dgm:cxn modelId="{4C9BB1CF-028F-4638-ADF3-BE64503077C1}" type="presParOf" srcId="{1BC66AC5-200B-44B1-B471-B22455740996}" destId="{A10EC7A9-83C9-48D0-BA41-51AAF81B6BD0}" srcOrd="2" destOrd="0" presId="urn:microsoft.com/office/officeart/2018/2/layout/IconCircleList"/>
    <dgm:cxn modelId="{CBB3CDC9-4C94-4844-B6F1-68D11682B256}" type="presParOf" srcId="{A10EC7A9-83C9-48D0-BA41-51AAF81B6BD0}" destId="{362356B2-2D68-4F69-A8AA-0CCB7C026943}" srcOrd="0" destOrd="0" presId="urn:microsoft.com/office/officeart/2018/2/layout/IconCircleList"/>
    <dgm:cxn modelId="{C025D9E1-ECFF-4331-A463-167B24FB9038}" type="presParOf" srcId="{A10EC7A9-83C9-48D0-BA41-51AAF81B6BD0}" destId="{2272CF5D-BB4F-4F60-BB4B-038DB0712C55}" srcOrd="1" destOrd="0" presId="urn:microsoft.com/office/officeart/2018/2/layout/IconCircleList"/>
    <dgm:cxn modelId="{B9144A43-78ED-444D-B15E-845861F147A5}" type="presParOf" srcId="{A10EC7A9-83C9-48D0-BA41-51AAF81B6BD0}" destId="{F226E97C-3A20-425F-82A5-37F9D53DAD48}" srcOrd="2" destOrd="0" presId="urn:microsoft.com/office/officeart/2018/2/layout/IconCircleList"/>
    <dgm:cxn modelId="{82E87749-876C-43FC-98F3-324B0A501D77}" type="presParOf" srcId="{A10EC7A9-83C9-48D0-BA41-51AAF81B6BD0}" destId="{114636B6-3117-4B74-B9E4-F76AD84639DE}" srcOrd="3" destOrd="0" presId="urn:microsoft.com/office/officeart/2018/2/layout/IconCircleList"/>
    <dgm:cxn modelId="{F18EC170-D6B6-4C21-A504-75962E3AB414}" type="presParOf" srcId="{1BC66AC5-200B-44B1-B471-B22455740996}" destId="{CA894102-117C-4A7D-8DB1-6940F3AE4D9C}" srcOrd="3" destOrd="0" presId="urn:microsoft.com/office/officeart/2018/2/layout/IconCircleList"/>
    <dgm:cxn modelId="{817D40B0-D066-4FFC-8EC4-4CD60634E38A}" type="presParOf" srcId="{1BC66AC5-200B-44B1-B471-B22455740996}" destId="{84152EB0-C137-4DED-BBD5-995D77FAC2B2}" srcOrd="4" destOrd="0" presId="urn:microsoft.com/office/officeart/2018/2/layout/IconCircleList"/>
    <dgm:cxn modelId="{B9E37BF0-BFD1-4D1C-820B-4D67277009BF}" type="presParOf" srcId="{84152EB0-C137-4DED-BBD5-995D77FAC2B2}" destId="{7C0E0ECA-A956-47CB-8CA4-37E53B475102}" srcOrd="0" destOrd="0" presId="urn:microsoft.com/office/officeart/2018/2/layout/IconCircleList"/>
    <dgm:cxn modelId="{9C9B861F-A2BE-4044-9070-772728AF041B}" type="presParOf" srcId="{84152EB0-C137-4DED-BBD5-995D77FAC2B2}" destId="{E8A01AB7-3E2C-4E8F-8137-F19BF4B15F70}" srcOrd="1" destOrd="0" presId="urn:microsoft.com/office/officeart/2018/2/layout/IconCircleList"/>
    <dgm:cxn modelId="{698FA68B-B30A-455E-B2EE-3B81F73CCAC5}" type="presParOf" srcId="{84152EB0-C137-4DED-BBD5-995D77FAC2B2}" destId="{0DDE7E06-7B41-4F82-A5FE-1EC0CC2B5754}" srcOrd="2" destOrd="0" presId="urn:microsoft.com/office/officeart/2018/2/layout/IconCircleList"/>
    <dgm:cxn modelId="{11E5CB4A-2113-41A8-9419-CE0D966574CA}" type="presParOf" srcId="{84152EB0-C137-4DED-BBD5-995D77FAC2B2}" destId="{75D1DEC8-188E-464F-B019-E856D32A9F39}" srcOrd="3" destOrd="0" presId="urn:microsoft.com/office/officeart/2018/2/layout/IconCircleList"/>
    <dgm:cxn modelId="{6853989A-02CF-4240-BDE8-AA0500D38977}" type="presParOf" srcId="{1BC66AC5-200B-44B1-B471-B22455740996}" destId="{04C0D37A-3AE8-4FD9-A6B6-0C84BB0CEC14}" srcOrd="5" destOrd="0" presId="urn:microsoft.com/office/officeart/2018/2/layout/IconCircleList"/>
    <dgm:cxn modelId="{833FB6E2-CC25-4369-8C0B-A24262710399}" type="presParOf" srcId="{1BC66AC5-200B-44B1-B471-B22455740996}" destId="{E037C621-7A5F-46F0-8EAA-C6B4F9516B11}" srcOrd="6" destOrd="0" presId="urn:microsoft.com/office/officeart/2018/2/layout/IconCircleList"/>
    <dgm:cxn modelId="{4D7A88C8-38B4-44B5-A3F8-547EDD46A7CB}" type="presParOf" srcId="{E037C621-7A5F-46F0-8EAA-C6B4F9516B11}" destId="{05D9E34C-5B80-429F-957B-49765E5D9CAC}" srcOrd="0" destOrd="0" presId="urn:microsoft.com/office/officeart/2018/2/layout/IconCircleList"/>
    <dgm:cxn modelId="{D7173F53-4C94-4786-AEDA-8195262C0BF4}" type="presParOf" srcId="{E037C621-7A5F-46F0-8EAA-C6B4F9516B11}" destId="{678DCB53-1D90-4013-B4F9-9444ECD8A8D1}" srcOrd="1" destOrd="0" presId="urn:microsoft.com/office/officeart/2018/2/layout/IconCircleList"/>
    <dgm:cxn modelId="{599EA089-F015-47CA-A76C-FE7057D59072}" type="presParOf" srcId="{E037C621-7A5F-46F0-8EAA-C6B4F9516B11}" destId="{BA462398-10BE-4939-B79A-9AAB3D455796}" srcOrd="2" destOrd="0" presId="urn:microsoft.com/office/officeart/2018/2/layout/IconCircleList"/>
    <dgm:cxn modelId="{AF9B33DA-0804-4CF3-8406-18C0CBC422B4}" type="presParOf" srcId="{E037C621-7A5F-46F0-8EAA-C6B4F9516B11}" destId="{7F8C85D0-1460-4A20-A0DC-A2B120040E5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90E0A-5689-4E50-89B2-F4DDD0B83595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20790A-5C48-4972-8E20-1B584262C3E9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16543-9F37-4638-B4BC-91E68FBECD15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Both algorithm makes use of Euclidean distance to find their closest neighbor. </a:t>
          </a:r>
        </a:p>
      </dsp:txBody>
      <dsp:txXfrm>
        <a:off x="1834517" y="469890"/>
        <a:ext cx="3148942" cy="1335915"/>
      </dsp:txXfrm>
    </dsp:sp>
    <dsp:sp modelId="{362356B2-2D68-4F69-A8AA-0CCB7C026943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2CF5D-BB4F-4F60-BB4B-038DB0712C55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636B6-3117-4B74-B9E4-F76AD84639DE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CCKNNI algorithm segregates the datasets by their absolute attribute values and computes the shortest distance while the ICKNNI includes all examples (including missing ones) for imputation. </a:t>
          </a:r>
        </a:p>
      </dsp:txBody>
      <dsp:txXfrm>
        <a:off x="7154322" y="469890"/>
        <a:ext cx="3148942" cy="1335915"/>
      </dsp:txXfrm>
    </dsp:sp>
    <dsp:sp modelId="{7C0E0ECA-A956-47CB-8CA4-37E53B475102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01AB7-3E2C-4E8F-8137-F19BF4B15F70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1DEC8-188E-464F-B019-E856D32A9F39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" pitchFamily="2" charset="0"/>
            </a:rPr>
            <a:t>The segregation of dataset is the key difference between them.</a:t>
          </a:r>
          <a:r>
            <a:rPr lang="en-US" sz="1500" kern="1200" dirty="0"/>
            <a:t> </a:t>
          </a:r>
        </a:p>
      </dsp:txBody>
      <dsp:txXfrm>
        <a:off x="1834517" y="2545532"/>
        <a:ext cx="3148942" cy="1335915"/>
      </dsp:txXfrm>
    </dsp:sp>
    <dsp:sp modelId="{05D9E34C-5B80-429F-957B-49765E5D9CAC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DCB53-1D90-4013-B4F9-9444ECD8A8D1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C85D0-1460-4A20-A0DC-A2B120040E53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ICKNNI provides persuasive unbiased solutions for analysis over CCKNNI since it includes incomplete instances for imputation. 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8EBF-E0D2-7D49-9F7E-28A994B3C2CC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9B2-A0AA-F44F-B7D3-D89CE5D91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9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8EBF-E0D2-7D49-9F7E-28A994B3C2CC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9B2-A0AA-F44F-B7D3-D89CE5D91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3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8EBF-E0D2-7D49-9F7E-28A994B3C2CC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9B2-A0AA-F44F-B7D3-D89CE5D91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6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8EBF-E0D2-7D49-9F7E-28A994B3C2CC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9B2-A0AA-F44F-B7D3-D89CE5D91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7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8EBF-E0D2-7D49-9F7E-28A994B3C2CC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9B2-A0AA-F44F-B7D3-D89CE5D91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9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8EBF-E0D2-7D49-9F7E-28A994B3C2CC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9B2-A0AA-F44F-B7D3-D89CE5D91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8EBF-E0D2-7D49-9F7E-28A994B3C2CC}" type="datetimeFigureOut">
              <a:rPr lang="en-US" smtClean="0"/>
              <a:t>7/27/20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9B2-A0AA-F44F-B7D3-D89CE5D91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8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8EBF-E0D2-7D49-9F7E-28A994B3C2CC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9B2-A0AA-F44F-B7D3-D89CE5D91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0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8EBF-E0D2-7D49-9F7E-28A994B3C2CC}" type="datetimeFigureOut">
              <a:rPr lang="en-US" smtClean="0"/>
              <a:t>7/27/20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9B2-A0AA-F44F-B7D3-D89CE5D91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2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8EBF-E0D2-7D49-9F7E-28A994B3C2CC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9B2-A0AA-F44F-B7D3-D89CE5D91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5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8EBF-E0D2-7D49-9F7E-28A994B3C2CC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A9B2-A0AA-F44F-B7D3-D89CE5D91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0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B8EBF-E0D2-7D49-9F7E-28A994B3C2CC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2A9B2-A0AA-F44F-B7D3-D89CE5D91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9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C6553-842D-DB46-ACD2-B2B9EC393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CA" sz="3600" b="1">
                <a:latin typeface="Times" pitchFamily="2" charset="0"/>
              </a:rPr>
              <a:t>INCOMPLETE CASE K NEAREST NEIGHBOUR IMPUTATION [ICKNNI] AND COMPLETE CASE K NEAREST NEIGHBOUR IMPUTATION [CCKNNI] </a:t>
            </a:r>
            <a:endParaRPr lang="en-US" sz="3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8D3B2-86C3-BC40-B3CD-226CAA022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Arulpiruthiviraj Arunthavaraja (105212573) </a:t>
            </a:r>
          </a:p>
          <a:p>
            <a:r>
              <a:rPr lang="en-CA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Baranidharan Pasupathi (110007279) </a:t>
            </a:r>
          </a:p>
          <a:p>
            <a:r>
              <a:rPr lang="en-CA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Sariat Sultana (110028032)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482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7AB88-AF78-40A1-8E0C-3DEA692B3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3278" b="24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911A2-4E70-814B-BDA8-7B65348E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latin typeface="Times" pitchFamily="2" charset="0"/>
              </a:rPr>
              <a:t>Complexity Analysis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51363B-7589-9141-8502-F2D78DD864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5379" y="1065862"/>
                <a:ext cx="5744685" cy="4726276"/>
              </a:xfrm>
            </p:spPr>
            <p:txBody>
              <a:bodyPr anchor="ctr">
                <a:normAutofit/>
              </a:bodyPr>
              <a:lstStyle/>
              <a:p>
                <a:r>
                  <a:rPr lang="en-CA" sz="2000" dirty="0">
                    <a:solidFill>
                      <a:srgbClr val="FFFFFF"/>
                    </a:solidFill>
                    <a:latin typeface="Times" pitchFamily="2" charset="0"/>
                  </a:rPr>
                  <a:t>Considering dataset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CA" sz="2000" dirty="0">
                    <a:solidFill>
                      <a:srgbClr val="FFFFFF"/>
                    </a:solidFill>
                    <a:latin typeface="Times" pitchFamily="2" charset="0"/>
                  </a:rPr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CA" sz="2000" dirty="0">
                    <a:solidFill>
                      <a:srgbClr val="FFFFFF"/>
                    </a:solidFill>
                    <a:latin typeface="Times" pitchFamily="2" charset="0"/>
                  </a:rPr>
                  <a:t>X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CA" sz="2000" dirty="0">
                    <a:solidFill>
                      <a:srgbClr val="FFFFFF"/>
                    </a:solidFill>
                    <a:latin typeface="Times" pitchFamily="2" charset="0"/>
                  </a:rPr>
                  <a:t> records &amp; attributes. The computational complexity of KNN impute method is approximately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CA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2000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CA" sz="2000" b="0" i="0" baseline="300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CA" sz="2000" b="0" i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CA" sz="20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assuming</m:t>
                    </m:r>
                    <m:r>
                      <a:rPr lang="en-CA" sz="20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CA" sz="20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≫ </m:t>
                    </m:r>
                    <m:r>
                      <m:rPr>
                        <m:sty m:val="p"/>
                      </m:rPr>
                      <a:rPr lang="en-CA" sz="20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CA" sz="2000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CA" sz="2000" dirty="0">
                    <a:solidFill>
                      <a:srgbClr val="FFFFFF"/>
                    </a:solidFill>
                    <a:latin typeface="Times" pitchFamily="2" charset="0"/>
                  </a:rPr>
                  <a:t> </a:t>
                </a:r>
              </a:p>
              <a:p>
                <a:r>
                  <a:rPr lang="en-CA" sz="2000" dirty="0">
                    <a:solidFill>
                      <a:srgbClr val="FFFFFF"/>
                    </a:solidFill>
                    <a:latin typeface="Times" pitchFamily="2" charset="0"/>
                  </a:rPr>
                  <a:t>The execution of both cases will be almost similar since they follow KNN procedure. In ICKNNI where maximum percent of missing cases are considered there might be a slightly longer execution is expected while in CCKNNI its not. </a:t>
                </a:r>
              </a:p>
              <a:p>
                <a:r>
                  <a:rPr lang="en-CA" sz="2000" dirty="0">
                    <a:solidFill>
                      <a:srgbClr val="FFFFFF"/>
                    </a:solidFill>
                    <a:latin typeface="Times" pitchFamily="2" charset="0"/>
                  </a:rPr>
                  <a:t>In-reality software empirical analysts use list deletion LD in CCKNNI datasets to avoid biased output which will make the execution time much faster when compared with ICKNNI. </a:t>
                </a:r>
              </a:p>
              <a:p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51363B-7589-9141-8502-F2D78DD864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5379" y="1065862"/>
                <a:ext cx="5744685" cy="4726276"/>
              </a:xfrm>
              <a:blipFill>
                <a:blip r:embed="rId3"/>
                <a:stretch>
                  <a:fillRect l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420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A58EA-43E3-8241-A5FA-A1DA870B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latin typeface="Times" pitchFamily="2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52BBA-653F-4F47-A626-A0DE051EA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Times" pitchFamily="2" charset="0"/>
              </a:rPr>
              <a:t>[1] J. </a:t>
            </a:r>
            <a:r>
              <a:rPr lang="en-US" sz="2000" dirty="0">
                <a:solidFill>
                  <a:schemeClr val="bg1"/>
                </a:solidFill>
                <a:latin typeface="Times" pitchFamily="2" charset="0"/>
              </a:rPr>
              <a:t>V. Hulse, T. M. </a:t>
            </a:r>
            <a:r>
              <a:rPr lang="en-US" sz="2000" dirty="0" err="1">
                <a:solidFill>
                  <a:schemeClr val="bg1"/>
                </a:solidFill>
                <a:latin typeface="Times" pitchFamily="2" charset="0"/>
              </a:rPr>
              <a:t>Khoshgoftaar</a:t>
            </a:r>
            <a:r>
              <a:rPr lang="en-US" sz="2000" dirty="0">
                <a:solidFill>
                  <a:schemeClr val="bg1"/>
                </a:solidFill>
                <a:latin typeface="Times" pitchFamily="2" charset="0"/>
              </a:rPr>
              <a:t>, “Incomplete-Case Nearest Neighbor Imputation In Software Measurement Data,” An International Journal, Computer, and Electrical Engineering, Florida Atlantic University, Florida, USA, 2011.</a:t>
            </a:r>
          </a:p>
        </p:txBody>
      </p:sp>
    </p:spTree>
    <p:extLst>
      <p:ext uri="{BB962C8B-B14F-4D97-AF65-F5344CB8AC3E}">
        <p14:creationId xmlns:p14="http://schemas.microsoft.com/office/powerpoint/2010/main" val="400849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14F2D-EF46-5648-8C9E-23695B140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en-US">
                <a:latin typeface="Times" pitchFamily="2" charset="0"/>
              </a:rPr>
              <a:t>Presentation Outline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77E3-D8D8-A44E-9E24-C7D20EB8C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" pitchFamily="2" charset="0"/>
              </a:rPr>
              <a:t>Imputation Based on Closest Neighbor</a:t>
            </a:r>
          </a:p>
          <a:p>
            <a:r>
              <a:rPr lang="en-US" sz="2000" dirty="0">
                <a:solidFill>
                  <a:schemeClr val="bg1"/>
                </a:solidFill>
                <a:latin typeface="Times" pitchFamily="2" charset="0"/>
              </a:rPr>
              <a:t>K Nearest Neighbor (KNN)</a:t>
            </a:r>
          </a:p>
          <a:p>
            <a:r>
              <a:rPr lang="en-US" sz="2000" dirty="0">
                <a:solidFill>
                  <a:schemeClr val="bg1"/>
                </a:solidFill>
                <a:latin typeface="Times" pitchFamily="2" charset="0"/>
              </a:rPr>
              <a:t>Complete Case K Nearest Neighbor Imputation (CCKNNI) &amp; Incomplete Case K Nearest Neighbor Imputation (ICKNNI) Algorithms</a:t>
            </a:r>
          </a:p>
          <a:p>
            <a:r>
              <a:rPr lang="en-US" sz="2000" dirty="0">
                <a:solidFill>
                  <a:schemeClr val="bg1"/>
                </a:solidFill>
                <a:latin typeface="Times" pitchFamily="2" charset="0"/>
              </a:rPr>
              <a:t>Complexity Analysis</a:t>
            </a:r>
          </a:p>
          <a:p>
            <a:r>
              <a:rPr lang="en-US" sz="2000" dirty="0">
                <a:solidFill>
                  <a:schemeClr val="bg1"/>
                </a:solidFill>
                <a:latin typeface="Times" pitchFamily="2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192378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0FFD6-B7B6-7A45-9418-BA7E2CC8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Times" pitchFamily="2" charset="0"/>
              </a:rPr>
              <a:t>Imputation Based on Closest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50206-6F06-994F-B4C6-11350E3C1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9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" pitchFamily="2" charset="0"/>
              </a:rPr>
              <a:t>The imputation technique of CCKNNI and ICKNNI relies on the value of nearest neighbor. </a:t>
            </a:r>
          </a:p>
          <a:p>
            <a:r>
              <a:rPr lang="en-US" sz="2000" dirty="0">
                <a:solidFill>
                  <a:srgbClr val="000000"/>
                </a:solidFill>
                <a:latin typeface="Times" pitchFamily="2" charset="0"/>
              </a:rPr>
              <a:t>To identify the closest example/instances Euclidean metric is used. </a:t>
            </a:r>
          </a:p>
          <a:p>
            <a:endParaRPr lang="en-US" sz="2000" dirty="0">
              <a:solidFill>
                <a:srgbClr val="000000"/>
              </a:solidFill>
              <a:latin typeface="Times" pitchFamily="2" charset="0"/>
            </a:endParaRPr>
          </a:p>
        </p:txBody>
      </p:sp>
      <p:sp>
        <p:nvSpPr>
          <p:cNvPr id="3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815B3-18A2-C941-BC02-9B27BF01B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821" y="2675740"/>
            <a:ext cx="3661831" cy="152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4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897E189-95BE-4042-AAE1-DB738F6CD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01" b="2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DE335-5B49-B341-8D2B-9A3FE49E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0431"/>
            <a:ext cx="4724400" cy="1466455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" pitchFamily="2" charset="0"/>
              </a:rPr>
              <a:t>K Nearest Neighbor (KNN)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DFE2-A263-3145-944E-1201F6D15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492080"/>
            <a:ext cx="4724400" cy="3015849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  <a:latin typeface="Times" pitchFamily="2" charset="0"/>
              </a:rPr>
              <a:t>K Nearest Neighbor is a non-parametric method used for classification and regression.</a:t>
            </a:r>
            <a:endParaRPr lang="en-US" sz="2000" baseline="30000">
              <a:solidFill>
                <a:schemeClr val="bg1"/>
              </a:solidFill>
              <a:latin typeface="Times" pitchFamily="2" charset="0"/>
            </a:endParaRPr>
          </a:p>
          <a:p>
            <a:r>
              <a:rPr lang="en-US" sz="2000">
                <a:solidFill>
                  <a:schemeClr val="bg1"/>
                </a:solidFill>
                <a:latin typeface="Times" pitchFamily="2" charset="0"/>
              </a:rPr>
              <a:t>KNN Classification predicts the class to which the output variable belong by computing the local probability.</a:t>
            </a:r>
          </a:p>
          <a:p>
            <a:r>
              <a:rPr lang="en-US" sz="2000">
                <a:solidFill>
                  <a:schemeClr val="bg1"/>
                </a:solidFill>
                <a:latin typeface="Times" pitchFamily="2" charset="0"/>
              </a:rPr>
              <a:t>KNN Regression predicts the value of the output variable by using a local average.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latin typeface="Times" pitchFamily="2" charset="0"/>
            </a:endParaRPr>
          </a:p>
          <a:p>
            <a:endParaRPr lang="en-US" sz="2000">
              <a:solidFill>
                <a:schemeClr val="bg1"/>
              </a:solidFill>
              <a:latin typeface="Times" pitchFamily="2" charset="0"/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1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0220-DB76-684B-BF14-C4F5F4B2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" pitchFamily="2" charset="0"/>
              </a:rPr>
              <a:t>KNN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FA02-8543-764A-9B54-3E8E845D0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Times" pitchFamily="2" charset="0"/>
              </a:rPr>
              <a:t>Both CCKNNI and ICKNNI uses KNN regression technique to compute the nearest neighbor.</a:t>
            </a:r>
          </a:p>
          <a:p>
            <a:r>
              <a:rPr lang="en-US" sz="2000" dirty="0">
                <a:latin typeface="Times" pitchFamily="2" charset="0"/>
              </a:rPr>
              <a:t>KNN regression is basically an application of shortest distance method (Euclidean metric) to obtain neighbors.</a:t>
            </a:r>
          </a:p>
          <a:p>
            <a:r>
              <a:rPr lang="en-US" sz="2000" dirty="0">
                <a:latin typeface="Times" pitchFamily="2" charset="0"/>
              </a:rPr>
              <a:t>The Euclidean method clearly justifies that theses algorithms are only suitable for numerical datasets.</a:t>
            </a:r>
          </a:p>
          <a:p>
            <a:pPr marL="0" indent="0">
              <a:buNone/>
            </a:pPr>
            <a:endParaRPr lang="en-US" sz="1800" dirty="0">
              <a:latin typeface="Times" pitchFamily="2" charset="0"/>
            </a:endParaRPr>
          </a:p>
          <a:p>
            <a:endParaRPr lang="en-US" sz="1800" dirty="0">
              <a:latin typeface="Times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99D47C2-70EE-4033-B330-50F1B6CB0C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70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51271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C4C9F5-BF43-4DF8-9203-70961BE9A9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8748C1-CCFF-A141-B277-F6DE0793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" pitchFamily="2" charset="0"/>
              </a:rPr>
              <a:t>CCKNNI vs. ICKNNI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555B43-8C53-4C0C-90AD-C943AC127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6627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0752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4749D-B844-4C08-8C59-214A08F919BF}"/>
              </a:ext>
            </a:extLst>
          </p:cNvPr>
          <p:cNvSpPr txBox="1"/>
          <p:nvPr/>
        </p:nvSpPr>
        <p:spPr>
          <a:xfrm>
            <a:off x="2399234" y="2073715"/>
            <a:ext cx="6935759" cy="2993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Algorithms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02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F6FB83-3D0A-F944-A34E-B601F627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6476" y="140674"/>
            <a:ext cx="8352890" cy="72969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dirty="0">
                <a:latin typeface="Times" pitchFamily="2" charset="0"/>
              </a:rPr>
              <a:t>Complete Case K Nearest Neighbor Imputation (CCKNNI)</a:t>
            </a:r>
            <a:endParaRPr lang="en-US" sz="2800" dirty="0"/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E9FCD027-B09C-8B48-A119-40BA3233B9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40387" y="1093456"/>
            <a:ext cx="6305068" cy="5623870"/>
          </a:xfrm>
        </p:spPr>
      </p:pic>
    </p:spTree>
    <p:extLst>
      <p:ext uri="{BB962C8B-B14F-4D97-AF65-F5344CB8AC3E}">
        <p14:creationId xmlns:p14="http://schemas.microsoft.com/office/powerpoint/2010/main" val="314065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F614A5A1-4B34-4C78-A883-6440D382BF4E}"/>
              </a:ext>
            </a:extLst>
          </p:cNvPr>
          <p:cNvSpPr txBox="1">
            <a:spLocks/>
          </p:cNvSpPr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Incomplete Case K Nearest Neighbor Imputation (ICKNNI)</a:t>
            </a:r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71E0E8DA-D215-4736-AE76-1240206564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48" b="-2"/>
          <a:stretch/>
        </p:blipFill>
        <p:spPr>
          <a:xfrm>
            <a:off x="5490194" y="492573"/>
            <a:ext cx="5880800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438</Words>
  <Application>Microsoft Macintosh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</vt:lpstr>
      <vt:lpstr>Office Theme</vt:lpstr>
      <vt:lpstr>INCOMPLETE CASE K NEAREST NEIGHBOUR IMPUTATION [ICKNNI] AND COMPLETE CASE K NEAREST NEIGHBOUR IMPUTATION [CCKNNI] </vt:lpstr>
      <vt:lpstr>Presentation Outline</vt:lpstr>
      <vt:lpstr>Imputation Based on Closest Neighbor</vt:lpstr>
      <vt:lpstr>K Nearest Neighbor (KNN)</vt:lpstr>
      <vt:lpstr>KNN Regression </vt:lpstr>
      <vt:lpstr>CCKNNI vs. ICKNNI</vt:lpstr>
      <vt:lpstr>PowerPoint Presentation</vt:lpstr>
      <vt:lpstr>PowerPoint Presentation</vt:lpstr>
      <vt:lpstr>PowerPoint Presentation</vt:lpstr>
      <vt:lpstr>Complexity Analysis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INCOMPLETE CASE K NEAREST NEIGHBOUR IMPUTATION [ICKNNI] AND COMPLETE CASE K NEAREST NEIGHBOUR IMPUTATION [CCKNNI] </dc:title>
  <dc:creator>Nusrat Sultana</dc:creator>
  <cp:lastModifiedBy>Baranidharan Pasupathi</cp:lastModifiedBy>
  <cp:revision>12</cp:revision>
  <dcterms:created xsi:type="dcterms:W3CDTF">2020-07-20T15:18:19Z</dcterms:created>
  <dcterms:modified xsi:type="dcterms:W3CDTF">2020-07-28T00:07:38Z</dcterms:modified>
</cp:coreProperties>
</file>