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796" r:id="rId1"/>
  </p:sldMasterIdLst>
  <p:notesMasterIdLst>
    <p:notesMasterId r:id="rId21"/>
  </p:notesMasterIdLst>
  <p:sldIdLst>
    <p:sldId id="319" r:id="rId2"/>
    <p:sldId id="430" r:id="rId3"/>
    <p:sldId id="487" r:id="rId4"/>
    <p:sldId id="316" r:id="rId5"/>
    <p:sldId id="488" r:id="rId6"/>
    <p:sldId id="417" r:id="rId7"/>
    <p:sldId id="416" r:id="rId8"/>
    <p:sldId id="419" r:id="rId9"/>
    <p:sldId id="422" r:id="rId10"/>
    <p:sldId id="489" r:id="rId11"/>
    <p:sldId id="490" r:id="rId12"/>
    <p:sldId id="491" r:id="rId13"/>
    <p:sldId id="492" r:id="rId14"/>
    <p:sldId id="493" r:id="rId15"/>
    <p:sldId id="494" r:id="rId16"/>
    <p:sldId id="486" r:id="rId17"/>
    <p:sldId id="495" r:id="rId18"/>
    <p:sldId id="485" r:id="rId19"/>
    <p:sldId id="48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CC"/>
    <a:srgbClr val="FFFF99"/>
    <a:srgbClr val="FFE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55" autoAdjust="0"/>
    <p:restoredTop sz="94291" autoAdjust="0"/>
  </p:normalViewPr>
  <p:slideViewPr>
    <p:cSldViewPr>
      <p:cViewPr varScale="1">
        <p:scale>
          <a:sx n="63" d="100"/>
          <a:sy n="63" d="100"/>
        </p:scale>
        <p:origin x="134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mtClean="0"/>
            </a:lvl1pPr>
          </a:lstStyle>
          <a:p>
            <a:pPr>
              <a:defRPr/>
            </a:pPr>
            <a:endParaRPr lang="zh-CN" altLang="en-US"/>
          </a:p>
        </p:txBody>
      </p:sp>
      <p:sp>
        <p:nvSpPr>
          <p:cNvPr id="245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mtClean="0"/>
            </a:lvl1pPr>
          </a:lstStyle>
          <a:p>
            <a:pPr>
              <a:defRPr/>
            </a:pPr>
            <a:endParaRPr lang="en-US" altLang="zh-CN"/>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mtClean="0"/>
            </a:lvl1pPr>
          </a:lstStyle>
          <a:p>
            <a:pPr>
              <a:defRPr/>
            </a:pPr>
            <a:fld id="{8B2BDBFC-A737-4674-95A6-BD8FC3BBB881}" type="slidenum">
              <a:rPr lang="zh-CN" altLang="en-US"/>
              <a:pPr>
                <a:defRPr/>
              </a:pPr>
              <a:t>‹#›</a:t>
            </a:fld>
            <a:endParaRPr lang="en-US" altLang="zh-CN"/>
          </a:p>
        </p:txBody>
      </p:sp>
    </p:spTree>
    <p:extLst>
      <p:ext uri="{BB962C8B-B14F-4D97-AF65-F5344CB8AC3E}">
        <p14:creationId xmlns:p14="http://schemas.microsoft.com/office/powerpoint/2010/main" val="7557087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9pPr>
          </a:lstStyle>
          <a:p>
            <a:pPr eaLnBrk="1" hangingPunct="1"/>
            <a:fld id="{D9FA2010-55FA-4547-918F-B81D2B6C3183}" type="slidenum">
              <a:rPr lang="en-US" smtClean="0">
                <a:solidFill>
                  <a:srgbClr val="000000"/>
                </a:solidFill>
                <a:latin typeface="Calibri" pitchFamily="34" charset="0"/>
              </a:rPr>
              <a:pPr eaLnBrk="1" hangingPunct="1"/>
              <a:t>1</a:t>
            </a:fld>
            <a:endParaRPr lang="en-US">
              <a:solidFill>
                <a:srgbClr val="000000"/>
              </a:solidFill>
              <a:latin typeface="Calibri" pitchFamily="34" charset="0"/>
            </a:endParaRPr>
          </a:p>
        </p:txBody>
      </p:sp>
      <p:sp>
        <p:nvSpPr>
          <p:cNvPr id="32771" name="Text Box 1"/>
          <p:cNvSpPr txBox="1">
            <a:spLocks noChangeArrowheads="1"/>
          </p:cNvSpPr>
          <p:nvPr/>
        </p:nvSpPr>
        <p:spPr bwMode="auto">
          <a:xfrm>
            <a:off x="3884613" y="8685213"/>
            <a:ext cx="29622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9pPr>
          </a:lstStyle>
          <a:p>
            <a:pPr algn="r" eaLnBrk="1" hangingPunct="1">
              <a:buClrTx/>
              <a:buFontTx/>
              <a:buNone/>
            </a:pPr>
            <a:fld id="{6D1301E2-06EF-4199-A0C2-61C79D07C605}" type="slidenum">
              <a:rPr lang="en-US" sz="1200">
                <a:solidFill>
                  <a:srgbClr val="000000"/>
                </a:solidFill>
                <a:latin typeface="Calibri" pitchFamily="34" charset="0"/>
              </a:rPr>
              <a:pPr algn="r" eaLnBrk="1" hangingPunct="1">
                <a:buClrTx/>
                <a:buFontTx/>
                <a:buNone/>
              </a:pPr>
              <a:t>1</a:t>
            </a:fld>
            <a:endParaRPr lang="en-US" sz="1200">
              <a:solidFill>
                <a:srgbClr val="000000"/>
              </a:solidFill>
              <a:latin typeface="Calibri" pitchFamily="34" charset="0"/>
            </a:endParaRPr>
          </a:p>
        </p:txBody>
      </p:sp>
      <p:sp>
        <p:nvSpPr>
          <p:cNvPr id="32772" name="Text Box 2"/>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9pPr>
          </a:lstStyle>
          <a:p>
            <a:pPr algn="r" eaLnBrk="1" hangingPunct="1">
              <a:buClrTx/>
              <a:buFontTx/>
              <a:buNone/>
            </a:pPr>
            <a:fld id="{445B1B0D-FD3A-430C-B5E7-9A25F0634E5E}" type="slidenum">
              <a:rPr lang="en-US" sz="1200">
                <a:solidFill>
                  <a:srgbClr val="000000"/>
                </a:solidFill>
                <a:latin typeface="Calibri" pitchFamily="34" charset="0"/>
              </a:rPr>
              <a:pPr algn="r" eaLnBrk="1" hangingPunct="1">
                <a:buClrTx/>
                <a:buFontTx/>
                <a:buNone/>
              </a:pPr>
              <a:t>1</a:t>
            </a:fld>
            <a:endParaRPr lang="en-US" sz="1200">
              <a:solidFill>
                <a:srgbClr val="000000"/>
              </a:solidFill>
              <a:latin typeface="Calibri" pitchFamily="34" charset="0"/>
            </a:endParaRPr>
          </a:p>
        </p:txBody>
      </p:sp>
      <p:sp>
        <p:nvSpPr>
          <p:cNvPr id="32773" name="Rectangle 3"/>
          <p:cNvSpPr>
            <a:spLocks noGrp="1" noRot="1" noChangeAspect="1" noChangeArrowheads="1" noTextEdit="1"/>
          </p:cNvSpPr>
          <p:nvPr>
            <p:ph type="sldImg"/>
          </p:nvPr>
        </p:nvSpPr>
        <p:spPr>
          <a:xfrm>
            <a:off x="1144588" y="685800"/>
            <a:ext cx="4562475" cy="34226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4" name="Text Box 4"/>
          <p:cNvSpPr txBox="1">
            <a:spLocks noChangeArrowheads="1"/>
          </p:cNvSpPr>
          <p:nvPr/>
        </p:nvSpPr>
        <p:spPr bwMode="auto">
          <a:xfrm>
            <a:off x="685800" y="4343400"/>
            <a:ext cx="548005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73938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11</a:t>
            </a:fld>
            <a:endParaRPr lang="en-US" altLang="zh-CN"/>
          </a:p>
        </p:txBody>
      </p:sp>
    </p:spTree>
    <p:extLst>
      <p:ext uri="{BB962C8B-B14F-4D97-AF65-F5344CB8AC3E}">
        <p14:creationId xmlns:p14="http://schemas.microsoft.com/office/powerpoint/2010/main" val="1105196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12</a:t>
            </a:fld>
            <a:endParaRPr lang="en-US" altLang="zh-CN"/>
          </a:p>
        </p:txBody>
      </p:sp>
    </p:spTree>
    <p:extLst>
      <p:ext uri="{BB962C8B-B14F-4D97-AF65-F5344CB8AC3E}">
        <p14:creationId xmlns:p14="http://schemas.microsoft.com/office/powerpoint/2010/main" val="301496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13</a:t>
            </a:fld>
            <a:endParaRPr lang="en-US" altLang="zh-CN"/>
          </a:p>
        </p:txBody>
      </p:sp>
    </p:spTree>
    <p:extLst>
      <p:ext uri="{BB962C8B-B14F-4D97-AF65-F5344CB8AC3E}">
        <p14:creationId xmlns:p14="http://schemas.microsoft.com/office/powerpoint/2010/main" val="1503568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14</a:t>
            </a:fld>
            <a:endParaRPr lang="en-US" altLang="zh-CN"/>
          </a:p>
        </p:txBody>
      </p:sp>
    </p:spTree>
    <p:extLst>
      <p:ext uri="{BB962C8B-B14F-4D97-AF65-F5344CB8AC3E}">
        <p14:creationId xmlns:p14="http://schemas.microsoft.com/office/powerpoint/2010/main" val="3716900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15</a:t>
            </a:fld>
            <a:endParaRPr lang="en-US" altLang="zh-CN"/>
          </a:p>
        </p:txBody>
      </p:sp>
    </p:spTree>
    <p:extLst>
      <p:ext uri="{BB962C8B-B14F-4D97-AF65-F5344CB8AC3E}">
        <p14:creationId xmlns:p14="http://schemas.microsoft.com/office/powerpoint/2010/main" val="1414609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16</a:t>
            </a:fld>
            <a:endParaRPr lang="en-US" altLang="zh-CN"/>
          </a:p>
        </p:txBody>
      </p:sp>
    </p:spTree>
    <p:extLst>
      <p:ext uri="{BB962C8B-B14F-4D97-AF65-F5344CB8AC3E}">
        <p14:creationId xmlns:p14="http://schemas.microsoft.com/office/powerpoint/2010/main" val="407873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17</a:t>
            </a:fld>
            <a:endParaRPr lang="en-US" altLang="zh-CN"/>
          </a:p>
        </p:txBody>
      </p:sp>
    </p:spTree>
    <p:extLst>
      <p:ext uri="{BB962C8B-B14F-4D97-AF65-F5344CB8AC3E}">
        <p14:creationId xmlns:p14="http://schemas.microsoft.com/office/powerpoint/2010/main" val="2549956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18</a:t>
            </a:fld>
            <a:endParaRPr lang="en-US" altLang="zh-CN"/>
          </a:p>
        </p:txBody>
      </p:sp>
    </p:spTree>
    <p:extLst>
      <p:ext uri="{BB962C8B-B14F-4D97-AF65-F5344CB8AC3E}">
        <p14:creationId xmlns:p14="http://schemas.microsoft.com/office/powerpoint/2010/main" val="2118109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BDBFC-A737-4674-95A6-BD8FC3BBB881}" type="slidenum">
              <a:rPr kumimoji="0" lang="zh-CN" altLang="en-US" sz="18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8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81763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3</a:t>
            </a:fld>
            <a:endParaRPr lang="en-US" altLang="zh-CN"/>
          </a:p>
        </p:txBody>
      </p:sp>
    </p:spTree>
    <p:extLst>
      <p:ext uri="{BB962C8B-B14F-4D97-AF65-F5344CB8AC3E}">
        <p14:creationId xmlns:p14="http://schemas.microsoft.com/office/powerpoint/2010/main" val="354971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4</a:t>
            </a:fld>
            <a:endParaRPr lang="en-US" altLang="zh-CN"/>
          </a:p>
        </p:txBody>
      </p:sp>
    </p:spTree>
    <p:extLst>
      <p:ext uri="{BB962C8B-B14F-4D97-AF65-F5344CB8AC3E}">
        <p14:creationId xmlns:p14="http://schemas.microsoft.com/office/powerpoint/2010/main" val="809042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5</a:t>
            </a:fld>
            <a:endParaRPr lang="en-US" altLang="zh-CN"/>
          </a:p>
        </p:txBody>
      </p:sp>
    </p:spTree>
    <p:extLst>
      <p:ext uri="{BB962C8B-B14F-4D97-AF65-F5344CB8AC3E}">
        <p14:creationId xmlns:p14="http://schemas.microsoft.com/office/powerpoint/2010/main" val="305334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6</a:t>
            </a:fld>
            <a:endParaRPr lang="en-US" altLang="zh-CN"/>
          </a:p>
        </p:txBody>
      </p:sp>
    </p:spTree>
    <p:extLst>
      <p:ext uri="{BB962C8B-B14F-4D97-AF65-F5344CB8AC3E}">
        <p14:creationId xmlns:p14="http://schemas.microsoft.com/office/powerpoint/2010/main" val="2092015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7</a:t>
            </a:fld>
            <a:endParaRPr lang="en-US" altLang="zh-CN"/>
          </a:p>
        </p:txBody>
      </p:sp>
    </p:spTree>
    <p:extLst>
      <p:ext uri="{BB962C8B-B14F-4D97-AF65-F5344CB8AC3E}">
        <p14:creationId xmlns:p14="http://schemas.microsoft.com/office/powerpoint/2010/main" val="108363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8</a:t>
            </a:fld>
            <a:endParaRPr lang="en-US" altLang="zh-CN"/>
          </a:p>
        </p:txBody>
      </p:sp>
    </p:spTree>
    <p:extLst>
      <p:ext uri="{BB962C8B-B14F-4D97-AF65-F5344CB8AC3E}">
        <p14:creationId xmlns:p14="http://schemas.microsoft.com/office/powerpoint/2010/main" val="1289361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9</a:t>
            </a:fld>
            <a:endParaRPr lang="en-US" altLang="zh-CN"/>
          </a:p>
        </p:txBody>
      </p:sp>
    </p:spTree>
    <p:extLst>
      <p:ext uri="{BB962C8B-B14F-4D97-AF65-F5344CB8AC3E}">
        <p14:creationId xmlns:p14="http://schemas.microsoft.com/office/powerpoint/2010/main" val="3964551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10</a:t>
            </a:fld>
            <a:endParaRPr lang="en-US" altLang="zh-CN"/>
          </a:p>
        </p:txBody>
      </p:sp>
    </p:spTree>
    <p:extLst>
      <p:ext uri="{BB962C8B-B14F-4D97-AF65-F5344CB8AC3E}">
        <p14:creationId xmlns:p14="http://schemas.microsoft.com/office/powerpoint/2010/main" val="3073009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84E2-29B2-473B-9B15-FB4162EA38C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D1D68E3-377A-4EAB-A8AF-AC22ADEAD13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22E3E1-B583-4E22-BE6E-DB39F8DC194A}"/>
              </a:ext>
            </a:extLst>
          </p:cNvPr>
          <p:cNvSpPr>
            <a:spLocks noGrp="1"/>
          </p:cNvSpPr>
          <p:nvPr>
            <p:ph type="dt" sz="half" idx="10"/>
          </p:nvPr>
        </p:nvSpPr>
        <p:spPr/>
        <p:txBody>
          <a:bodyPr/>
          <a:lstStyle/>
          <a:p>
            <a:pPr>
              <a:defRPr/>
            </a:pPr>
            <a:fld id="{77F78D47-8FFD-4512-8D28-D7D30AA2420B}" type="datetime1">
              <a:rPr lang="en-US" smtClean="0"/>
              <a:t>9/21/2024</a:t>
            </a:fld>
            <a:endParaRPr lang="en-US"/>
          </a:p>
        </p:txBody>
      </p:sp>
      <p:sp>
        <p:nvSpPr>
          <p:cNvPr id="5" name="Footer Placeholder 4">
            <a:extLst>
              <a:ext uri="{FF2B5EF4-FFF2-40B4-BE49-F238E27FC236}">
                <a16:creationId xmlns:a16="http://schemas.microsoft.com/office/drawing/2014/main" id="{64EA822F-80C2-4CE2-8FD6-7812B24585B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7F92E405-DC72-42EB-9829-2FE185B4DA62}"/>
              </a:ext>
            </a:extLst>
          </p:cNvPr>
          <p:cNvSpPr>
            <a:spLocks noGrp="1"/>
          </p:cNvSpPr>
          <p:nvPr>
            <p:ph type="sldNum" sz="quarter" idx="12"/>
          </p:nvPr>
        </p:nvSpPr>
        <p:spPr/>
        <p:txBody>
          <a:bodyPr/>
          <a:lstStyle/>
          <a:p>
            <a:pPr>
              <a:defRPr/>
            </a:pPr>
            <a:fld id="{734C9596-1561-4F47-B169-6589373C9CB0}" type="slidenum">
              <a:rPr lang="zh-CN" altLang="en-US" smtClean="0"/>
              <a:pPr>
                <a:defRPr/>
              </a:pPr>
              <a:t>‹#›</a:t>
            </a:fld>
            <a:endParaRPr lang="en-US" altLang="zh-CN"/>
          </a:p>
        </p:txBody>
      </p:sp>
      <p:sp>
        <p:nvSpPr>
          <p:cNvPr id="7" name="Text Box 21">
            <a:extLst>
              <a:ext uri="{FF2B5EF4-FFF2-40B4-BE49-F238E27FC236}">
                <a16:creationId xmlns:a16="http://schemas.microsoft.com/office/drawing/2014/main" id="{E181AF60-5A91-4EB3-9801-1AB645A82A00}"/>
              </a:ext>
            </a:extLst>
          </p:cNvPr>
          <p:cNvSpPr txBox="1">
            <a:spLocks noChangeArrowheads="1"/>
          </p:cNvSpPr>
          <p:nvPr userDrawn="1"/>
        </p:nvSpPr>
        <p:spPr bwMode="auto">
          <a:xfrm>
            <a:off x="7162800" y="152402"/>
            <a:ext cx="1981200" cy="396875"/>
          </a:xfrm>
          <a:prstGeom prst="rect">
            <a:avLst/>
          </a:prstGeom>
          <a:noFill/>
          <a:ln w="9525">
            <a:noFill/>
            <a:miter lim="800000"/>
            <a:headEnd/>
            <a:tailEnd/>
          </a:ln>
          <a:effectLst/>
        </p:spPr>
        <p:txBody>
          <a:bodyPr>
            <a:spAutoFit/>
          </a:bodyPr>
          <a:lstStyle/>
          <a:p>
            <a:pPr algn="ctr">
              <a:defRPr/>
            </a:pPr>
            <a:r>
              <a:rPr lang="en-US" altLang="zh-CN" sz="2000" u="sng">
                <a:latin typeface="AvantGarde" pitchFamily="34" charset="0"/>
                <a:ea typeface="宋体" pitchFamily="2" charset="-122"/>
              </a:rPr>
              <a:t>Outline</a:t>
            </a:r>
          </a:p>
        </p:txBody>
      </p:sp>
      <p:sp>
        <p:nvSpPr>
          <p:cNvPr id="8" name="AutoShape 23">
            <a:hlinkClick r:id="" action="ppaction://hlinkshowjump?jump=previousslide" highlightClick="1"/>
            <a:extLst>
              <a:ext uri="{FF2B5EF4-FFF2-40B4-BE49-F238E27FC236}">
                <a16:creationId xmlns:a16="http://schemas.microsoft.com/office/drawing/2014/main" id="{E8136274-00DC-4015-BD06-CB923B2CB4A5}"/>
              </a:ext>
            </a:extLst>
          </p:cNvPr>
          <p:cNvSpPr>
            <a:spLocks noChangeArrowheads="1"/>
          </p:cNvSpPr>
          <p:nvPr userDrawn="1"/>
        </p:nvSpPr>
        <p:spPr bwMode="auto">
          <a:xfrm rot="5400000">
            <a:off x="7086600" y="43933"/>
            <a:ext cx="304800" cy="369332"/>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en-US" sz="1800"/>
          </a:p>
        </p:txBody>
      </p:sp>
      <p:sp>
        <p:nvSpPr>
          <p:cNvPr id="9" name="AutoShape 24">
            <a:hlinkClick r:id="" action="ppaction://hlinkshowjump?jump=nextslide" highlightClick="1"/>
            <a:extLst>
              <a:ext uri="{FF2B5EF4-FFF2-40B4-BE49-F238E27FC236}">
                <a16:creationId xmlns:a16="http://schemas.microsoft.com/office/drawing/2014/main" id="{276CE5E1-8B14-4CB7-BB74-EE3BFC3E9341}"/>
              </a:ext>
            </a:extLst>
          </p:cNvPr>
          <p:cNvSpPr>
            <a:spLocks noChangeArrowheads="1"/>
          </p:cNvSpPr>
          <p:nvPr userDrawn="1"/>
        </p:nvSpPr>
        <p:spPr bwMode="auto">
          <a:xfrm rot="16200000">
            <a:off x="7086600" y="424935"/>
            <a:ext cx="304800" cy="369332"/>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en-US" sz="1800"/>
          </a:p>
        </p:txBody>
      </p:sp>
      <p:sp>
        <p:nvSpPr>
          <p:cNvPr id="10" name="Rectangle 25">
            <a:extLst>
              <a:ext uri="{FF2B5EF4-FFF2-40B4-BE49-F238E27FC236}">
                <a16:creationId xmlns:a16="http://schemas.microsoft.com/office/drawing/2014/main" id="{5AFFD8CA-10EA-457A-8509-BF108EEBF4B7}"/>
              </a:ext>
            </a:extLst>
          </p:cNvPr>
          <p:cNvSpPr>
            <a:spLocks noChangeArrowheads="1"/>
          </p:cNvSpPr>
          <p:nvPr userDrawn="1"/>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defRPr/>
            </a:pPr>
            <a:endParaRPr lang="zh-CN" altLang="en-US" sz="1400" b="1">
              <a:solidFill>
                <a:schemeClr val="tx1"/>
              </a:solidFill>
              <a:latin typeface="AvantGarde" pitchFamily="34" charset="0"/>
              <a:ea typeface="宋体" pitchFamily="2" charset="-122"/>
            </a:endParaRPr>
          </a:p>
        </p:txBody>
      </p:sp>
      <p:sp>
        <p:nvSpPr>
          <p:cNvPr id="11" name="Text Box 30">
            <a:extLst>
              <a:ext uri="{FF2B5EF4-FFF2-40B4-BE49-F238E27FC236}">
                <a16:creationId xmlns:a16="http://schemas.microsoft.com/office/drawing/2014/main" id="{AD926431-C4E0-4676-B855-D73EE2A09F8C}"/>
              </a:ext>
            </a:extLst>
          </p:cNvPr>
          <p:cNvSpPr txBox="1">
            <a:spLocks noChangeArrowheads="1"/>
          </p:cNvSpPr>
          <p:nvPr userDrawn="1"/>
        </p:nvSpPr>
        <p:spPr bwMode="auto">
          <a:xfrm>
            <a:off x="0" y="6400802"/>
            <a:ext cx="6629400" cy="646331"/>
          </a:xfrm>
          <a:prstGeom prst="rect">
            <a:avLst/>
          </a:prstGeom>
          <a:noFill/>
          <a:ln w="9525">
            <a:noFill/>
            <a:miter lim="800000"/>
            <a:headEnd/>
            <a:tailEnd/>
          </a:ln>
          <a:effectLst/>
        </p:spPr>
        <p:txBody>
          <a:bodyPr>
            <a:spAutoFit/>
          </a:bodyPr>
          <a:lstStyle/>
          <a:p>
            <a:pPr algn="ctr" eaLnBrk="1" hangingPunct="1">
              <a:defRPr/>
            </a:pPr>
            <a:r>
              <a:rPr lang="en-US" altLang="zh-CN" sz="1800">
                <a:solidFill>
                  <a:schemeClr val="tx1"/>
                </a:solidFill>
                <a:ea typeface="宋体" pitchFamily="2" charset="-122"/>
              </a:rPr>
              <a:t>© Copyright 1992–2004 by Deitel &amp; Associates, Inc. and Pearson Education Inc. All Rights Reserved</a:t>
            </a:r>
            <a:r>
              <a:rPr lang="en-US" altLang="zh-CN" sz="1800">
                <a:solidFill>
                  <a:schemeClr val="tx1"/>
                </a:solidFill>
                <a:latin typeface="AvantGarde" pitchFamily="34" charset="0"/>
                <a:ea typeface="宋体" pitchFamily="2" charset="-122"/>
              </a:rPr>
              <a:t>.</a:t>
            </a:r>
            <a:endParaRPr lang="en-US" altLang="zh-CN" sz="1800">
              <a:solidFill>
                <a:schemeClr val="tx1"/>
              </a:solidFill>
              <a:ea typeface="宋体" pitchFamily="2" charset="-122"/>
            </a:endParaRPr>
          </a:p>
        </p:txBody>
      </p:sp>
    </p:spTree>
    <p:extLst>
      <p:ext uri="{BB962C8B-B14F-4D97-AF65-F5344CB8AC3E}">
        <p14:creationId xmlns:p14="http://schemas.microsoft.com/office/powerpoint/2010/main" val="114316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C0F5-CC60-4A58-B110-71E849CD37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67BBE7-791B-47E0-8342-5D74B6392B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019286-9FBD-4324-B4CF-37E961729770}"/>
              </a:ext>
            </a:extLst>
          </p:cNvPr>
          <p:cNvSpPr>
            <a:spLocks noGrp="1"/>
          </p:cNvSpPr>
          <p:nvPr>
            <p:ph type="dt" sz="half" idx="10"/>
          </p:nvPr>
        </p:nvSpPr>
        <p:spPr/>
        <p:txBody>
          <a:bodyPr/>
          <a:lstStyle/>
          <a:p>
            <a:pPr>
              <a:defRPr/>
            </a:pPr>
            <a:fld id="{3A339E02-518C-45D4-AFEA-20FF5E86475A}" type="datetime1">
              <a:rPr lang="en-US" smtClean="0"/>
              <a:t>9/21/2024</a:t>
            </a:fld>
            <a:endParaRPr lang="en-US"/>
          </a:p>
        </p:txBody>
      </p:sp>
      <p:sp>
        <p:nvSpPr>
          <p:cNvPr id="5" name="Footer Placeholder 4">
            <a:extLst>
              <a:ext uri="{FF2B5EF4-FFF2-40B4-BE49-F238E27FC236}">
                <a16:creationId xmlns:a16="http://schemas.microsoft.com/office/drawing/2014/main" id="{5214643B-B0CA-4F1F-B7DF-0676622B266E}"/>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873A957-2CC5-4C83-BC04-44A9E0CA7488}"/>
              </a:ext>
            </a:extLst>
          </p:cNvPr>
          <p:cNvSpPr>
            <a:spLocks noGrp="1"/>
          </p:cNvSpPr>
          <p:nvPr>
            <p:ph type="sldNum" sz="quarter" idx="12"/>
          </p:nvPr>
        </p:nvSpPr>
        <p:spPr/>
        <p:txBody>
          <a:bodyPr/>
          <a:lstStyle/>
          <a:p>
            <a:pPr>
              <a:defRPr/>
            </a:pPr>
            <a:fld id="{5147999E-7031-42ED-94DE-C845CFFA06BB}" type="slidenum">
              <a:rPr lang="zh-CN" altLang="en-US" smtClean="0"/>
              <a:pPr>
                <a:defRPr/>
              </a:pPr>
              <a:t>‹#›</a:t>
            </a:fld>
            <a:endParaRPr lang="en-US" altLang="zh-CN"/>
          </a:p>
        </p:txBody>
      </p:sp>
    </p:spTree>
    <p:extLst>
      <p:ext uri="{BB962C8B-B14F-4D97-AF65-F5344CB8AC3E}">
        <p14:creationId xmlns:p14="http://schemas.microsoft.com/office/powerpoint/2010/main" val="376782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B0C1B-8D93-465F-BCFF-41798B3852BB}"/>
              </a:ext>
            </a:extLst>
          </p:cNvPr>
          <p:cNvSpPr>
            <a:spLocks noGrp="1"/>
          </p:cNvSpPr>
          <p:nvPr>
            <p:ph type="title" orient="vert"/>
          </p:nvPr>
        </p:nvSpPr>
        <p:spPr>
          <a:xfrm>
            <a:off x="6543676"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9AA99D-FF1A-45BD-AAC1-C5192068046B}"/>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2DCF0-D048-4B37-9FD8-5FF8AE6C42D4}"/>
              </a:ext>
            </a:extLst>
          </p:cNvPr>
          <p:cNvSpPr>
            <a:spLocks noGrp="1"/>
          </p:cNvSpPr>
          <p:nvPr>
            <p:ph type="dt" sz="half" idx="10"/>
          </p:nvPr>
        </p:nvSpPr>
        <p:spPr/>
        <p:txBody>
          <a:bodyPr/>
          <a:lstStyle/>
          <a:p>
            <a:pPr>
              <a:defRPr/>
            </a:pPr>
            <a:fld id="{F603D3B3-07F5-4EA3-B17D-BBF195AEF26D}" type="datetime1">
              <a:rPr lang="en-US" smtClean="0"/>
              <a:t>9/21/2024</a:t>
            </a:fld>
            <a:endParaRPr lang="en-US"/>
          </a:p>
        </p:txBody>
      </p:sp>
      <p:sp>
        <p:nvSpPr>
          <p:cNvPr id="5" name="Footer Placeholder 4">
            <a:extLst>
              <a:ext uri="{FF2B5EF4-FFF2-40B4-BE49-F238E27FC236}">
                <a16:creationId xmlns:a16="http://schemas.microsoft.com/office/drawing/2014/main" id="{40C2C259-4962-46D2-B0E4-9EA9A9500FC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055C994C-4A19-4C0F-9F87-C203870179B6}"/>
              </a:ext>
            </a:extLst>
          </p:cNvPr>
          <p:cNvSpPr>
            <a:spLocks noGrp="1"/>
          </p:cNvSpPr>
          <p:nvPr>
            <p:ph type="sldNum" sz="quarter" idx="12"/>
          </p:nvPr>
        </p:nvSpPr>
        <p:spPr/>
        <p:txBody>
          <a:bodyPr/>
          <a:lstStyle/>
          <a:p>
            <a:pPr>
              <a:defRPr/>
            </a:pPr>
            <a:fld id="{60008B66-D13B-4331-A839-75D7D9B9D9CA}" type="slidenum">
              <a:rPr lang="zh-CN" altLang="en-US" smtClean="0"/>
              <a:pPr>
                <a:defRPr/>
              </a:pPr>
              <a:t>‹#›</a:t>
            </a:fld>
            <a:endParaRPr lang="en-US" altLang="zh-CN"/>
          </a:p>
        </p:txBody>
      </p:sp>
    </p:spTree>
    <p:extLst>
      <p:ext uri="{BB962C8B-B14F-4D97-AF65-F5344CB8AC3E}">
        <p14:creationId xmlns:p14="http://schemas.microsoft.com/office/powerpoint/2010/main" val="85126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DAA1-91C1-4C5F-BDAF-DB5E286AF5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9B7DB8-FB8B-4B9E-8D4D-92B0662310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DA8477-CC20-4B19-8C40-5C3108AAFA09}"/>
              </a:ext>
            </a:extLst>
          </p:cNvPr>
          <p:cNvSpPr>
            <a:spLocks noGrp="1"/>
          </p:cNvSpPr>
          <p:nvPr>
            <p:ph type="dt" sz="half" idx="10"/>
          </p:nvPr>
        </p:nvSpPr>
        <p:spPr/>
        <p:txBody>
          <a:bodyPr/>
          <a:lstStyle/>
          <a:p>
            <a:pPr>
              <a:defRPr/>
            </a:pPr>
            <a:fld id="{8A967B43-3C75-4C05-9F51-EAE257C2773C}" type="datetime1">
              <a:rPr lang="en-US" smtClean="0"/>
              <a:t>9/21/2024</a:t>
            </a:fld>
            <a:endParaRPr lang="en-US"/>
          </a:p>
        </p:txBody>
      </p:sp>
      <p:sp>
        <p:nvSpPr>
          <p:cNvPr id="5" name="Footer Placeholder 4">
            <a:extLst>
              <a:ext uri="{FF2B5EF4-FFF2-40B4-BE49-F238E27FC236}">
                <a16:creationId xmlns:a16="http://schemas.microsoft.com/office/drawing/2014/main" id="{FBFB5869-6686-4410-86B5-DEDA700B12B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097A075-549C-4AF2-A490-06220BB476C4}"/>
              </a:ext>
            </a:extLst>
          </p:cNvPr>
          <p:cNvSpPr>
            <a:spLocks noGrp="1"/>
          </p:cNvSpPr>
          <p:nvPr>
            <p:ph type="sldNum" sz="quarter" idx="12"/>
          </p:nvPr>
        </p:nvSpPr>
        <p:spPr/>
        <p:txBody>
          <a:bodyPr/>
          <a:lstStyle/>
          <a:p>
            <a:pPr>
              <a:defRPr/>
            </a:pPr>
            <a:fld id="{78CCCDE8-2898-41C9-91F5-5C437B111C38}" type="slidenum">
              <a:rPr lang="zh-CN" altLang="en-US" smtClean="0"/>
              <a:pPr>
                <a:defRPr/>
              </a:pPr>
              <a:t>‹#›</a:t>
            </a:fld>
            <a:endParaRPr lang="en-US" altLang="zh-CN"/>
          </a:p>
        </p:txBody>
      </p:sp>
    </p:spTree>
    <p:extLst>
      <p:ext uri="{BB962C8B-B14F-4D97-AF65-F5344CB8AC3E}">
        <p14:creationId xmlns:p14="http://schemas.microsoft.com/office/powerpoint/2010/main" val="235853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0302-840F-4D7C-A473-8F1FA231F69F}"/>
              </a:ext>
            </a:extLst>
          </p:cNvPr>
          <p:cNvSpPr>
            <a:spLocks noGrp="1"/>
          </p:cNvSpPr>
          <p:nvPr>
            <p:ph type="title"/>
          </p:nvPr>
        </p:nvSpPr>
        <p:spPr>
          <a:xfrm>
            <a:off x="623888" y="1709741"/>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9EAA85-2EB0-46D1-8E1D-33041FE1AC71}"/>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2DA50A-DEF0-4838-965D-2E76434C59C0}"/>
              </a:ext>
            </a:extLst>
          </p:cNvPr>
          <p:cNvSpPr>
            <a:spLocks noGrp="1"/>
          </p:cNvSpPr>
          <p:nvPr>
            <p:ph type="dt" sz="half" idx="10"/>
          </p:nvPr>
        </p:nvSpPr>
        <p:spPr/>
        <p:txBody>
          <a:bodyPr/>
          <a:lstStyle/>
          <a:p>
            <a:pPr>
              <a:defRPr/>
            </a:pPr>
            <a:fld id="{3C2CB087-0400-4922-9F91-7DC9C4839E49}" type="datetime1">
              <a:rPr lang="en-US" smtClean="0"/>
              <a:t>9/21/2024</a:t>
            </a:fld>
            <a:endParaRPr lang="en-US"/>
          </a:p>
        </p:txBody>
      </p:sp>
      <p:sp>
        <p:nvSpPr>
          <p:cNvPr id="5" name="Footer Placeholder 4">
            <a:extLst>
              <a:ext uri="{FF2B5EF4-FFF2-40B4-BE49-F238E27FC236}">
                <a16:creationId xmlns:a16="http://schemas.microsoft.com/office/drawing/2014/main" id="{758481AD-E714-4546-B61C-28522DCEEFB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7A524374-8573-4A69-8B2D-46884D6B032B}"/>
              </a:ext>
            </a:extLst>
          </p:cNvPr>
          <p:cNvSpPr>
            <a:spLocks noGrp="1"/>
          </p:cNvSpPr>
          <p:nvPr>
            <p:ph type="sldNum" sz="quarter" idx="12"/>
          </p:nvPr>
        </p:nvSpPr>
        <p:spPr/>
        <p:txBody>
          <a:bodyPr/>
          <a:lstStyle/>
          <a:p>
            <a:pPr>
              <a:defRPr/>
            </a:pPr>
            <a:fld id="{BA98A58D-B9CE-4CA6-847A-291E9451A798}" type="slidenum">
              <a:rPr lang="zh-CN" altLang="en-US" smtClean="0"/>
              <a:pPr>
                <a:defRPr/>
              </a:pPr>
              <a:t>‹#›</a:t>
            </a:fld>
            <a:endParaRPr lang="en-US" altLang="zh-CN"/>
          </a:p>
        </p:txBody>
      </p:sp>
    </p:spTree>
    <p:extLst>
      <p:ext uri="{BB962C8B-B14F-4D97-AF65-F5344CB8AC3E}">
        <p14:creationId xmlns:p14="http://schemas.microsoft.com/office/powerpoint/2010/main" val="69133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B73E2-6CF0-4817-A81C-455BCFE3BA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5C7447-B2F6-496B-9572-086101E6A92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AFD9FF-A74B-4C54-961B-A95AFEDA0C5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0CA999-851E-45D0-B22E-65845B3C8AE3}"/>
              </a:ext>
            </a:extLst>
          </p:cNvPr>
          <p:cNvSpPr>
            <a:spLocks noGrp="1"/>
          </p:cNvSpPr>
          <p:nvPr>
            <p:ph type="dt" sz="half" idx="10"/>
          </p:nvPr>
        </p:nvSpPr>
        <p:spPr/>
        <p:txBody>
          <a:bodyPr/>
          <a:lstStyle/>
          <a:p>
            <a:pPr>
              <a:defRPr/>
            </a:pPr>
            <a:fld id="{86C68D67-6EB7-4DC7-9727-8391EC2B56EB}" type="datetime1">
              <a:rPr lang="en-US" smtClean="0"/>
              <a:t>9/21/2024</a:t>
            </a:fld>
            <a:endParaRPr lang="en-US"/>
          </a:p>
        </p:txBody>
      </p:sp>
      <p:sp>
        <p:nvSpPr>
          <p:cNvPr id="6" name="Footer Placeholder 5">
            <a:extLst>
              <a:ext uri="{FF2B5EF4-FFF2-40B4-BE49-F238E27FC236}">
                <a16:creationId xmlns:a16="http://schemas.microsoft.com/office/drawing/2014/main" id="{C3C63D65-6214-4D89-9B12-A1303BB86457}"/>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3A46AFBC-A822-4087-96EA-8D612442F4F5}"/>
              </a:ext>
            </a:extLst>
          </p:cNvPr>
          <p:cNvSpPr>
            <a:spLocks noGrp="1"/>
          </p:cNvSpPr>
          <p:nvPr>
            <p:ph type="sldNum" sz="quarter" idx="12"/>
          </p:nvPr>
        </p:nvSpPr>
        <p:spPr/>
        <p:txBody>
          <a:bodyPr/>
          <a:lstStyle/>
          <a:p>
            <a:pPr>
              <a:defRPr/>
            </a:pPr>
            <a:fld id="{8A37AD23-FB29-4133-9724-124394767C72}" type="slidenum">
              <a:rPr lang="zh-CN" altLang="en-US" smtClean="0"/>
              <a:pPr>
                <a:defRPr/>
              </a:pPr>
              <a:t>‹#›</a:t>
            </a:fld>
            <a:endParaRPr lang="en-US" altLang="zh-CN"/>
          </a:p>
        </p:txBody>
      </p:sp>
    </p:spTree>
    <p:extLst>
      <p:ext uri="{BB962C8B-B14F-4D97-AF65-F5344CB8AC3E}">
        <p14:creationId xmlns:p14="http://schemas.microsoft.com/office/powerpoint/2010/main" val="114836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4298-9AF2-422D-B1EE-A63202D1F42A}"/>
              </a:ext>
            </a:extLst>
          </p:cNvPr>
          <p:cNvSpPr>
            <a:spLocks noGrp="1"/>
          </p:cNvSpPr>
          <p:nvPr>
            <p:ph type="title"/>
          </p:nvPr>
        </p:nvSpPr>
        <p:spPr>
          <a:xfrm>
            <a:off x="629841" y="365128"/>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A88915-ED0B-49F9-8A7E-97BC9A25CBA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80DCCA7-A896-4ECA-8801-07EC748A3A4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6CA394-0114-4A88-8527-45CD39E85A8B}"/>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43D45D6-DF9F-411C-8263-95475B58DE9A}"/>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5DC717-99B0-42A5-9016-36F5FE846E6B}"/>
              </a:ext>
            </a:extLst>
          </p:cNvPr>
          <p:cNvSpPr>
            <a:spLocks noGrp="1"/>
          </p:cNvSpPr>
          <p:nvPr>
            <p:ph type="dt" sz="half" idx="10"/>
          </p:nvPr>
        </p:nvSpPr>
        <p:spPr/>
        <p:txBody>
          <a:bodyPr/>
          <a:lstStyle/>
          <a:p>
            <a:pPr>
              <a:defRPr/>
            </a:pPr>
            <a:fld id="{CF034FBC-27D4-4810-9F83-B836C1894235}" type="datetime1">
              <a:rPr lang="en-US" smtClean="0"/>
              <a:t>9/21/2024</a:t>
            </a:fld>
            <a:endParaRPr lang="en-US"/>
          </a:p>
        </p:txBody>
      </p:sp>
      <p:sp>
        <p:nvSpPr>
          <p:cNvPr id="8" name="Footer Placeholder 7">
            <a:extLst>
              <a:ext uri="{FF2B5EF4-FFF2-40B4-BE49-F238E27FC236}">
                <a16:creationId xmlns:a16="http://schemas.microsoft.com/office/drawing/2014/main" id="{2383E3F6-1870-49CB-A56B-B66C9CC60B04}"/>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3EC8AFB7-E09C-42AD-ACDD-82742BE20327}"/>
              </a:ext>
            </a:extLst>
          </p:cNvPr>
          <p:cNvSpPr>
            <a:spLocks noGrp="1"/>
          </p:cNvSpPr>
          <p:nvPr>
            <p:ph type="sldNum" sz="quarter" idx="12"/>
          </p:nvPr>
        </p:nvSpPr>
        <p:spPr/>
        <p:txBody>
          <a:bodyPr/>
          <a:lstStyle/>
          <a:p>
            <a:pPr>
              <a:defRPr/>
            </a:pPr>
            <a:fld id="{A6283AFB-95D9-4C50-9E69-CCF772E78D2F}" type="slidenum">
              <a:rPr lang="zh-CN" altLang="en-US" smtClean="0"/>
              <a:pPr>
                <a:defRPr/>
              </a:pPr>
              <a:t>‹#›</a:t>
            </a:fld>
            <a:endParaRPr lang="en-US" altLang="zh-CN"/>
          </a:p>
        </p:txBody>
      </p:sp>
    </p:spTree>
    <p:extLst>
      <p:ext uri="{BB962C8B-B14F-4D97-AF65-F5344CB8AC3E}">
        <p14:creationId xmlns:p14="http://schemas.microsoft.com/office/powerpoint/2010/main" val="3875271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3A4D-7883-4BA4-A2EB-6582708148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810DCD-0278-4783-9E0B-E62B90207925}"/>
              </a:ext>
            </a:extLst>
          </p:cNvPr>
          <p:cNvSpPr>
            <a:spLocks noGrp="1"/>
          </p:cNvSpPr>
          <p:nvPr>
            <p:ph type="dt" sz="half" idx="10"/>
          </p:nvPr>
        </p:nvSpPr>
        <p:spPr/>
        <p:txBody>
          <a:bodyPr/>
          <a:lstStyle/>
          <a:p>
            <a:pPr>
              <a:defRPr/>
            </a:pPr>
            <a:fld id="{AA852B12-B03F-401A-B09A-22FF8A471D26}" type="datetime1">
              <a:rPr lang="en-US" smtClean="0"/>
              <a:t>9/21/2024</a:t>
            </a:fld>
            <a:endParaRPr lang="en-US"/>
          </a:p>
        </p:txBody>
      </p:sp>
      <p:sp>
        <p:nvSpPr>
          <p:cNvPr id="4" name="Footer Placeholder 3">
            <a:extLst>
              <a:ext uri="{FF2B5EF4-FFF2-40B4-BE49-F238E27FC236}">
                <a16:creationId xmlns:a16="http://schemas.microsoft.com/office/drawing/2014/main" id="{2CBC42EA-D385-492C-BDEB-CE2972FEC458}"/>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62A570D7-30EE-450C-858E-17211BA92C91}"/>
              </a:ext>
            </a:extLst>
          </p:cNvPr>
          <p:cNvSpPr>
            <a:spLocks noGrp="1"/>
          </p:cNvSpPr>
          <p:nvPr>
            <p:ph type="sldNum" sz="quarter" idx="12"/>
          </p:nvPr>
        </p:nvSpPr>
        <p:spPr/>
        <p:txBody>
          <a:bodyPr/>
          <a:lstStyle/>
          <a:p>
            <a:pPr>
              <a:defRPr/>
            </a:pPr>
            <a:fld id="{4C07ACE5-6DCF-44B1-BCE5-AED4F1432B72}" type="slidenum">
              <a:rPr lang="zh-CN" altLang="en-US" smtClean="0"/>
              <a:pPr>
                <a:defRPr/>
              </a:pPr>
              <a:t>‹#›</a:t>
            </a:fld>
            <a:endParaRPr lang="en-US" altLang="zh-CN"/>
          </a:p>
        </p:txBody>
      </p:sp>
    </p:spTree>
    <p:extLst>
      <p:ext uri="{BB962C8B-B14F-4D97-AF65-F5344CB8AC3E}">
        <p14:creationId xmlns:p14="http://schemas.microsoft.com/office/powerpoint/2010/main" val="185067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E67E85-4812-46FA-B55A-8C0346CBD756}"/>
              </a:ext>
            </a:extLst>
          </p:cNvPr>
          <p:cNvSpPr>
            <a:spLocks noGrp="1"/>
          </p:cNvSpPr>
          <p:nvPr>
            <p:ph type="dt" sz="half" idx="10"/>
          </p:nvPr>
        </p:nvSpPr>
        <p:spPr/>
        <p:txBody>
          <a:bodyPr/>
          <a:lstStyle/>
          <a:p>
            <a:pPr>
              <a:defRPr/>
            </a:pPr>
            <a:fld id="{37DBACEB-86B6-4549-86D9-546E8B661F1D}" type="datetime1">
              <a:rPr lang="en-US" smtClean="0"/>
              <a:t>9/21/2024</a:t>
            </a:fld>
            <a:endParaRPr lang="en-US"/>
          </a:p>
        </p:txBody>
      </p:sp>
      <p:sp>
        <p:nvSpPr>
          <p:cNvPr id="3" name="Footer Placeholder 2">
            <a:extLst>
              <a:ext uri="{FF2B5EF4-FFF2-40B4-BE49-F238E27FC236}">
                <a16:creationId xmlns:a16="http://schemas.microsoft.com/office/drawing/2014/main" id="{148FB567-7683-4806-A86E-0F37B1E5627F}"/>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71F409E3-4A1F-4B6F-A6B3-36992622590F}"/>
              </a:ext>
            </a:extLst>
          </p:cNvPr>
          <p:cNvSpPr>
            <a:spLocks noGrp="1"/>
          </p:cNvSpPr>
          <p:nvPr>
            <p:ph type="sldNum" sz="quarter" idx="12"/>
          </p:nvPr>
        </p:nvSpPr>
        <p:spPr/>
        <p:txBody>
          <a:bodyPr/>
          <a:lstStyle/>
          <a:p>
            <a:pPr>
              <a:defRPr/>
            </a:pPr>
            <a:fld id="{C6EF6C63-F5E9-4477-9611-220F3BE2B4BF}" type="slidenum">
              <a:rPr lang="zh-CN" altLang="en-US" smtClean="0"/>
              <a:pPr>
                <a:defRPr/>
              </a:pPr>
              <a:t>‹#›</a:t>
            </a:fld>
            <a:endParaRPr lang="en-US" altLang="zh-CN"/>
          </a:p>
        </p:txBody>
      </p:sp>
    </p:spTree>
    <p:extLst>
      <p:ext uri="{BB962C8B-B14F-4D97-AF65-F5344CB8AC3E}">
        <p14:creationId xmlns:p14="http://schemas.microsoft.com/office/powerpoint/2010/main" val="230597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DCF0-48BD-4DDA-B92F-E29D6B92212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44CF3D-354D-4A6E-AF1B-E13A3F4A23B5}"/>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FBFFEF-0518-4957-93D5-89857DDCB03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E7CA3D9-AA64-4F05-84FA-0B1ED13AD192}"/>
              </a:ext>
            </a:extLst>
          </p:cNvPr>
          <p:cNvSpPr>
            <a:spLocks noGrp="1"/>
          </p:cNvSpPr>
          <p:nvPr>
            <p:ph type="dt" sz="half" idx="10"/>
          </p:nvPr>
        </p:nvSpPr>
        <p:spPr/>
        <p:txBody>
          <a:bodyPr/>
          <a:lstStyle/>
          <a:p>
            <a:pPr>
              <a:defRPr/>
            </a:pPr>
            <a:fld id="{F243E961-2071-4164-A816-F9134ED2D6BA}" type="datetime1">
              <a:rPr lang="en-US" smtClean="0"/>
              <a:t>9/21/2024</a:t>
            </a:fld>
            <a:endParaRPr lang="en-US"/>
          </a:p>
        </p:txBody>
      </p:sp>
      <p:sp>
        <p:nvSpPr>
          <p:cNvPr id="6" name="Footer Placeholder 5">
            <a:extLst>
              <a:ext uri="{FF2B5EF4-FFF2-40B4-BE49-F238E27FC236}">
                <a16:creationId xmlns:a16="http://schemas.microsoft.com/office/drawing/2014/main" id="{DBCA81AD-DB12-49BE-A4B7-61A1EEFFF027}"/>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C4FC6E26-110D-432F-9EA4-F7542D48C6B0}"/>
              </a:ext>
            </a:extLst>
          </p:cNvPr>
          <p:cNvSpPr>
            <a:spLocks noGrp="1"/>
          </p:cNvSpPr>
          <p:nvPr>
            <p:ph type="sldNum" sz="quarter" idx="12"/>
          </p:nvPr>
        </p:nvSpPr>
        <p:spPr/>
        <p:txBody>
          <a:bodyPr/>
          <a:lstStyle/>
          <a:p>
            <a:pPr>
              <a:defRPr/>
            </a:pPr>
            <a:fld id="{DB0F9606-3640-4612-B129-D14368C53603}" type="slidenum">
              <a:rPr lang="zh-CN" altLang="en-US" smtClean="0"/>
              <a:pPr>
                <a:defRPr/>
              </a:pPr>
              <a:t>‹#›</a:t>
            </a:fld>
            <a:endParaRPr lang="en-US" altLang="zh-CN"/>
          </a:p>
        </p:txBody>
      </p:sp>
    </p:spTree>
    <p:extLst>
      <p:ext uri="{BB962C8B-B14F-4D97-AF65-F5344CB8AC3E}">
        <p14:creationId xmlns:p14="http://schemas.microsoft.com/office/powerpoint/2010/main" val="156964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2DCB-3EA8-4C02-A5BB-2D8C09FA848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6004F2-CF89-4A93-901F-8580E241679F}"/>
              </a:ext>
            </a:extLst>
          </p:cNvPr>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F12AF3AE-E0F2-4DBA-8DA2-1FFC94CDF05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13D77BD-42F8-4BBF-93D1-C1BD19FAE7DB}"/>
              </a:ext>
            </a:extLst>
          </p:cNvPr>
          <p:cNvSpPr>
            <a:spLocks noGrp="1"/>
          </p:cNvSpPr>
          <p:nvPr>
            <p:ph type="dt" sz="half" idx="10"/>
          </p:nvPr>
        </p:nvSpPr>
        <p:spPr/>
        <p:txBody>
          <a:bodyPr/>
          <a:lstStyle/>
          <a:p>
            <a:pPr>
              <a:defRPr/>
            </a:pPr>
            <a:fld id="{B20EB93D-55FD-41C9-8418-0659BC3F3680}" type="datetime1">
              <a:rPr lang="en-US" smtClean="0"/>
              <a:t>9/21/2024</a:t>
            </a:fld>
            <a:endParaRPr lang="en-US"/>
          </a:p>
        </p:txBody>
      </p:sp>
      <p:sp>
        <p:nvSpPr>
          <p:cNvPr id="6" name="Footer Placeholder 5">
            <a:extLst>
              <a:ext uri="{FF2B5EF4-FFF2-40B4-BE49-F238E27FC236}">
                <a16:creationId xmlns:a16="http://schemas.microsoft.com/office/drawing/2014/main" id="{CBD1D6FD-3EDE-4090-982B-7A76CCC53344}"/>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3639B87-141A-4F5C-AA21-79CB16928D63}"/>
              </a:ext>
            </a:extLst>
          </p:cNvPr>
          <p:cNvSpPr>
            <a:spLocks noGrp="1"/>
          </p:cNvSpPr>
          <p:nvPr>
            <p:ph type="sldNum" sz="quarter" idx="12"/>
          </p:nvPr>
        </p:nvSpPr>
        <p:spPr/>
        <p:txBody>
          <a:bodyPr/>
          <a:lstStyle/>
          <a:p>
            <a:pPr>
              <a:defRPr/>
            </a:pPr>
            <a:fld id="{4EC7D8D7-F45D-4981-8A87-AE77D5099B43}" type="slidenum">
              <a:rPr lang="zh-CN" altLang="en-US" smtClean="0"/>
              <a:pPr>
                <a:defRPr/>
              </a:pPr>
              <a:t>‹#›</a:t>
            </a:fld>
            <a:endParaRPr lang="en-US" altLang="zh-CN"/>
          </a:p>
        </p:txBody>
      </p:sp>
    </p:spTree>
    <p:extLst>
      <p:ext uri="{BB962C8B-B14F-4D97-AF65-F5344CB8AC3E}">
        <p14:creationId xmlns:p14="http://schemas.microsoft.com/office/powerpoint/2010/main" val="387234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C28140-F895-4F06-BF88-42CCEA259DDD}"/>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67FC8D-C02F-4F4C-A012-39ECF417984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56592A-D9CF-46D3-92CD-2CD6BB05C3AD}"/>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5EE1A3FC-59CE-474D-9569-50AD22CC8E28}" type="datetime1">
              <a:rPr lang="en-US" smtClean="0"/>
              <a:t>9/21/2024</a:t>
            </a:fld>
            <a:endParaRPr lang="en-US"/>
          </a:p>
        </p:txBody>
      </p:sp>
      <p:sp>
        <p:nvSpPr>
          <p:cNvPr id="5" name="Footer Placeholder 4">
            <a:extLst>
              <a:ext uri="{FF2B5EF4-FFF2-40B4-BE49-F238E27FC236}">
                <a16:creationId xmlns:a16="http://schemas.microsoft.com/office/drawing/2014/main" id="{44F76B21-0471-40FC-AD3A-A9986053597E}"/>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79AE1B8B-8F02-4176-8EF5-DB3DCA2D7076}"/>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B166E11-64E3-4F73-B04E-7F106BCFFF09}" type="slidenum">
              <a:rPr lang="zh-CN" altLang="en-US" smtClean="0"/>
              <a:pPr>
                <a:defRPr/>
              </a:pPr>
              <a:t>‹#›</a:t>
            </a:fld>
            <a:endParaRPr lang="en-US" altLang="zh-CN"/>
          </a:p>
        </p:txBody>
      </p:sp>
    </p:spTree>
    <p:extLst>
      <p:ext uri="{BB962C8B-B14F-4D97-AF65-F5344CB8AC3E}">
        <p14:creationId xmlns:p14="http://schemas.microsoft.com/office/powerpoint/2010/main" val="10567675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3"/>
          <p:cNvSpPr>
            <a:spLocks noChangeArrowheads="1"/>
          </p:cNvSpPr>
          <p:nvPr/>
        </p:nvSpPr>
        <p:spPr bwMode="auto">
          <a:xfrm>
            <a:off x="2133600" y="2057402"/>
            <a:ext cx="5943600" cy="803275"/>
          </a:xfrm>
          <a:prstGeom prst="roundRect">
            <a:avLst>
              <a:gd name="adj" fmla="val 16667"/>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8" name="Text Box 2"/>
          <p:cNvSpPr txBox="1">
            <a:spLocks noChangeArrowheads="1"/>
          </p:cNvSpPr>
          <p:nvPr/>
        </p:nvSpPr>
        <p:spPr bwMode="auto">
          <a:xfrm>
            <a:off x="-37171" y="1066800"/>
            <a:ext cx="9105900" cy="632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1pPr>
            <a:lvl2pPr marL="365125"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2pPr>
            <a:lvl3pPr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3pPr>
            <a:lvl4pPr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4pPr>
            <a:lvl5pPr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9pPr>
          </a:lstStyle>
          <a:p>
            <a:pPr lvl="1" algn="ctr" eaLnBrk="1" hangingPunct="1">
              <a:spcBef>
                <a:spcPts val="550"/>
              </a:spcBef>
              <a:buClr>
                <a:srgbClr val="4F81BD"/>
              </a:buClr>
              <a:buSzPct val="70000"/>
            </a:pPr>
            <a:r>
              <a:rPr lang="en-US" sz="2900" b="1" dirty="0">
                <a:solidFill>
                  <a:srgbClr val="C00000"/>
                </a:solidFill>
                <a:latin typeface="Times New Roman" pitchFamily="18" charset="0"/>
                <a:cs typeface="Times New Roman" pitchFamily="18" charset="0"/>
              </a:rPr>
              <a:t>CAPSTONE PROJECT</a:t>
            </a:r>
          </a:p>
          <a:p>
            <a:pPr lvl="1" eaLnBrk="1" hangingPunct="1">
              <a:spcBef>
                <a:spcPts val="550"/>
              </a:spcBef>
              <a:buClr>
                <a:srgbClr val="4F81BD"/>
              </a:buClr>
              <a:buSzPct val="70000"/>
            </a:pPr>
            <a:r>
              <a:rPr lang="en-US" sz="2700" b="1" dirty="0">
                <a:solidFill>
                  <a:srgbClr val="C00000"/>
                </a:solidFill>
                <a:latin typeface="Times New Roman" pitchFamily="18" charset="0"/>
                <a:cs typeface="Times New Roman" pitchFamily="18" charset="0"/>
              </a:rPr>
              <a:t>Title : “Analyzing Social Media Data in the Cloud: Trends and Insights”</a:t>
            </a:r>
          </a:p>
          <a:p>
            <a:pPr lvl="1" eaLnBrk="1" hangingPunct="1">
              <a:spcBef>
                <a:spcPts val="550"/>
              </a:spcBef>
              <a:buClr>
                <a:srgbClr val="4F81BD"/>
              </a:buClr>
              <a:buSzPct val="70000"/>
            </a:pPr>
            <a:r>
              <a:rPr lang="en-US" sz="2700" b="1" dirty="0">
                <a:solidFill>
                  <a:srgbClr val="C00000"/>
                </a:solidFill>
                <a:latin typeface="Times New Roman" pitchFamily="18" charset="0"/>
                <a:cs typeface="Times New Roman" pitchFamily="18" charset="0"/>
              </a:rPr>
              <a:t>Course Code  : CSA1503</a:t>
            </a:r>
          </a:p>
          <a:p>
            <a:pPr lvl="1" eaLnBrk="1" hangingPunct="1">
              <a:spcBef>
                <a:spcPts val="550"/>
              </a:spcBef>
              <a:buClr>
                <a:srgbClr val="4F81BD"/>
              </a:buClr>
              <a:buSzPct val="70000"/>
            </a:pPr>
            <a:r>
              <a:rPr lang="en-US" sz="2700" b="1" dirty="0">
                <a:solidFill>
                  <a:srgbClr val="C00000"/>
                </a:solidFill>
                <a:latin typeface="Times New Roman" pitchFamily="18" charset="0"/>
                <a:cs typeface="Times New Roman" pitchFamily="18" charset="0"/>
              </a:rPr>
              <a:t>Course : Cloud </a:t>
            </a:r>
            <a:r>
              <a:rPr lang="en-US" sz="2700" b="1" dirty="0" err="1">
                <a:solidFill>
                  <a:srgbClr val="C00000"/>
                </a:solidFill>
                <a:latin typeface="Times New Roman" pitchFamily="18" charset="0"/>
                <a:cs typeface="Times New Roman" pitchFamily="18" charset="0"/>
              </a:rPr>
              <a:t>comoputing</a:t>
            </a:r>
            <a:r>
              <a:rPr lang="en-US" sz="2700" b="1" dirty="0">
                <a:solidFill>
                  <a:srgbClr val="C00000"/>
                </a:solidFill>
                <a:latin typeface="Times New Roman" pitchFamily="18" charset="0"/>
                <a:cs typeface="Times New Roman" pitchFamily="18" charset="0"/>
              </a:rPr>
              <a:t> and Big data analytics for internet of Things </a:t>
            </a:r>
          </a:p>
          <a:p>
            <a:pPr lvl="1" algn="ctr" eaLnBrk="1" hangingPunct="1">
              <a:spcBef>
                <a:spcPts val="550"/>
              </a:spcBef>
              <a:buClr>
                <a:srgbClr val="4F81BD"/>
              </a:buClr>
              <a:buSzPct val="70000"/>
            </a:pPr>
            <a:r>
              <a:rPr lang="en-US" sz="2800" b="1" dirty="0">
                <a:solidFill>
                  <a:srgbClr val="C00000"/>
                </a:solidFill>
                <a:latin typeface="Times New Roman" pitchFamily="18" charset="0"/>
                <a:cs typeface="Times New Roman" pitchFamily="18" charset="0"/>
              </a:rPr>
              <a:t>Presented By </a:t>
            </a:r>
          </a:p>
          <a:p>
            <a:pPr lvl="1" eaLnBrk="1" hangingPunct="1">
              <a:spcBef>
                <a:spcPts val="550"/>
              </a:spcBef>
              <a:buClr>
                <a:srgbClr val="4F81BD"/>
              </a:buClr>
              <a:buSzPct val="70000"/>
            </a:pPr>
            <a:r>
              <a:rPr lang="en-US" sz="2200" b="1" dirty="0">
                <a:solidFill>
                  <a:srgbClr val="C00000"/>
                </a:solidFill>
                <a:latin typeface="Times New Roman" pitchFamily="18" charset="0"/>
                <a:cs typeface="Times New Roman" pitchFamily="18" charset="0"/>
              </a:rPr>
              <a:t> Name : S. Barani</a:t>
            </a:r>
          </a:p>
          <a:p>
            <a:pPr lvl="1" eaLnBrk="1" hangingPunct="1">
              <a:spcBef>
                <a:spcPts val="550"/>
              </a:spcBef>
              <a:buClr>
                <a:srgbClr val="4F81BD"/>
              </a:buClr>
              <a:buSzPct val="70000"/>
            </a:pPr>
            <a:r>
              <a:rPr lang="en-US" sz="2200" b="1" dirty="0">
                <a:solidFill>
                  <a:srgbClr val="C00000"/>
                </a:solidFill>
                <a:latin typeface="Times New Roman" pitchFamily="18" charset="0"/>
                <a:cs typeface="Times New Roman" pitchFamily="18" charset="0"/>
              </a:rPr>
              <a:t>Reg. No : 192211152</a:t>
            </a:r>
          </a:p>
          <a:p>
            <a:pPr lvl="1" eaLnBrk="1" hangingPunct="1">
              <a:spcBef>
                <a:spcPts val="550"/>
              </a:spcBef>
              <a:buClr>
                <a:srgbClr val="4F81BD"/>
              </a:buClr>
              <a:buSzPct val="70000"/>
            </a:pPr>
            <a:r>
              <a:rPr lang="en-US" sz="2200" b="1" dirty="0">
                <a:solidFill>
                  <a:srgbClr val="C00000"/>
                </a:solidFill>
                <a:latin typeface="Times New Roman" pitchFamily="18" charset="0"/>
                <a:cs typeface="Times New Roman" pitchFamily="18" charset="0"/>
              </a:rPr>
              <a:t>S. No : 20</a:t>
            </a:r>
          </a:p>
          <a:p>
            <a:pPr lvl="1" eaLnBrk="1" hangingPunct="1">
              <a:spcBef>
                <a:spcPts val="550"/>
              </a:spcBef>
              <a:buClr>
                <a:srgbClr val="4F81BD"/>
              </a:buClr>
              <a:buSzPct val="70000"/>
            </a:pPr>
            <a:r>
              <a:rPr lang="en-US" sz="2200" b="1" dirty="0">
                <a:solidFill>
                  <a:srgbClr val="C00000"/>
                </a:solidFill>
                <a:latin typeface="Times New Roman" pitchFamily="18" charset="0"/>
                <a:cs typeface="Times New Roman" pitchFamily="18" charset="0"/>
              </a:rPr>
              <a:t>Faculty : Dr. A. M. Arul Raj</a:t>
            </a:r>
          </a:p>
          <a:p>
            <a:pPr lvl="1" eaLnBrk="1" hangingPunct="1">
              <a:spcBef>
                <a:spcPts val="550"/>
              </a:spcBef>
              <a:buClr>
                <a:srgbClr val="4F81BD"/>
              </a:buClr>
              <a:buSzPct val="70000"/>
            </a:pPr>
            <a:r>
              <a:rPr lang="en-US" sz="2200" b="1" dirty="0">
                <a:solidFill>
                  <a:srgbClr val="C00000"/>
                </a:solidFill>
                <a:latin typeface="Times New Roman" pitchFamily="18" charset="0"/>
                <a:cs typeface="Times New Roman" pitchFamily="18" charset="0"/>
              </a:rPr>
              <a:t>Slot : D</a:t>
            </a:r>
          </a:p>
          <a:p>
            <a:pPr lvl="1" eaLnBrk="1" hangingPunct="1">
              <a:spcBef>
                <a:spcPts val="550"/>
              </a:spcBef>
              <a:buClr>
                <a:srgbClr val="4F81BD"/>
              </a:buClr>
              <a:buSzPct val="70000"/>
            </a:pPr>
            <a:r>
              <a:rPr lang="en-US" sz="2200" b="1" dirty="0">
                <a:solidFill>
                  <a:srgbClr val="C00000"/>
                </a:solidFill>
                <a:latin typeface="Times New Roman" pitchFamily="18" charset="0"/>
                <a:cs typeface="Times New Roman" pitchFamily="18" charset="0"/>
              </a:rPr>
              <a:t>Date of presentation : 	21-09-2024		</a:t>
            </a:r>
            <a:r>
              <a:rPr lang="en-US" sz="2400" b="1" dirty="0">
                <a:solidFill>
                  <a:srgbClr val="C00000"/>
                </a:solidFill>
                <a:latin typeface="Times New Roman" pitchFamily="18" charset="0"/>
                <a:cs typeface="Times New Roman" pitchFamily="18" charset="0"/>
              </a:rPr>
              <a:t>		</a:t>
            </a:r>
          </a:p>
          <a:p>
            <a:pPr lvl="1" eaLnBrk="1" hangingPunct="1">
              <a:spcBef>
                <a:spcPts val="550"/>
              </a:spcBef>
              <a:buClr>
                <a:srgbClr val="4F81BD"/>
              </a:buClr>
              <a:buSzPct val="70000"/>
            </a:pPr>
            <a:r>
              <a:rPr lang="en-US" sz="2000" b="1" dirty="0">
                <a:solidFill>
                  <a:srgbClr val="002060"/>
                </a:solidFill>
                <a:latin typeface="Times New Roman" pitchFamily="18" charset="0"/>
                <a:cs typeface="Times New Roman" pitchFamily="18" charset="0"/>
              </a:rPr>
              <a:t>											</a:t>
            </a:r>
          </a:p>
          <a:p>
            <a:pPr lvl="1" algn="ctr" eaLnBrk="1" hangingPunct="1">
              <a:spcBef>
                <a:spcPts val="550"/>
              </a:spcBef>
              <a:buClr>
                <a:srgbClr val="4F81BD"/>
              </a:buClr>
              <a:buSzPct val="70000"/>
            </a:pPr>
            <a:r>
              <a:rPr lang="en-US" sz="3600" b="1" dirty="0">
                <a:solidFill>
                  <a:srgbClr val="C00000"/>
                </a:solidFill>
                <a:latin typeface="Times New Roman" pitchFamily="18" charset="0"/>
                <a:cs typeface="Times New Roman" pitchFamily="18" charset="0"/>
              </a:rPr>
              <a:t>                                    </a:t>
            </a:r>
            <a:endParaRPr lang="en-US" sz="2000" b="1" dirty="0">
              <a:solidFill>
                <a:srgbClr val="002060"/>
              </a:solidFill>
              <a:latin typeface="Times New Roman" pitchFamily="18" charset="0"/>
              <a:cs typeface="Times New Roman" pitchFamily="18" charset="0"/>
            </a:endParaRPr>
          </a:p>
          <a:p>
            <a:pPr lvl="1" algn="ctr" eaLnBrk="1" hangingPunct="1">
              <a:spcBef>
                <a:spcPts val="550"/>
              </a:spcBef>
              <a:buClr>
                <a:srgbClr val="4F81BD"/>
              </a:buClr>
              <a:buSzPct val="70000"/>
            </a:pPr>
            <a:endParaRPr lang="en-US" sz="3600" b="1" dirty="0">
              <a:solidFill>
                <a:srgbClr val="C00000"/>
              </a:solidFill>
              <a:latin typeface="Times New Roman" pitchFamily="18" charset="0"/>
              <a:cs typeface="Times New Roman" pitchFamily="18" charset="0"/>
            </a:endParaRPr>
          </a:p>
          <a:p>
            <a:pPr lvl="1" algn="ctr" eaLnBrk="1" hangingPunct="1">
              <a:spcBef>
                <a:spcPts val="550"/>
              </a:spcBef>
              <a:buClr>
                <a:srgbClr val="4F81BD"/>
              </a:buClr>
              <a:buSzPct val="70000"/>
            </a:pPr>
            <a:endParaRPr lang="en-US" sz="3200" b="1" dirty="0">
              <a:solidFill>
                <a:srgbClr val="C00000"/>
              </a:solidFill>
              <a:latin typeface="Times New Roman" pitchFamily="18" charset="0"/>
              <a:cs typeface="Times New Roman" pitchFamily="18" charset="0"/>
            </a:endParaRPr>
          </a:p>
          <a:p>
            <a:pPr lvl="1" algn="ctr" eaLnBrk="1" hangingPunct="1">
              <a:spcBef>
                <a:spcPts val="550"/>
              </a:spcBef>
              <a:buClr>
                <a:srgbClr val="4F81BD"/>
              </a:buClr>
              <a:buSzPct val="70000"/>
            </a:pPr>
            <a:endParaRPr lang="en-US" sz="3200" b="1" dirty="0">
              <a:solidFill>
                <a:srgbClr val="C00000"/>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pPr>
              <a:defRPr/>
            </a:pPr>
            <a:fld id="{C6EF6C63-F5E9-4477-9611-220F3BE2B4BF}" type="slidenum">
              <a:rPr lang="zh-CN" altLang="en-US" sz="1800" b="1">
                <a:solidFill>
                  <a:schemeClr val="tx1"/>
                </a:solidFill>
              </a:rPr>
              <a:pPr>
                <a:defRPr/>
              </a:pPr>
              <a:t>1</a:t>
            </a:fld>
            <a:endParaRPr lang="en-US" altLang="zh-CN" sz="1800" b="1" dirty="0">
              <a:solidFill>
                <a:schemeClr val="tx1"/>
              </a:solidFill>
            </a:endParaRPr>
          </a:p>
        </p:txBody>
      </p:sp>
      <p:pic>
        <p:nvPicPr>
          <p:cNvPr id="1026"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804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402621"/>
      </p:ext>
    </p:extLst>
  </p:cSld>
  <p:clrMapOvr>
    <a:masterClrMapping/>
  </p:clrMapOvr>
  <p:transition spd="med"/>
  <p:timing>
    <p:tnLst>
      <p:par>
        <p:cTn id="1" dur="indefinite" restart="never" nodeType="tmRoot">
          <p:childTnLst>
            <p:par>
              <p:cTn id="2" fill="hold" nodeType="interactiveSeq">
                <p:stCondLst>
                  <p:cond delay="0"/>
                </p:stCondLst>
                <p:childTnLst>
                  <p:par>
                    <p:cTn id="3" fill="hold">
                      <p:childTnLst>
                        <p:par>
                          <p:cTn id="4" fill="hold">
                            <p:stCondLst>
                              <p:cond delay="0"/>
                            </p:stCondLst>
                            <p:childTnLst>
                              <p:par>
                                <p:cTn id="5" presetID="2" presetClass="mediacall" fill="hold" nodeType="clickEffect">
                                  <p:stCondLst>
                                    <p:cond delay="0"/>
                                  </p:stCondLst>
                                  <p:childTnLst>
                                    <p:par>
                                      <p:cTn id="6"/>
                                    </p:par>
                                  </p:childTnLst>
                                </p:cTn>
                              </p:par>
                            </p:childTnLst>
                          </p:cTn>
                        </p:par>
                      </p:childTnLst>
                    </p:cTn>
                  </p:par>
                </p:childTnLst>
              </p:cTn>
            </p:par>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3600" b="1" dirty="0">
                <a:solidFill>
                  <a:srgbClr val="C00000"/>
                </a:solidFill>
                <a:latin typeface="Times New Roman" pitchFamily="18" charset="0"/>
                <a:cs typeface="Times New Roman" pitchFamily="18" charset="0"/>
              </a:rPr>
              <a:t>Materials &amp; Tools</a:t>
            </a:r>
          </a:p>
        </p:txBody>
      </p:sp>
      <p:sp>
        <p:nvSpPr>
          <p:cNvPr id="3" name="Content Placeholder 2">
            <a:extLst>
              <a:ext uri="{FF2B5EF4-FFF2-40B4-BE49-F238E27FC236}">
                <a16:creationId xmlns:a16="http://schemas.microsoft.com/office/drawing/2014/main" id="{B727F0CB-1E3D-5066-BE27-38334114676F}"/>
              </a:ext>
            </a:extLst>
          </p:cNvPr>
          <p:cNvSpPr>
            <a:spLocks noGrp="1"/>
          </p:cNvSpPr>
          <p:nvPr>
            <p:ph idx="1"/>
          </p:nvPr>
        </p:nvSpPr>
        <p:spPr/>
        <p:txBody>
          <a:bodyPr>
            <a:normAutofit fontScale="70000" lnSpcReduction="20000"/>
          </a:bodyPr>
          <a:lstStyle/>
          <a:p>
            <a:pPr algn="just">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This project requires a combination of software tools, cloud platforms, and datasets to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social media data effectively. The primary materials and tools used include:</a:t>
            </a:r>
          </a:p>
          <a:p>
            <a:pPr algn="just">
              <a:lnSpc>
                <a:spcPct val="107000"/>
              </a:lnSpc>
              <a:spcAft>
                <a:spcPts val="800"/>
              </a:spcAft>
              <a:buFont typeface="Wingdings" panose="05000000000000000000" pitchFamily="2" charset="2"/>
              <a:buChar char="Ø"/>
            </a:pPr>
            <a:r>
              <a:rPr lang="en-IN" sz="2400" b="1" kern="0" dirty="0">
                <a:effectLst/>
                <a:latin typeface="Times New Roman" panose="02020603050405020304" pitchFamily="18" charset="0"/>
                <a:ea typeface="Times New Roman" panose="02020603050405020304" pitchFamily="18" charset="0"/>
              </a:rPr>
              <a:t>Cloud Platforms</a:t>
            </a:r>
            <a:endParaRPr lang="en-IN" sz="2400" b="1" kern="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IN" sz="2400" b="1" kern="0" dirty="0">
                <a:effectLst/>
                <a:latin typeface="Times New Roman" panose="02020603050405020304" pitchFamily="18" charset="0"/>
                <a:ea typeface="Times New Roman" panose="02020603050405020304" pitchFamily="18" charset="0"/>
              </a:rPr>
              <a:t>Big Data Analytics Tools</a:t>
            </a:r>
            <a:endPar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IN" sz="2400" b="1" kern="0" dirty="0">
                <a:effectLst/>
                <a:latin typeface="Times New Roman" panose="02020603050405020304" pitchFamily="18" charset="0"/>
                <a:ea typeface="Times New Roman" panose="02020603050405020304" pitchFamily="18" charset="0"/>
              </a:rPr>
              <a:t>Social Media APIs</a:t>
            </a:r>
            <a:endParaRPr lang="en-IN" sz="2400" b="1" kern="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IN" sz="2400" b="1" kern="0" dirty="0">
                <a:effectLst/>
                <a:latin typeface="Times New Roman" panose="02020603050405020304" pitchFamily="18" charset="0"/>
                <a:ea typeface="Times New Roman" panose="02020603050405020304" pitchFamily="18" charset="0"/>
              </a:rPr>
              <a:t>Programming Languages</a:t>
            </a:r>
            <a:endPar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IN" sz="2400" b="1" kern="0" dirty="0">
                <a:effectLst/>
                <a:latin typeface="Times New Roman" panose="02020603050405020304" pitchFamily="18" charset="0"/>
                <a:ea typeface="Times New Roman" panose="02020603050405020304" pitchFamily="18" charset="0"/>
              </a:rPr>
              <a:t>Data Storage Solutions</a:t>
            </a:r>
            <a:endParaRPr lang="en-IN" sz="2400" b="1" kern="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IN" sz="2400" b="1" kern="0" dirty="0">
                <a:effectLst/>
                <a:latin typeface="Times New Roman" panose="02020603050405020304" pitchFamily="18" charset="0"/>
                <a:ea typeface="Times New Roman" panose="02020603050405020304" pitchFamily="18" charset="0"/>
              </a:rPr>
              <a:t>Visualization Tools</a:t>
            </a:r>
          </a:p>
          <a:p>
            <a:pPr algn="just">
              <a:lnSpc>
                <a:spcPct val="107000"/>
              </a:lnSpc>
              <a:spcAft>
                <a:spcPts val="800"/>
              </a:spcAft>
              <a:buFont typeface="Wingdings" panose="05000000000000000000" pitchFamily="2" charset="2"/>
              <a:buChar char="Ø"/>
            </a:pPr>
            <a:r>
              <a:rPr lang="en-IN" sz="2400" b="1" kern="0" dirty="0">
                <a:effectLst/>
                <a:latin typeface="Times New Roman" panose="02020603050405020304" pitchFamily="18" charset="0"/>
                <a:ea typeface="Times New Roman" panose="02020603050405020304" pitchFamily="18" charset="0"/>
              </a:rPr>
              <a:t>Machine Learning Libraries</a:t>
            </a:r>
          </a:p>
          <a:p>
            <a:pPr algn="just">
              <a:lnSpc>
                <a:spcPct val="107000"/>
              </a:lnSpc>
              <a:spcAft>
                <a:spcPts val="800"/>
              </a:spcAft>
              <a:buFont typeface="Wingdings" panose="05000000000000000000" pitchFamily="2" charset="2"/>
              <a:buChar char="Ø"/>
            </a:pPr>
            <a:r>
              <a:rPr lang="en-IN" sz="2400" b="1" kern="0" dirty="0">
                <a:effectLst/>
                <a:latin typeface="Times New Roman" panose="02020603050405020304" pitchFamily="18" charset="0"/>
                <a:ea typeface="Times New Roman" panose="02020603050405020304" pitchFamily="18" charset="0"/>
              </a:rPr>
              <a:t>Collaboration and Project Management Tools</a:t>
            </a:r>
            <a:endParaRPr lang="en-IN" dirty="0"/>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10</a:t>
            </a:fld>
            <a:endParaRPr lang="en-US" altLang="zh-CN" sz="1800" b="1" dirty="0"/>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628650" y="1509713"/>
            <a:ext cx="7810500" cy="5029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gn="just">
              <a:lnSpc>
                <a:spcPct val="100000"/>
              </a:lnSpc>
              <a:spcBef>
                <a:spcPts val="0"/>
              </a:spcBef>
              <a:buNone/>
              <a:defRPr/>
            </a:pPr>
            <a:endParaRPr lang="en-US" sz="2000" dirty="0">
              <a:solidFill>
                <a:srgbClr val="002060"/>
              </a:solidFill>
              <a:latin typeface="Arial" panose="020B0604020202020204" pitchFamily="34" charset="0"/>
              <a:cs typeface="Arial" panose="020B0604020202020204" pitchFamily="34" charset="0"/>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7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89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3600" b="1" dirty="0">
                <a:solidFill>
                  <a:srgbClr val="C00000"/>
                </a:solidFill>
                <a:latin typeface="Times New Roman" pitchFamily="18" charset="0"/>
                <a:cs typeface="Times New Roman" pitchFamily="18" charset="0"/>
              </a:rPr>
              <a:t>Design Analysis</a:t>
            </a:r>
          </a:p>
        </p:txBody>
      </p:sp>
      <p:sp>
        <p:nvSpPr>
          <p:cNvPr id="3" name="Content Placeholder 2">
            <a:extLst>
              <a:ext uri="{FF2B5EF4-FFF2-40B4-BE49-F238E27FC236}">
                <a16:creationId xmlns:a16="http://schemas.microsoft.com/office/drawing/2014/main" id="{B727F0CB-1E3D-5066-BE27-38334114676F}"/>
              </a:ext>
            </a:extLst>
          </p:cNvPr>
          <p:cNvSpPr>
            <a:spLocks noGrp="1"/>
          </p:cNvSpPr>
          <p:nvPr>
            <p:ph sz="half" idx="1"/>
          </p:nvPr>
        </p:nvSpPr>
        <p:spPr/>
        <p:txBody>
          <a:bodyPr>
            <a:normAutofit fontScale="85000" lnSpcReduction="10000"/>
          </a:bodyPr>
          <a:lstStyle/>
          <a:p>
            <a:pPr>
              <a:lnSpc>
                <a:spcPct val="107000"/>
              </a:lnSpc>
              <a:spcAft>
                <a:spcPts val="800"/>
              </a:spcAft>
            </a:pPr>
            <a:r>
              <a:rPr lang="en-US" sz="2400" kern="0" dirty="0">
                <a:solidFill>
                  <a:schemeClr val="tx1">
                    <a:lumMod val="85000"/>
                    <a:lumOff val="15000"/>
                  </a:schemeClr>
                </a:solidFill>
                <a:effectLst/>
                <a:latin typeface="Times New Roman" panose="02020603050405020304" pitchFamily="18" charset="0"/>
                <a:ea typeface="Times New Roman" panose="02020603050405020304" pitchFamily="18" charset="0"/>
              </a:rPr>
              <a:t>The design of the project centers around a cloud-based architecture that leverages distributed computing to process large volumes of social media data. </a:t>
            </a:r>
          </a:p>
          <a:p>
            <a:pPr>
              <a:lnSpc>
                <a:spcPct val="107000"/>
              </a:lnSpc>
              <a:spcAft>
                <a:spcPts val="800"/>
              </a:spcAft>
            </a:pPr>
            <a:r>
              <a:rPr lang="en-US" sz="2400" kern="0" dirty="0">
                <a:solidFill>
                  <a:schemeClr val="tx1">
                    <a:lumMod val="85000"/>
                    <a:lumOff val="15000"/>
                  </a:schemeClr>
                </a:solidFill>
                <a:effectLst/>
                <a:latin typeface="Times New Roman" panose="02020603050405020304" pitchFamily="18" charset="0"/>
                <a:ea typeface="Times New Roman" panose="02020603050405020304" pitchFamily="18" charset="0"/>
              </a:rPr>
              <a:t>The data pipeline includes data ingestion, preprocessing, analysis, and visualization stages. </a:t>
            </a:r>
          </a:p>
          <a:p>
            <a:pPr>
              <a:lnSpc>
                <a:spcPct val="107000"/>
              </a:lnSpc>
              <a:spcAft>
                <a:spcPts val="800"/>
              </a:spcAft>
            </a:pPr>
            <a:r>
              <a:rPr lang="en-US" sz="2400" kern="0" dirty="0">
                <a:solidFill>
                  <a:schemeClr val="tx1">
                    <a:lumMod val="85000"/>
                    <a:lumOff val="15000"/>
                  </a:schemeClr>
                </a:solidFill>
                <a:effectLst/>
                <a:latin typeface="Times New Roman" panose="02020603050405020304" pitchFamily="18" charset="0"/>
                <a:ea typeface="Times New Roman" panose="02020603050405020304" pitchFamily="18" charset="0"/>
              </a:rPr>
              <a:t>Each stage is designed to handle the specific challenges of social media data, such as high volume and unstructured formats. </a:t>
            </a:r>
            <a:endParaRPr lang="en-IN" sz="24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D40959B-ADB6-230B-95BA-761AA72F08F9}"/>
              </a:ext>
            </a:extLst>
          </p:cNvPr>
          <p:cNvPicPr>
            <a:picLocks noGrp="1" noChangeAspect="1"/>
          </p:cNvPicPr>
          <p:nvPr>
            <p:ph sz="half" idx="2"/>
          </p:nvPr>
        </p:nvPicPr>
        <p:blipFill>
          <a:blip r:embed="rId3"/>
          <a:stretch>
            <a:fillRect/>
          </a:stretch>
        </p:blipFill>
        <p:spPr>
          <a:xfrm>
            <a:off x="4828643" y="2093080"/>
            <a:ext cx="3487214" cy="3816427"/>
          </a:xfrm>
          <a:prstGeom prst="rect">
            <a:avLst/>
          </a:prstGeom>
        </p:spPr>
      </p:pic>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11</a:t>
            </a:fld>
            <a:endParaRPr lang="en-US" altLang="zh-CN" sz="1800" b="1" dirty="0"/>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628650" y="1509713"/>
            <a:ext cx="7810500" cy="5029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gn="just">
              <a:lnSpc>
                <a:spcPct val="100000"/>
              </a:lnSpc>
              <a:spcBef>
                <a:spcPts val="0"/>
              </a:spcBef>
              <a:buNone/>
              <a:defRPr/>
            </a:pPr>
            <a:endParaRPr lang="en-US" sz="2000" dirty="0">
              <a:solidFill>
                <a:srgbClr val="002060"/>
              </a:solidFill>
              <a:latin typeface="Arial" panose="020B0604020202020204" pitchFamily="34" charset="0"/>
              <a:cs typeface="Arial" panose="020B0604020202020204" pitchFamily="34" charset="0"/>
            </a:endParaRPr>
          </a:p>
        </p:txBody>
      </p:sp>
      <p:pic>
        <p:nvPicPr>
          <p:cNvPr id="7" name="Picture 2" descr="SSE-Computer Science and Engineer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109573"/>
            <a:ext cx="7239000" cy="57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679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3600" b="1" dirty="0">
                <a:solidFill>
                  <a:srgbClr val="C00000"/>
                </a:solidFill>
                <a:latin typeface="Times New Roman" pitchFamily="18" charset="0"/>
                <a:cs typeface="Times New Roman" pitchFamily="18" charset="0"/>
              </a:rPr>
              <a:t>Implementation</a:t>
            </a:r>
          </a:p>
        </p:txBody>
      </p:sp>
      <p:sp>
        <p:nvSpPr>
          <p:cNvPr id="3" name="Content Placeholder 2">
            <a:extLst>
              <a:ext uri="{FF2B5EF4-FFF2-40B4-BE49-F238E27FC236}">
                <a16:creationId xmlns:a16="http://schemas.microsoft.com/office/drawing/2014/main" id="{B727F0CB-1E3D-5066-BE27-38334114676F}"/>
              </a:ext>
            </a:extLst>
          </p:cNvPr>
          <p:cNvSpPr>
            <a:spLocks noGrp="1"/>
          </p:cNvSpPr>
          <p:nvPr>
            <p:ph idx="1"/>
          </p:nvPr>
        </p:nvSpPr>
        <p:spPr/>
        <p:txBody>
          <a:bodyPr>
            <a:normAutofit lnSpcReduction="10000"/>
          </a:bodyPr>
          <a:lstStyle/>
          <a:p>
            <a:pPr algn="just">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implementation of this project involves several key steps, from setting up the cloud environment to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analyzing</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the social media data. Below is a step-by-step guide to implementing the project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Analyzing</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Social Media Data in the Cloud: Trends and Insights."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kern="0" dirty="0">
                <a:effectLst/>
                <a:latin typeface="Times New Roman" panose="02020603050405020304" pitchFamily="18" charset="0"/>
                <a:ea typeface="Times New Roman" panose="02020603050405020304" pitchFamily="18" charset="0"/>
              </a:rPr>
              <a:t>Setting Up the Cloud Environment</a:t>
            </a:r>
            <a:endParaRPr lang="en-IN" sz="2400" b="1" kern="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kern="0" dirty="0">
                <a:effectLst/>
                <a:latin typeface="Times New Roman" panose="02020603050405020304" pitchFamily="18" charset="0"/>
                <a:ea typeface="Times New Roman" panose="02020603050405020304" pitchFamily="18" charset="0"/>
              </a:rPr>
              <a:t>Data Collection</a:t>
            </a:r>
            <a:endParaRPr lang="en-IN" sz="2400" b="1" kern="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Data Preprocessing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kern="0" dirty="0">
                <a:effectLst/>
                <a:latin typeface="Times New Roman" panose="02020603050405020304" pitchFamily="18" charset="0"/>
                <a:ea typeface="Times New Roman" panose="02020603050405020304" pitchFamily="18" charset="0"/>
              </a:rPr>
              <a:t>Data Analysis</a:t>
            </a:r>
            <a:endParaRPr lang="en-IN" dirty="0"/>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12</a:t>
            </a:fld>
            <a:endParaRPr lang="en-US" altLang="zh-CN" sz="1800" b="1" dirty="0"/>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628650" y="1509713"/>
            <a:ext cx="7810500" cy="5029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gn="just">
              <a:lnSpc>
                <a:spcPct val="100000"/>
              </a:lnSpc>
              <a:spcBef>
                <a:spcPts val="0"/>
              </a:spcBef>
              <a:buNone/>
              <a:defRPr/>
            </a:pPr>
            <a:endParaRPr lang="en-US" sz="2000" dirty="0">
              <a:solidFill>
                <a:srgbClr val="002060"/>
              </a:solidFill>
              <a:latin typeface="Arial" panose="020B0604020202020204" pitchFamily="34" charset="0"/>
              <a:cs typeface="Arial" panose="020B0604020202020204" pitchFamily="34" charset="0"/>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7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19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3600" b="1" dirty="0">
                <a:solidFill>
                  <a:srgbClr val="C00000"/>
                </a:solidFill>
                <a:latin typeface="Times New Roman" pitchFamily="18" charset="0"/>
                <a:cs typeface="Times New Roman" pitchFamily="18" charset="0"/>
              </a:rPr>
              <a:t>Code</a:t>
            </a:r>
          </a:p>
        </p:txBody>
      </p:sp>
      <p:pic>
        <p:nvPicPr>
          <p:cNvPr id="6" name="Content Placeholder 5">
            <a:extLst>
              <a:ext uri="{FF2B5EF4-FFF2-40B4-BE49-F238E27FC236}">
                <a16:creationId xmlns:a16="http://schemas.microsoft.com/office/drawing/2014/main" id="{A53474D9-CA95-CACD-EE06-301CA9871FB3}"/>
              </a:ext>
            </a:extLst>
          </p:cNvPr>
          <p:cNvPicPr>
            <a:picLocks noGrp="1" noChangeAspect="1"/>
          </p:cNvPicPr>
          <p:nvPr>
            <p:ph sz="half" idx="1"/>
          </p:nvPr>
        </p:nvPicPr>
        <p:blipFill>
          <a:blip r:embed="rId3"/>
          <a:stretch>
            <a:fillRect/>
          </a:stretch>
        </p:blipFill>
        <p:spPr>
          <a:xfrm>
            <a:off x="381000" y="1825625"/>
            <a:ext cx="4133850" cy="4351338"/>
          </a:xfrm>
          <a:prstGeom prst="rect">
            <a:avLst/>
          </a:prstGeom>
        </p:spPr>
      </p:pic>
      <p:pic>
        <p:nvPicPr>
          <p:cNvPr id="8" name="Content Placeholder 7">
            <a:extLst>
              <a:ext uri="{FF2B5EF4-FFF2-40B4-BE49-F238E27FC236}">
                <a16:creationId xmlns:a16="http://schemas.microsoft.com/office/drawing/2014/main" id="{153FC9E9-7B81-3B71-F79C-645BE34904E9}"/>
              </a:ext>
            </a:extLst>
          </p:cNvPr>
          <p:cNvPicPr>
            <a:picLocks noGrp="1" noChangeAspect="1"/>
          </p:cNvPicPr>
          <p:nvPr>
            <p:ph sz="half" idx="2"/>
          </p:nvPr>
        </p:nvPicPr>
        <p:blipFill>
          <a:blip r:embed="rId4"/>
          <a:stretch>
            <a:fillRect/>
          </a:stretch>
        </p:blipFill>
        <p:spPr>
          <a:xfrm>
            <a:off x="4629150" y="1825625"/>
            <a:ext cx="4133850" cy="4348163"/>
          </a:xfrm>
          <a:prstGeom prst="rect">
            <a:avLst/>
          </a:prstGeom>
        </p:spPr>
      </p:pic>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13</a:t>
            </a:fld>
            <a:endParaRPr lang="en-US" altLang="zh-CN" sz="1800" b="1" dirty="0"/>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628650" y="1509713"/>
            <a:ext cx="7810500" cy="5029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gn="just">
              <a:lnSpc>
                <a:spcPct val="100000"/>
              </a:lnSpc>
              <a:spcBef>
                <a:spcPts val="0"/>
              </a:spcBef>
              <a:buNone/>
              <a:defRPr/>
            </a:pPr>
            <a:endParaRPr lang="en-US" sz="2000" dirty="0">
              <a:solidFill>
                <a:srgbClr val="002060"/>
              </a:solidFill>
              <a:latin typeface="Arial" panose="020B0604020202020204" pitchFamily="34" charset="0"/>
              <a:cs typeface="Arial" panose="020B0604020202020204" pitchFamily="34" charset="0"/>
            </a:endParaRPr>
          </a:p>
        </p:txBody>
      </p:sp>
      <p:pic>
        <p:nvPicPr>
          <p:cNvPr id="7" name="Picture 2" descr="SSE-Computer Science and Engineeri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8200" y="109573"/>
            <a:ext cx="7239000" cy="57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775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3600" b="1" dirty="0">
                <a:solidFill>
                  <a:srgbClr val="C00000"/>
                </a:solidFill>
                <a:latin typeface="Times New Roman" pitchFamily="18" charset="0"/>
                <a:cs typeface="Times New Roman" pitchFamily="18" charset="0"/>
              </a:rPr>
              <a:t>Output-Testing &amp; Evaluation</a:t>
            </a:r>
          </a:p>
        </p:txBody>
      </p:sp>
      <p:sp>
        <p:nvSpPr>
          <p:cNvPr id="5" name="Text Placeholder 4">
            <a:extLst>
              <a:ext uri="{FF2B5EF4-FFF2-40B4-BE49-F238E27FC236}">
                <a16:creationId xmlns:a16="http://schemas.microsoft.com/office/drawing/2014/main" id="{1633C043-6BC9-AA02-4EE8-7E60E55DA4B6}"/>
              </a:ext>
            </a:extLst>
          </p:cNvPr>
          <p:cNvSpPr>
            <a:spLocks noGrp="1"/>
          </p:cNvSpPr>
          <p:nvPr>
            <p:ph type="body" idx="1"/>
          </p:nvPr>
        </p:nvSpPr>
        <p:spPr/>
        <p:txBody>
          <a:bodyPr/>
          <a:lstStyle/>
          <a:p>
            <a:r>
              <a:rPr lang="en-US" dirty="0"/>
              <a:t>Output</a:t>
            </a:r>
            <a:endParaRPr lang="en-IN" dirty="0"/>
          </a:p>
        </p:txBody>
      </p:sp>
      <p:pic>
        <p:nvPicPr>
          <p:cNvPr id="11" name="Content Placeholder 10">
            <a:extLst>
              <a:ext uri="{FF2B5EF4-FFF2-40B4-BE49-F238E27FC236}">
                <a16:creationId xmlns:a16="http://schemas.microsoft.com/office/drawing/2014/main" id="{F83823B4-B5BC-CF6A-2C61-6BD9D5A84516}"/>
              </a:ext>
            </a:extLst>
          </p:cNvPr>
          <p:cNvPicPr>
            <a:picLocks noGrp="1" noChangeAspect="1"/>
          </p:cNvPicPr>
          <p:nvPr>
            <p:ph sz="half" idx="2"/>
          </p:nvPr>
        </p:nvPicPr>
        <p:blipFill>
          <a:blip r:embed="rId3"/>
          <a:stretch>
            <a:fillRect/>
          </a:stretch>
        </p:blipFill>
        <p:spPr>
          <a:xfrm>
            <a:off x="304800" y="2835276"/>
            <a:ext cx="4194175" cy="2368200"/>
          </a:xfrm>
          <a:prstGeom prst="rect">
            <a:avLst/>
          </a:prstGeom>
        </p:spPr>
      </p:pic>
      <p:sp>
        <p:nvSpPr>
          <p:cNvPr id="6" name="Text Placeholder 5">
            <a:extLst>
              <a:ext uri="{FF2B5EF4-FFF2-40B4-BE49-F238E27FC236}">
                <a16:creationId xmlns:a16="http://schemas.microsoft.com/office/drawing/2014/main" id="{9EA1F3D1-822F-EA39-2B09-C4E7743CAA1F}"/>
              </a:ext>
            </a:extLst>
          </p:cNvPr>
          <p:cNvSpPr>
            <a:spLocks noGrp="1"/>
          </p:cNvSpPr>
          <p:nvPr>
            <p:ph type="body" sz="quarter" idx="3"/>
          </p:nvPr>
        </p:nvSpPr>
        <p:spPr/>
        <p:txBody>
          <a:bodyPr/>
          <a:lstStyle/>
          <a:p>
            <a:r>
              <a:rPr lang="en-US" dirty="0"/>
              <a:t>Test Case : Valid API Credentials</a:t>
            </a:r>
          </a:p>
          <a:p>
            <a:endParaRPr lang="en-IN" dirty="0"/>
          </a:p>
        </p:txBody>
      </p:sp>
      <p:sp>
        <p:nvSpPr>
          <p:cNvPr id="8" name="Content Placeholder 7">
            <a:extLst>
              <a:ext uri="{FF2B5EF4-FFF2-40B4-BE49-F238E27FC236}">
                <a16:creationId xmlns:a16="http://schemas.microsoft.com/office/drawing/2014/main" id="{88743769-E5C2-7F0A-3361-517456F382AC}"/>
              </a:ext>
            </a:extLst>
          </p:cNvPr>
          <p:cNvSpPr>
            <a:spLocks noGrp="1"/>
          </p:cNvSpPr>
          <p:nvPr>
            <p:ph sz="quarter" idx="4"/>
          </p:nvPr>
        </p:nvSpPr>
        <p:spPr/>
        <p:txBody>
          <a:bodyPr>
            <a:normAutofit fontScale="70000" lnSpcReduction="20000"/>
          </a:bodyPr>
          <a:lstStyle/>
          <a:p>
            <a:r>
              <a:rPr lang="en-US" dirty="0"/>
              <a:t>Input: Valid Twitter API credentials and AWS S3 credentials.</a:t>
            </a:r>
          </a:p>
          <a:p>
            <a:r>
              <a:rPr lang="en-US" dirty="0"/>
              <a:t>Expected Output: Tweets containing the keyword "cloud computing" are successfully retrieved, saved to a file named tweets.txt, and uploaded to the specified S3 bucket.</a:t>
            </a:r>
          </a:p>
          <a:p>
            <a:r>
              <a:rPr lang="en-US" dirty="0"/>
              <a:t>Test Steps:</a:t>
            </a:r>
          </a:p>
          <a:p>
            <a:r>
              <a:rPr lang="en-US" dirty="0"/>
              <a:t>Run the Java program with valid Twitter API credentials.</a:t>
            </a:r>
          </a:p>
          <a:p>
            <a:r>
              <a:rPr lang="en-US" dirty="0"/>
              <a:t>Check if the tweets.txt file is created locally.</a:t>
            </a:r>
          </a:p>
          <a:p>
            <a:r>
              <a:rPr lang="en-US" dirty="0"/>
              <a:t>Verify that the file is successfully uploaded to the specified S3 bucket.</a:t>
            </a:r>
          </a:p>
          <a:p>
            <a:r>
              <a:rPr lang="en-US" dirty="0"/>
              <a:t>Actual Output: (Assume this output after running the code)</a:t>
            </a:r>
          </a:p>
          <a:p>
            <a:r>
              <a:rPr lang="en-US" dirty="0"/>
              <a:t>A file named tweets.txt is created locally.</a:t>
            </a:r>
          </a:p>
          <a:p>
            <a:r>
              <a:rPr lang="en-US" dirty="0"/>
              <a:t>The file is uploaded to the S3 bucket successfully.</a:t>
            </a:r>
          </a:p>
          <a:p>
            <a:endParaRPr lang="en-IN" dirty="0"/>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14</a:t>
            </a:fld>
            <a:endParaRPr lang="en-US" altLang="zh-CN" sz="1800" b="1" dirty="0"/>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628650" y="1509713"/>
            <a:ext cx="7810500" cy="5029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gn="just">
              <a:lnSpc>
                <a:spcPct val="100000"/>
              </a:lnSpc>
              <a:spcBef>
                <a:spcPts val="0"/>
              </a:spcBef>
              <a:buNone/>
              <a:defRPr/>
            </a:pPr>
            <a:endParaRPr lang="en-US" sz="2000" dirty="0">
              <a:solidFill>
                <a:srgbClr val="002060"/>
              </a:solidFill>
              <a:latin typeface="Arial" panose="020B0604020202020204" pitchFamily="34" charset="0"/>
              <a:cs typeface="Arial" panose="020B0604020202020204" pitchFamily="34" charset="0"/>
            </a:endParaRPr>
          </a:p>
        </p:txBody>
      </p:sp>
      <p:pic>
        <p:nvPicPr>
          <p:cNvPr id="7" name="Picture 2" descr="SSE-Computer Science and Engineer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109573"/>
            <a:ext cx="7239000" cy="57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072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3600" b="1" dirty="0">
                <a:solidFill>
                  <a:srgbClr val="C00000"/>
                </a:solidFill>
                <a:latin typeface="Times New Roman" pitchFamily="18" charset="0"/>
                <a:cs typeface="Times New Roman" pitchFamily="18" charset="0"/>
              </a:rPr>
              <a:t>Result &amp; Analysis</a:t>
            </a:r>
          </a:p>
        </p:txBody>
      </p:sp>
      <p:sp>
        <p:nvSpPr>
          <p:cNvPr id="6" name="Text Placeholder 5">
            <a:extLst>
              <a:ext uri="{FF2B5EF4-FFF2-40B4-BE49-F238E27FC236}">
                <a16:creationId xmlns:a16="http://schemas.microsoft.com/office/drawing/2014/main" id="{DB8ABC4D-BBFF-7623-57DB-8278F91C2FEE}"/>
              </a:ext>
            </a:extLst>
          </p:cNvPr>
          <p:cNvSpPr>
            <a:spLocks noGrp="1"/>
          </p:cNvSpPr>
          <p:nvPr>
            <p:ph type="body" idx="1"/>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B727F0CB-1E3D-5066-BE27-38334114676F}"/>
              </a:ext>
            </a:extLst>
          </p:cNvPr>
          <p:cNvSpPr>
            <a:spLocks noGrp="1"/>
          </p:cNvSpPr>
          <p:nvPr>
            <p:ph sz="half" idx="2"/>
          </p:nvPr>
        </p:nvSpPr>
        <p:spPr/>
        <p:txBody>
          <a:bodyPr>
            <a:normAutofit fontScale="62500" lnSpcReduction="20000"/>
          </a:bodyPr>
          <a:lstStyle/>
          <a:p>
            <a:pPr algn="just">
              <a:lnSpc>
                <a:spcPct val="107000"/>
              </a:lnSpc>
              <a:spcAft>
                <a:spcPts val="800"/>
              </a:spcAft>
            </a:pPr>
            <a:r>
              <a:rPr lang="en-US" dirty="0"/>
              <a:t>The results of the project demonstrate the effectiveness of cloud-based big data analytics in processing and analyzing social media data. </a:t>
            </a:r>
          </a:p>
          <a:p>
            <a:pPr algn="just">
              <a:lnSpc>
                <a:spcPct val="107000"/>
              </a:lnSpc>
              <a:spcAft>
                <a:spcPts val="800"/>
              </a:spcAft>
            </a:pPr>
            <a:r>
              <a:rPr lang="en-US" dirty="0"/>
              <a:t>The framework successfully identified key trends and insights, such as shifts in consumer sentiment and emerging topics of interest. </a:t>
            </a:r>
          </a:p>
          <a:p>
            <a:pPr algn="just">
              <a:lnSpc>
                <a:spcPct val="107000"/>
              </a:lnSpc>
              <a:spcAft>
                <a:spcPts val="800"/>
              </a:spcAft>
            </a:pPr>
            <a:r>
              <a:rPr lang="en-US" dirty="0"/>
              <a:t>The analysis revealed that the cloud-based approach significantly outperformed traditional methods in terms of scalability and processing speed. </a:t>
            </a:r>
          </a:p>
          <a:p>
            <a:pPr algn="just">
              <a:lnSpc>
                <a:spcPct val="107000"/>
              </a:lnSpc>
              <a:spcAft>
                <a:spcPts val="800"/>
              </a:spcAft>
            </a:pPr>
            <a:r>
              <a:rPr lang="en-US" dirty="0"/>
              <a:t>The insights gained from the analysis provide valuable information for businesses looking to understand and respond to changes in consumer behavior.</a:t>
            </a:r>
          </a:p>
          <a:p>
            <a:pPr algn="just">
              <a:lnSpc>
                <a:spcPct val="107000"/>
              </a:lnSpc>
              <a:spcAft>
                <a:spcPts val="800"/>
              </a:spcAft>
            </a:pPr>
            <a:endParaRPr lang="en-IN" dirty="0"/>
          </a:p>
        </p:txBody>
      </p:sp>
      <p:sp>
        <p:nvSpPr>
          <p:cNvPr id="8" name="Text Placeholder 7">
            <a:extLst>
              <a:ext uri="{FF2B5EF4-FFF2-40B4-BE49-F238E27FC236}">
                <a16:creationId xmlns:a16="http://schemas.microsoft.com/office/drawing/2014/main" id="{DCD5B8F1-C085-9A2A-FEE0-F66090DEA2F6}"/>
              </a:ext>
            </a:extLst>
          </p:cNvPr>
          <p:cNvSpPr>
            <a:spLocks noGrp="1"/>
          </p:cNvSpPr>
          <p:nvPr>
            <p:ph type="body" sz="quarter" idx="3"/>
          </p:nvPr>
        </p:nvSpPr>
        <p:spPr/>
        <p:txBody>
          <a:bodyPr/>
          <a:lstStyle/>
          <a:p>
            <a:r>
              <a:rPr lang="en-US" dirty="0"/>
              <a:t>Analysis</a:t>
            </a:r>
            <a:endParaRPr lang="en-IN" dirty="0"/>
          </a:p>
        </p:txBody>
      </p:sp>
      <p:sp>
        <p:nvSpPr>
          <p:cNvPr id="10" name="Content Placeholder 9">
            <a:extLst>
              <a:ext uri="{FF2B5EF4-FFF2-40B4-BE49-F238E27FC236}">
                <a16:creationId xmlns:a16="http://schemas.microsoft.com/office/drawing/2014/main" id="{841A28B4-9338-B6CF-0E66-78F440307F8D}"/>
              </a:ext>
            </a:extLst>
          </p:cNvPr>
          <p:cNvSpPr>
            <a:spLocks noGrp="1"/>
          </p:cNvSpPr>
          <p:nvPr>
            <p:ph sz="quarter" idx="4"/>
          </p:nvPr>
        </p:nvSpPr>
        <p:spPr/>
        <p:txBody>
          <a:bodyPr>
            <a:normAutofit fontScale="62500" lnSpcReduction="20000"/>
          </a:bodyPr>
          <a:lstStyle/>
          <a:p>
            <a:pPr marL="342900" lvl="0" indent="-342900">
              <a:lnSpc>
                <a:spcPct val="107000"/>
              </a:lnSpc>
              <a:buFont typeface="Wingdings" panose="05000000000000000000" pitchFamily="2" charset="2"/>
              <a:buChar char=""/>
            </a:pPr>
            <a:r>
              <a:rPr lang="en-IN" sz="24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Analyze Findings: Review the insights generated from the data analysis, such as key trends, sentiment shifts, and emerging topics.</a:t>
            </a:r>
            <a:endParaRPr lang="en-IN" sz="18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4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Correlation Analysis: Determine the correlation between social media trends and external factors, such as market events or public announcements.</a:t>
            </a:r>
            <a:endParaRPr lang="en-IN" sz="18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24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Business Insights: Derive actionable insights that can inform business strategies, such as targeting specific demographics or launching marketing campaigns aligned with trending topics.</a:t>
            </a:r>
            <a:endParaRPr lang="en-IN" sz="18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15</a:t>
            </a:fld>
            <a:endParaRPr lang="en-US" altLang="zh-CN" sz="1800" b="1" dirty="0"/>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628650" y="1509713"/>
            <a:ext cx="7810500" cy="5029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gn="just">
              <a:lnSpc>
                <a:spcPct val="100000"/>
              </a:lnSpc>
              <a:spcBef>
                <a:spcPts val="0"/>
              </a:spcBef>
              <a:buNone/>
              <a:defRPr/>
            </a:pPr>
            <a:endParaRPr lang="en-US" sz="2000" dirty="0">
              <a:solidFill>
                <a:srgbClr val="002060"/>
              </a:solidFill>
              <a:latin typeface="Arial" panose="020B0604020202020204" pitchFamily="34" charset="0"/>
              <a:cs typeface="Arial" panose="020B0604020202020204" pitchFamily="34" charset="0"/>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7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601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3600" b="1" dirty="0">
                <a:solidFill>
                  <a:srgbClr val="C00000"/>
                </a:solidFill>
                <a:latin typeface="Times New Roman" pitchFamily="18" charset="0"/>
                <a:cs typeface="Times New Roman" pitchFamily="18" charset="0"/>
              </a:rPr>
              <a:t>Conclusion</a:t>
            </a:r>
          </a:p>
        </p:txBody>
      </p:sp>
      <p:sp>
        <p:nvSpPr>
          <p:cNvPr id="3" name="Content Placeholder 2">
            <a:extLst>
              <a:ext uri="{FF2B5EF4-FFF2-40B4-BE49-F238E27FC236}">
                <a16:creationId xmlns:a16="http://schemas.microsoft.com/office/drawing/2014/main" id="{BB85443F-0C9B-EEBD-BD05-821A5C54E6A6}"/>
              </a:ext>
            </a:extLst>
          </p:cNvPr>
          <p:cNvSpPr>
            <a:spLocks noGrp="1"/>
          </p:cNvSpPr>
          <p:nvPr>
            <p:ph idx="1"/>
          </p:nvPr>
        </p:nvSpPr>
        <p:spPr/>
        <p:txBody>
          <a:bodyPr>
            <a:normAutofit lnSpcReduction="10000"/>
          </a:bodyPr>
          <a:lstStyle/>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Future work could explore the integration of more advanced machine learning techniques, such as deep learning, to further enhance the accuracy and depth of the insights generated from social media data. </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Additionally, expanding the framework to include more social media platforms and data sources could provide a more comprehensive view of trends and consumer behavior. </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use of edge computing in conjunction with cloud services could also be explored to improve real-time processing capabilities.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16</a:t>
            </a:fld>
            <a:endParaRPr lang="en-US" altLang="zh-CN" sz="1800" b="1" dirty="0"/>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968375" y="1274379"/>
            <a:ext cx="7086600" cy="5029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nSpc>
                <a:spcPct val="150000"/>
              </a:lnSpc>
              <a:spcBef>
                <a:spcPts val="0"/>
              </a:spcBef>
              <a:buNone/>
              <a:defRPr/>
            </a:pPr>
            <a:endParaRPr lang="en-US" sz="2400" dirty="0">
              <a:solidFill>
                <a:srgbClr val="002060"/>
              </a:solidFill>
              <a:latin typeface="Times New Roman" panose="02020603050405020304" pitchFamily="18" charset="0"/>
              <a:cs typeface="Times New Roman" panose="02020603050405020304" pitchFamily="18" charset="0"/>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00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92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3600" b="1" dirty="0">
                <a:solidFill>
                  <a:srgbClr val="C00000"/>
                </a:solidFill>
                <a:latin typeface="Times New Roman" pitchFamily="18" charset="0"/>
                <a:cs typeface="Times New Roman" pitchFamily="18" charset="0"/>
              </a:rPr>
              <a:t>Future work</a:t>
            </a:r>
          </a:p>
        </p:txBody>
      </p:sp>
      <p:sp>
        <p:nvSpPr>
          <p:cNvPr id="3" name="Content Placeholder 2">
            <a:extLst>
              <a:ext uri="{FF2B5EF4-FFF2-40B4-BE49-F238E27FC236}">
                <a16:creationId xmlns:a16="http://schemas.microsoft.com/office/drawing/2014/main" id="{B727F0CB-1E3D-5066-BE27-38334114676F}"/>
              </a:ext>
            </a:extLst>
          </p:cNvPr>
          <p:cNvSpPr>
            <a:spLocks noGrp="1"/>
          </p:cNvSpPr>
          <p:nvPr>
            <p:ph idx="1"/>
          </p:nvPr>
        </p:nvSpPr>
        <p:spPr/>
        <p:txBody>
          <a:bodyPr>
            <a:normAutofit lnSpcReduction="10000"/>
          </a:bodyPr>
          <a:lstStyle/>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Future work could explore the integration of more advanced machine learning techniques, such as deep learning, to further enhance the accuracy and depth of the insights generated from social media data. </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Additionally, expanding the framework to include more social media platforms and data sources could provide a more comprehensive view of trends and consumer behavior. </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use of edge computing in conjunction with cloud services could also be explored to improve real-time processing capabilities.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17</a:t>
            </a:fld>
            <a:endParaRPr lang="en-US" altLang="zh-CN" sz="1800" b="1" dirty="0"/>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628650" y="1509713"/>
            <a:ext cx="7810500" cy="5029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gn="just">
              <a:lnSpc>
                <a:spcPct val="100000"/>
              </a:lnSpc>
              <a:spcBef>
                <a:spcPts val="0"/>
              </a:spcBef>
              <a:buNone/>
              <a:defRPr/>
            </a:pPr>
            <a:endParaRPr lang="en-US" sz="2000" dirty="0">
              <a:solidFill>
                <a:srgbClr val="002060"/>
              </a:solidFill>
              <a:latin typeface="Arial" panose="020B0604020202020204" pitchFamily="34" charset="0"/>
              <a:cs typeface="Arial" panose="020B0604020202020204" pitchFamily="34" charset="0"/>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7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129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3600" b="1" dirty="0">
                <a:solidFill>
                  <a:srgbClr val="C00000"/>
                </a:solidFill>
                <a:latin typeface="Times New Roman" pitchFamily="18" charset="0"/>
                <a:cs typeface="Times New Roman" pitchFamily="18" charset="0"/>
              </a:rPr>
              <a:t>References</a:t>
            </a:r>
          </a:p>
        </p:txBody>
      </p:sp>
      <p:sp>
        <p:nvSpPr>
          <p:cNvPr id="3" name="Content Placeholder 2">
            <a:extLst>
              <a:ext uri="{FF2B5EF4-FFF2-40B4-BE49-F238E27FC236}">
                <a16:creationId xmlns:a16="http://schemas.microsoft.com/office/drawing/2014/main" id="{9774FCD7-A5D9-2353-9A2A-E33127920D2E}"/>
              </a:ext>
            </a:extLst>
          </p:cNvPr>
          <p:cNvSpPr>
            <a:spLocks noGrp="1"/>
          </p:cNvSpPr>
          <p:nvPr>
            <p:ph idx="1"/>
          </p:nvPr>
        </p:nvSpPr>
        <p:spPr/>
        <p:txBody>
          <a:bodyPr>
            <a:normAutofit fontScale="85000" lnSpcReduction="20000"/>
          </a:bodyPr>
          <a:lstStyle/>
          <a:p>
            <a:pPr marL="342900" lvl="0"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Muraidhara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P. (2013). Security issues in cloud computing and its countermeasures. International Journal of Scientific &amp; Engineering Research, 4(10).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Sriram, I., &amp;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Khajeh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-Hosseini, A. (2010). Research agenda in cloud technologies.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arXiv</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preprint arXiv:1001.3259.</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Aziz, M. 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Abawajy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J., &amp; Chowdhury, M. (2013, December). The challenges of cloud technology adoption in e-government. In 2013 International Conference on Advanced Computer Science Applications and Technologies (pp. 470-474). IEEE.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Serrano, N., Gallardo, G., &amp;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Hernantes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J. (2015). Infrastructure as a service and cloud technologies. IEEE Software, 32(2), 30-36.</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Elmurzaevich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M. A. (2022, February). Use of cloud technologies in education. In Conference Zone (pp. 191-192).</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18</a:t>
            </a:fld>
            <a:endParaRPr lang="en-US" altLang="zh-CN" sz="1800" b="1" dirty="0"/>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968375" y="1274379"/>
            <a:ext cx="7086600" cy="5029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nSpc>
                <a:spcPct val="150000"/>
              </a:lnSpc>
              <a:spcBef>
                <a:spcPts val="0"/>
              </a:spcBef>
              <a:buNone/>
              <a:defRPr/>
            </a:pPr>
            <a:endParaRPr lang="en-US" sz="2400" dirty="0">
              <a:solidFill>
                <a:srgbClr val="002060"/>
              </a:solidFill>
              <a:latin typeface="Times New Roman" panose="02020603050405020304" pitchFamily="18" charset="0"/>
              <a:cs typeface="Times New Roman" panose="02020603050405020304" pitchFamily="18" charset="0"/>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00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237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32919"/>
            <a:ext cx="8489950" cy="792162"/>
          </a:xfrm>
        </p:spPr>
        <p:txBody>
          <a:bodyPr>
            <a:normAutofit fontScale="90000"/>
          </a:bodyPr>
          <a:lstStyle/>
          <a:p>
            <a:pPr algn="ctr">
              <a:defRPr/>
            </a:pPr>
            <a:r>
              <a:rPr lang="en-US" sz="3600" b="1" dirty="0">
                <a:solidFill>
                  <a:srgbClr val="C00000"/>
                </a:solidFill>
                <a:latin typeface="Times New Roman" pitchFamily="18" charset="0"/>
                <a:cs typeface="Times New Roman" pitchFamily="18" charset="0"/>
              </a:rPr>
              <a:t>THANK YOU</a:t>
            </a:r>
            <a:br>
              <a:rPr lang="en-US" sz="3600" b="1" dirty="0">
                <a:solidFill>
                  <a:srgbClr val="C00000"/>
                </a:solidFill>
                <a:latin typeface="Times New Roman" pitchFamily="18" charset="0"/>
                <a:cs typeface="Times New Roman" pitchFamily="18" charset="0"/>
              </a:rPr>
            </a:br>
            <a:endParaRPr lang="en-US" sz="3600" b="1" dirty="0">
              <a:solidFill>
                <a:srgbClr val="C0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solidFill>
                  <a:prstClr val="black">
                    <a:tint val="75000"/>
                  </a:prstClr>
                </a:solidFill>
                <a:latin typeface="Calibri"/>
                <a:ea typeface="等线" panose="02010600030101010101" pitchFamily="2" charset="-122"/>
              </a:rPr>
              <a:pPr>
                <a:defRPr/>
              </a:pPr>
              <a:t>19</a:t>
            </a:fld>
            <a:endParaRPr lang="en-US" altLang="zh-CN" sz="1800" b="1" dirty="0">
              <a:solidFill>
                <a:prstClr val="black">
                  <a:tint val="75000"/>
                </a:prstClr>
              </a:solidFill>
              <a:latin typeface="Calibri"/>
              <a:ea typeface="等线" panose="02010600030101010101" pitchFamily="2" charset="-122"/>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762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CCBACBD-9A93-384E-17F6-5AA116AC6CCA}"/>
              </a:ext>
            </a:extLst>
          </p:cNvPr>
          <p:cNvPicPr>
            <a:picLocks noChangeAspect="1"/>
          </p:cNvPicPr>
          <p:nvPr/>
        </p:nvPicPr>
        <p:blipFill>
          <a:blip r:embed="rId4"/>
          <a:stretch>
            <a:fillRect/>
          </a:stretch>
        </p:blipFill>
        <p:spPr>
          <a:xfrm>
            <a:off x="1944396" y="856265"/>
            <a:ext cx="5255207" cy="5145470"/>
          </a:xfrm>
          <a:prstGeom prst="rect">
            <a:avLst/>
          </a:prstGeom>
        </p:spPr>
      </p:pic>
    </p:spTree>
    <p:extLst>
      <p:ext uri="{BB962C8B-B14F-4D97-AF65-F5344CB8AC3E}">
        <p14:creationId xmlns:p14="http://schemas.microsoft.com/office/powerpoint/2010/main" val="372403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FF934B-F9CA-AAEC-7392-76C0609B0B7D}"/>
              </a:ext>
            </a:extLst>
          </p:cNvPr>
          <p:cNvSpPr>
            <a:spLocks noGrp="1"/>
          </p:cNvSpPr>
          <p:nvPr>
            <p:ph type="dt" sz="half" idx="10"/>
          </p:nvPr>
        </p:nvSpPr>
        <p:spPr/>
        <p:txBody>
          <a:bodyPr/>
          <a:lstStyle/>
          <a:p>
            <a:pPr>
              <a:defRPr/>
            </a:pPr>
            <a:fld id="{37DBACEB-86B6-4549-86D9-546E8B661F1D}" type="datetime1">
              <a:rPr lang="en-US" smtClean="0"/>
              <a:t>9/21/2024</a:t>
            </a:fld>
            <a:endParaRPr lang="en-US"/>
          </a:p>
        </p:txBody>
      </p:sp>
      <p:sp>
        <p:nvSpPr>
          <p:cNvPr id="3" name="Slide Number Placeholder 2">
            <a:extLst>
              <a:ext uri="{FF2B5EF4-FFF2-40B4-BE49-F238E27FC236}">
                <a16:creationId xmlns:a16="http://schemas.microsoft.com/office/drawing/2014/main" id="{70026DA3-F1C5-8075-54AB-A748FF6A139B}"/>
              </a:ext>
            </a:extLst>
          </p:cNvPr>
          <p:cNvSpPr>
            <a:spLocks noGrp="1"/>
          </p:cNvSpPr>
          <p:nvPr>
            <p:ph type="sldNum" sz="quarter" idx="12"/>
          </p:nvPr>
        </p:nvSpPr>
        <p:spPr/>
        <p:txBody>
          <a:bodyPr/>
          <a:lstStyle/>
          <a:p>
            <a:pPr>
              <a:defRPr/>
            </a:pPr>
            <a:fld id="{C6EF6C63-F5E9-4477-9611-220F3BE2B4BF}" type="slidenum">
              <a:rPr lang="zh-CN" altLang="en-US" sz="1800" b="1"/>
              <a:pPr>
                <a:defRPr/>
              </a:pPr>
              <a:t>2</a:t>
            </a:fld>
            <a:endParaRPr lang="en-US" altLang="zh-CN" sz="1800" b="1" dirty="0"/>
          </a:p>
        </p:txBody>
      </p:sp>
      <p:pic>
        <p:nvPicPr>
          <p:cNvPr id="4" name="Picture 2" descr="SSE-Computer Science and Engineering">
            <a:extLst>
              <a:ext uri="{FF2B5EF4-FFF2-40B4-BE49-F238E27FC236}">
                <a16:creationId xmlns:a16="http://schemas.microsoft.com/office/drawing/2014/main" id="{3642D5BC-9325-1ACB-56F2-1A6609302FE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2500" y="2"/>
            <a:ext cx="7239000" cy="80482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0AC1A45-1D08-DEC1-0D5B-4DF21377C84F}"/>
              </a:ext>
            </a:extLst>
          </p:cNvPr>
          <p:cNvSpPr txBox="1">
            <a:spLocks/>
          </p:cNvSpPr>
          <p:nvPr/>
        </p:nvSpPr>
        <p:spPr>
          <a:xfrm>
            <a:off x="1005052" y="838052"/>
            <a:ext cx="7499350" cy="792162"/>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defRPr/>
            </a:pPr>
            <a:r>
              <a:rPr lang="en-US" sz="3600" b="1" dirty="0">
                <a:solidFill>
                  <a:srgbClr val="C00000"/>
                </a:solidFill>
                <a:latin typeface="Times New Roman" pitchFamily="18" charset="0"/>
                <a:cs typeface="Times New Roman" pitchFamily="18" charset="0"/>
              </a:rPr>
              <a:t>AGENDA</a:t>
            </a:r>
          </a:p>
        </p:txBody>
      </p:sp>
      <p:sp>
        <p:nvSpPr>
          <p:cNvPr id="7" name="TextBox 6">
            <a:extLst>
              <a:ext uri="{FF2B5EF4-FFF2-40B4-BE49-F238E27FC236}">
                <a16:creationId xmlns:a16="http://schemas.microsoft.com/office/drawing/2014/main" id="{C3C9F0B6-6D65-2F9E-98AD-3690C6F47988}"/>
              </a:ext>
            </a:extLst>
          </p:cNvPr>
          <p:cNvSpPr txBox="1"/>
          <p:nvPr/>
        </p:nvSpPr>
        <p:spPr>
          <a:xfrm>
            <a:off x="381000" y="1416537"/>
            <a:ext cx="8123402" cy="5401479"/>
          </a:xfrm>
          <a:prstGeom prst="rect">
            <a:avLst/>
          </a:prstGeom>
          <a:noFill/>
        </p:spPr>
        <p:txBody>
          <a:bodyPr wrap="square">
            <a:spAutoFit/>
          </a:bodyPr>
          <a:lstStyle/>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Abstract</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Introduction</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Literature Review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Problem Statement</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Objective</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Methodology</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Design Analysis</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Implementation</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Testing and Evaluation</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Result and Analysis</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Conclusion</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Future work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References</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endParaRPr lang="en-US" sz="2000" b="1" dirty="0">
              <a:solidFill>
                <a:prstClr val="black"/>
              </a:solidFill>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91392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58584"/>
            <a:ext cx="7499350" cy="792162"/>
          </a:xfrm>
        </p:spPr>
        <p:txBody>
          <a:bodyPr>
            <a:normAutofit/>
          </a:bodyPr>
          <a:lstStyle/>
          <a:p>
            <a:pPr algn="ctr">
              <a:defRPr/>
            </a:pPr>
            <a:r>
              <a:rPr lang="en-US" sz="3600" b="1" dirty="0">
                <a:solidFill>
                  <a:srgbClr val="C00000"/>
                </a:solidFill>
                <a:latin typeface="Times New Roman" pitchFamily="18" charset="0"/>
                <a:cs typeface="Times New Roman" pitchFamily="18" charset="0"/>
              </a:rPr>
              <a:t>Abstract</a:t>
            </a:r>
          </a:p>
        </p:txBody>
      </p:sp>
      <p:sp>
        <p:nvSpPr>
          <p:cNvPr id="3" name="Content Placeholder 2"/>
          <p:cNvSpPr>
            <a:spLocks noGrp="1"/>
          </p:cNvSpPr>
          <p:nvPr>
            <p:ph idx="1"/>
          </p:nvPr>
        </p:nvSpPr>
        <p:spPr>
          <a:xfrm>
            <a:off x="660183" y="1752599"/>
            <a:ext cx="7816801" cy="4343401"/>
          </a:xfrm>
        </p:spPr>
        <p:txBody>
          <a:bodyPr>
            <a:no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project explores the utilization of cloud computing and big data analytics to analyze social media data, uncovering trends and insights.</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With the proliferation of social media platforms, vast amounts of data are generated daily.</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Leveraging cloud-based big data tools, we process, analyze, and visualize this data to identify patterns, trends, and user sentiments.</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study demonstrates the scalability and efficiency of cloud platforms in handling large datasets and provides actionable insights that can be used for business intelligence, marketing strategies, and user engagement.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283464">
              <a:lnSpc>
                <a:spcPct val="150000"/>
              </a:lnSpc>
              <a:spcBef>
                <a:spcPts val="0"/>
              </a:spcBef>
              <a:buFont typeface="Wingdings 2"/>
              <a:buChar char=""/>
              <a:defRPr/>
            </a:pP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a:pPr>
                <a:defRPr/>
              </a:pPr>
              <a:t>3</a:t>
            </a:fld>
            <a:endParaRPr lang="en-US" altLang="zh-CN" sz="1800" dirty="0"/>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00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77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58584"/>
            <a:ext cx="7499350" cy="792162"/>
          </a:xfrm>
        </p:spPr>
        <p:txBody>
          <a:bodyPr>
            <a:normAutofit/>
          </a:bodyPr>
          <a:lstStyle/>
          <a:p>
            <a:pPr algn="ctr">
              <a:defRPr/>
            </a:pPr>
            <a:r>
              <a:rPr lang="en-US" sz="3600" b="1" dirty="0">
                <a:solidFill>
                  <a:srgbClr val="C00000"/>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660183" y="1600199"/>
            <a:ext cx="7816801" cy="4782427"/>
          </a:xfrm>
        </p:spPr>
        <p:txBody>
          <a:bodyPr>
            <a:no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Social media has become an integral part of modern communication, generating an immense amount of unstructured data.</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Analyzing this data can provide valuable insights into user behavior, trending topics, and public sentiment.</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However, the sheer volume and velocity of social media data present challenges in data processing and storage.</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Cloud computing offers a scalable solution to these challenges, enabling efficient data processing and analysis.</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project focuses on leveraging cloud technologies to analyze social media data, aiming to identify trends and extract meaningful insights.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a:pPr>
                <a:defRPr/>
              </a:pPr>
              <a:t>4</a:t>
            </a:fld>
            <a:endParaRPr lang="en-US" altLang="zh-CN" sz="1800" dirty="0"/>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000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58584"/>
            <a:ext cx="7499350" cy="792162"/>
          </a:xfrm>
        </p:spPr>
        <p:txBody>
          <a:bodyPr>
            <a:normAutofit/>
          </a:bodyPr>
          <a:lstStyle/>
          <a:p>
            <a:pPr algn="ctr">
              <a:defRPr/>
            </a:pPr>
            <a:r>
              <a:rPr lang="en-US" sz="3600" b="1" dirty="0">
                <a:solidFill>
                  <a:srgbClr val="C00000"/>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660183" y="1600199"/>
            <a:ext cx="7816801" cy="4782427"/>
          </a:xfrm>
        </p:spPr>
        <p:txBody>
          <a:bodyPr>
            <a:noAutofit/>
          </a:bodyPr>
          <a:lstStyle/>
          <a:p>
            <a:r>
              <a:rPr lang="en-US" sz="2400" kern="0" dirty="0">
                <a:effectLst/>
                <a:latin typeface="Times New Roman" panose="02020603050405020304" pitchFamily="18" charset="0"/>
                <a:ea typeface="Times New Roman" panose="02020603050405020304" pitchFamily="18" charset="0"/>
              </a:rPr>
              <a:t>Platforms such as Twitter, Facebook, Instagram, and LinkedIn have become integral parts of daily life, influencing everything from social interactions to business decisions.</a:t>
            </a:r>
            <a:endParaRPr lang="en-US" sz="3200" dirty="0"/>
          </a:p>
          <a:p>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a:pPr>
                <a:defRPr/>
              </a:pPr>
              <a:t>5</a:t>
            </a:fld>
            <a:endParaRPr lang="en-US" altLang="zh-CN" sz="1800" dirty="0"/>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000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D1832C-BF85-D035-C6F4-EBEA9C097E43}"/>
              </a:ext>
            </a:extLst>
          </p:cNvPr>
          <p:cNvPicPr>
            <a:picLocks noChangeAspect="1"/>
          </p:cNvPicPr>
          <p:nvPr/>
        </p:nvPicPr>
        <p:blipFill>
          <a:blip r:embed="rId4"/>
          <a:stretch>
            <a:fillRect/>
          </a:stretch>
        </p:blipFill>
        <p:spPr>
          <a:xfrm>
            <a:off x="2096440" y="3200400"/>
            <a:ext cx="4944285" cy="2578832"/>
          </a:xfrm>
          <a:prstGeom prst="rect">
            <a:avLst/>
          </a:prstGeom>
        </p:spPr>
      </p:pic>
    </p:spTree>
    <p:extLst>
      <p:ext uri="{BB962C8B-B14F-4D97-AF65-F5344CB8AC3E}">
        <p14:creationId xmlns:p14="http://schemas.microsoft.com/office/powerpoint/2010/main" val="3277546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2800" b="1" dirty="0">
                <a:solidFill>
                  <a:srgbClr val="C00000"/>
                </a:solidFill>
                <a:latin typeface="Times New Roman" pitchFamily="18" charset="0"/>
                <a:cs typeface="Times New Roman" pitchFamily="18" charset="0"/>
              </a:rPr>
              <a:t>Literature Review</a:t>
            </a:r>
          </a:p>
        </p:txBody>
      </p:sp>
      <p:sp>
        <p:nvSpPr>
          <p:cNvPr id="3" name="Content Placeholder 2">
            <a:extLst>
              <a:ext uri="{FF2B5EF4-FFF2-40B4-BE49-F238E27FC236}">
                <a16:creationId xmlns:a16="http://schemas.microsoft.com/office/drawing/2014/main" id="{E7579B9C-1637-8B4D-D216-818A0419DFAB}"/>
              </a:ext>
            </a:extLst>
          </p:cNvPr>
          <p:cNvSpPr>
            <a:spLocks noGrp="1"/>
          </p:cNvSpPr>
          <p:nvPr>
            <p:ph idx="1"/>
          </p:nvPr>
        </p:nvSpPr>
        <p:spPr/>
        <p:txBody>
          <a:bodyPr>
            <a:normAutofit fontScale="92500" lnSpcReduction="20000"/>
          </a:bodyPr>
          <a:lstStyle/>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integration of big data analytics with cloud computing has been explored in numerous studies, focusing on the tools and techniques required to process and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large-scale social media data.</a:t>
            </a: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Apache Hadoop, with its distributed processing model, has been a popular choice for handling the batch processing of massive datasets. Research by White (2012) demonstrates Hadoop’s effectiveness in processing unstructured data, making it a valuable tool for social media analytics. </a:t>
            </a: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Similarly, Apache Spark has gained attention for its in-memory processing capabilities, which significantly enhance the speed of data analysis. </a:t>
            </a:r>
          </a:p>
          <a:p>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Zaharia</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et al. (2010) have highlighted Spark’s superiority over Hadoop in handling iterative machine learning algorithms, which are often used in sentiment analysis and trend detection on social media platforms.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6</a:t>
            </a:fld>
            <a:endParaRPr lang="en-US" altLang="zh-CN" sz="1800" b="1" dirty="0"/>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1"/>
            <a:ext cx="7239000" cy="79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616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3600" b="1" dirty="0">
                <a:solidFill>
                  <a:srgbClr val="C00000"/>
                </a:solidFill>
                <a:latin typeface="Times New Roman" pitchFamily="18" charset="0"/>
                <a:cs typeface="Times New Roman" pitchFamily="18" charset="0"/>
              </a:rPr>
              <a:t>Problem Statement</a:t>
            </a:r>
          </a:p>
        </p:txBody>
      </p:sp>
      <p:sp>
        <p:nvSpPr>
          <p:cNvPr id="3" name="Content Placeholder 2">
            <a:extLst>
              <a:ext uri="{FF2B5EF4-FFF2-40B4-BE49-F238E27FC236}">
                <a16:creationId xmlns:a16="http://schemas.microsoft.com/office/drawing/2014/main" id="{E8AFFEDC-1F97-2FE5-4FE7-95BBFF3000D7}"/>
              </a:ext>
            </a:extLst>
          </p:cNvPr>
          <p:cNvSpPr>
            <a:spLocks noGrp="1"/>
          </p:cNvSpPr>
          <p:nvPr>
            <p:ph sz="half" idx="1"/>
          </p:nvPr>
        </p:nvSpPr>
        <p:spPr/>
        <p:txBody>
          <a:bodyPr>
            <a:normAutofit fontScale="92500" lnSpcReduction="10000"/>
          </a:bodyPr>
          <a:lstStyle/>
          <a:p>
            <a:r>
              <a:rPr lang="en-US" dirty="0"/>
              <a:t>The proliferation of social media platforms has led to the generation of an unprecedented amount of user-generated content, which holds valuable insights into public sentiment, emerging trends, and user behavior. </a:t>
            </a:r>
          </a:p>
          <a:p>
            <a:r>
              <a:rPr lang="en-US" dirty="0"/>
              <a:t>However, the sheer volume, velocity, and variety of this data present significant challenges for traditional data processing and analytical methods. </a:t>
            </a:r>
          </a:p>
          <a:p>
            <a:r>
              <a:rPr lang="en-US" dirty="0"/>
              <a:t>Social media data is typically unstructured, consisting of text, images, videos, and various forms of metadata, making it difficult to analyze using conventional tools.</a:t>
            </a:r>
          </a:p>
          <a:p>
            <a:endParaRPr lang="en-IN" dirty="0"/>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7</a:t>
            </a:fld>
            <a:endParaRPr lang="en-US" altLang="zh-CN" sz="1800" b="1" dirty="0"/>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1"/>
            <a:ext cx="7239000" cy="50512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F8F7C22C-6658-93E7-6C9D-93A5D8A72330}"/>
              </a:ext>
            </a:extLst>
          </p:cNvPr>
          <p:cNvSpPr txBox="1">
            <a:spLocks/>
          </p:cNvSpPr>
          <p:nvPr/>
        </p:nvSpPr>
        <p:spPr>
          <a:xfrm>
            <a:off x="469681" y="990601"/>
            <a:ext cx="8011510" cy="37338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nSpc>
                <a:spcPct val="150000"/>
              </a:lnSpc>
              <a:spcBef>
                <a:spcPts val="0"/>
              </a:spcBef>
              <a:buNone/>
              <a:defRPr/>
            </a:pPr>
            <a:endParaRPr lang="en-US" sz="2400" dirty="0">
              <a:solidFill>
                <a:srgbClr val="002060"/>
              </a:solidFill>
              <a:latin typeface="Times New Roman" panose="02020603050405020304" pitchFamily="18" charset="0"/>
              <a:cs typeface="Times New Roman" panose="02020603050405020304" pitchFamily="18" charset="0"/>
            </a:endParaRPr>
          </a:p>
        </p:txBody>
      </p:sp>
      <p:pic>
        <p:nvPicPr>
          <p:cNvPr id="6" name="Content Placeholder 2">
            <a:extLst>
              <a:ext uri="{FF2B5EF4-FFF2-40B4-BE49-F238E27FC236}">
                <a16:creationId xmlns:a16="http://schemas.microsoft.com/office/drawing/2014/main" id="{FF92E9F1-734D-17D2-52C4-667B1793CC95}"/>
              </a:ext>
            </a:extLst>
          </p:cNvPr>
          <p:cNvPicPr>
            <a:picLocks noGrp="1" noChangeAspect="1"/>
          </p:cNvPicPr>
          <p:nvPr>
            <p:ph sz="half" idx="2"/>
          </p:nvPr>
        </p:nvPicPr>
        <p:blipFill>
          <a:blip r:embed="rId4"/>
          <a:stretch>
            <a:fillRect/>
          </a:stretch>
        </p:blipFill>
        <p:spPr>
          <a:xfrm>
            <a:off x="4629150" y="1890757"/>
            <a:ext cx="3886200" cy="4221074"/>
          </a:xfrm>
          <a:prstGeom prst="rect">
            <a:avLst/>
          </a:prstGeom>
        </p:spPr>
      </p:pic>
    </p:spTree>
    <p:extLst>
      <p:ext uri="{BB962C8B-B14F-4D97-AF65-F5344CB8AC3E}">
        <p14:creationId xmlns:p14="http://schemas.microsoft.com/office/powerpoint/2010/main" val="280446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1" y="490848"/>
            <a:ext cx="7499350" cy="792162"/>
          </a:xfrm>
        </p:spPr>
        <p:txBody>
          <a:bodyPr>
            <a:normAutofit/>
          </a:bodyPr>
          <a:lstStyle/>
          <a:p>
            <a:pPr algn="ctr">
              <a:defRPr/>
            </a:pPr>
            <a:r>
              <a:rPr lang="en-US" sz="3200" b="1" dirty="0">
                <a:solidFill>
                  <a:srgbClr val="C00000"/>
                </a:solidFill>
                <a:latin typeface="Times New Roman" pitchFamily="18" charset="0"/>
                <a:cs typeface="Times New Roman" pitchFamily="18" charset="0"/>
              </a:rPr>
              <a:t>Objective</a:t>
            </a: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8</a:t>
            </a:fld>
            <a:endParaRPr lang="en-US" altLang="zh-CN" sz="1800" b="1" dirty="0"/>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510"/>
            <a:ext cx="7239000" cy="64498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BB4256C-56B2-BA76-E6A0-FB48777290B5}"/>
              </a:ext>
            </a:extLst>
          </p:cNvPr>
          <p:cNvSpPr>
            <a:spLocks noGrp="1"/>
          </p:cNvSpPr>
          <p:nvPr>
            <p:ph idx="1"/>
          </p:nvPr>
        </p:nvSpPr>
        <p:spPr>
          <a:xfrm>
            <a:off x="713610" y="1283009"/>
            <a:ext cx="8125591" cy="4664175"/>
          </a:xfrm>
        </p:spPr>
        <p:txBody>
          <a:bodyPr>
            <a:noAutofit/>
          </a:bodyPr>
          <a:lstStyle/>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primary objective of this project is to develop a robust, scalable framework for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social media data using cloud computing and big data analytics tools. </a:t>
            </a:r>
          </a:p>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Social media platforms generate vast amounts of unstructured data at an unprecedented scale, and the aim is to harness this data to uncover trends, insights, and patterns that can inform decision-making across various sectors such as marketing, public relations, and policy-making. </a:t>
            </a:r>
          </a:p>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By leveraging cloud-based infrastructure, the project seeks to address the challenges of data volume, variety, and velocity, ensuring that the analysis can be performed in real-time and at scale.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82296" indent="0">
              <a:lnSpc>
                <a:spcPct val="150000"/>
              </a:lnSpc>
              <a:spcBef>
                <a:spcPts val="0"/>
              </a:spcBef>
              <a:buNone/>
              <a:defRPr/>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04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3600" b="1" dirty="0">
                <a:solidFill>
                  <a:srgbClr val="C00000"/>
                </a:solidFill>
                <a:latin typeface="Times New Roman" pitchFamily="18" charset="0"/>
                <a:cs typeface="Times New Roman" pitchFamily="18" charset="0"/>
              </a:rPr>
              <a:t>Methodology</a:t>
            </a:r>
          </a:p>
        </p:txBody>
      </p:sp>
      <p:sp>
        <p:nvSpPr>
          <p:cNvPr id="3" name="Content Placeholder 2">
            <a:extLst>
              <a:ext uri="{FF2B5EF4-FFF2-40B4-BE49-F238E27FC236}">
                <a16:creationId xmlns:a16="http://schemas.microsoft.com/office/drawing/2014/main" id="{B727F0CB-1E3D-5066-BE27-38334114676F}"/>
              </a:ext>
            </a:extLst>
          </p:cNvPr>
          <p:cNvSpPr>
            <a:spLocks noGrp="1"/>
          </p:cNvSpPr>
          <p:nvPr>
            <p:ph idx="1"/>
          </p:nvPr>
        </p:nvSpPr>
        <p:spPr/>
        <p:txBody>
          <a:bodyPr/>
          <a:lstStyle/>
          <a:p>
            <a:pPr>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methodology for this project involves several key stages:</a:t>
            </a:r>
          </a:p>
          <a:p>
            <a:pPr>
              <a:lnSpc>
                <a:spcPct val="107000"/>
              </a:lnSpc>
              <a:spcAft>
                <a:spcPts val="800"/>
              </a:spcAft>
              <a:buFont typeface="Wingdings" panose="05000000000000000000" pitchFamily="2" charset="2"/>
              <a:buChar char="Ø"/>
            </a:pPr>
            <a:r>
              <a:rPr lang="en-IN" sz="2400" b="1" kern="0" dirty="0">
                <a:effectLst/>
                <a:latin typeface="Times New Roman" panose="02020603050405020304" pitchFamily="18" charset="0"/>
                <a:ea typeface="Times New Roman" panose="02020603050405020304" pitchFamily="18" charset="0"/>
              </a:rPr>
              <a:t>Data Collection</a:t>
            </a:r>
            <a:endParaRPr lang="en-IN" sz="2400" b="1"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2400" b="1" kern="0" dirty="0">
                <a:effectLst/>
                <a:latin typeface="Times New Roman" panose="02020603050405020304" pitchFamily="18" charset="0"/>
                <a:ea typeface="Times New Roman" panose="02020603050405020304" pitchFamily="18" charset="0"/>
              </a:rPr>
              <a:t>Data Processing</a:t>
            </a:r>
            <a:endPar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2400" b="1" kern="0" dirty="0">
                <a:effectLst/>
                <a:latin typeface="Times New Roman" panose="02020603050405020304" pitchFamily="18" charset="0"/>
                <a:ea typeface="Times New Roman" panose="02020603050405020304" pitchFamily="18" charset="0"/>
              </a:rPr>
              <a:t>Data Analysis</a:t>
            </a:r>
            <a:endParaRPr lang="en-IN" sz="2400" b="1"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2400" b="1" kern="0" dirty="0">
                <a:effectLst/>
                <a:latin typeface="Times New Roman" panose="02020603050405020304" pitchFamily="18" charset="0"/>
                <a:ea typeface="Times New Roman" panose="02020603050405020304" pitchFamily="18" charset="0"/>
              </a:rPr>
              <a:t>Visualization</a:t>
            </a:r>
            <a:endPar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2400" b="1" kern="0" dirty="0">
                <a:effectLst/>
                <a:latin typeface="Times New Roman" panose="02020603050405020304" pitchFamily="18" charset="0"/>
                <a:ea typeface="Times New Roman" panose="02020603050405020304" pitchFamily="18" charset="0"/>
              </a:rPr>
              <a:t>Testing and Evaluation</a:t>
            </a:r>
            <a:endParaRPr lang="en-IN" dirty="0"/>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9</a:t>
            </a:fld>
            <a:endParaRPr lang="en-US" altLang="zh-CN" sz="1800" b="1" dirty="0"/>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628650" y="1509713"/>
            <a:ext cx="7810500" cy="5029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gn="just">
              <a:lnSpc>
                <a:spcPct val="100000"/>
              </a:lnSpc>
              <a:spcBef>
                <a:spcPts val="0"/>
              </a:spcBef>
              <a:buNone/>
              <a:defRPr/>
            </a:pPr>
            <a:endParaRPr lang="en-US" sz="2000" dirty="0">
              <a:solidFill>
                <a:srgbClr val="002060"/>
              </a:solidFill>
              <a:latin typeface="Arial" panose="020B0604020202020204" pitchFamily="34" charset="0"/>
              <a:cs typeface="Arial" panose="020B0604020202020204" pitchFamily="34" charset="0"/>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7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777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11974</TotalTime>
  <Words>1509</Words>
  <Application>Microsoft Office PowerPoint</Application>
  <PresentationFormat>On-screen Show (4:3)</PresentationFormat>
  <Paragraphs>159</Paragraphs>
  <Slides>19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宋体</vt:lpstr>
      <vt:lpstr>Arial</vt:lpstr>
      <vt:lpstr>AvantGarde</vt:lpstr>
      <vt:lpstr>Calibri</vt:lpstr>
      <vt:lpstr>Calibri Light</vt:lpstr>
      <vt:lpstr>Symbol</vt:lpstr>
      <vt:lpstr>Times New Roman</vt:lpstr>
      <vt:lpstr>Wingdings</vt:lpstr>
      <vt:lpstr>Wingdings 2</vt:lpstr>
      <vt:lpstr>Office Theme</vt:lpstr>
      <vt:lpstr>PowerPoint Presentation</vt:lpstr>
      <vt:lpstr>PowerPoint Presentation</vt:lpstr>
      <vt:lpstr>Abstract</vt:lpstr>
      <vt:lpstr>Introduction</vt:lpstr>
      <vt:lpstr>Introduction</vt:lpstr>
      <vt:lpstr>Literature Review</vt:lpstr>
      <vt:lpstr>Problem Statement</vt:lpstr>
      <vt:lpstr>Objective</vt:lpstr>
      <vt:lpstr>Methodology</vt:lpstr>
      <vt:lpstr>Materials &amp; Tools</vt:lpstr>
      <vt:lpstr>Design Analysis</vt:lpstr>
      <vt:lpstr>Implementation</vt:lpstr>
      <vt:lpstr>Code</vt:lpstr>
      <vt:lpstr>Output-Testing &amp; Evaluation</vt:lpstr>
      <vt:lpstr>Result &amp; Analysis</vt:lpstr>
      <vt:lpstr>Conclusion</vt:lpstr>
      <vt:lpstr>Future work</vt:lpstr>
      <vt:lpstr>References</vt:lpstr>
      <vt:lpstr>THANK YOU </vt:lpstr>
    </vt:vector>
  </TitlesOfParts>
  <Company>Deitel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kalid</dc:creator>
  <cp:lastModifiedBy>tobi 04</cp:lastModifiedBy>
  <cp:revision>667</cp:revision>
  <dcterms:created xsi:type="dcterms:W3CDTF">2000-07-06T15:05:59Z</dcterms:created>
  <dcterms:modified xsi:type="dcterms:W3CDTF">2024-09-21T06:51:53Z</dcterms:modified>
</cp:coreProperties>
</file>