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30"/>
  </p:notesMasterIdLst>
  <p:sldIdLst>
    <p:sldId id="356" r:id="rId5"/>
    <p:sldId id="351" r:id="rId6"/>
    <p:sldId id="347" r:id="rId7"/>
    <p:sldId id="257" r:id="rId8"/>
    <p:sldId id="357" r:id="rId9"/>
    <p:sldId id="358" r:id="rId10"/>
    <p:sldId id="359" r:id="rId11"/>
    <p:sldId id="284" r:id="rId12"/>
    <p:sldId id="350" r:id="rId13"/>
    <p:sldId id="263" r:id="rId14"/>
    <p:sldId id="272" r:id="rId15"/>
    <p:sldId id="280" r:id="rId16"/>
    <p:sldId id="273" r:id="rId17"/>
    <p:sldId id="281" r:id="rId18"/>
    <p:sldId id="360" r:id="rId19"/>
    <p:sldId id="285" r:id="rId20"/>
    <p:sldId id="362" r:id="rId21"/>
    <p:sldId id="361" r:id="rId22"/>
    <p:sldId id="363" r:id="rId23"/>
    <p:sldId id="364" r:id="rId24"/>
    <p:sldId id="354" r:id="rId25"/>
    <p:sldId id="344" r:id="rId26"/>
    <p:sldId id="367" r:id="rId27"/>
    <p:sldId id="365" r:id="rId28"/>
    <p:sldId id="3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D0287-B43D-F2EB-1E48-D2459AE82AD9}" v="24" dt="2024-08-15T09:18:37.096"/>
    <p1510:client id="{E5E1BA33-68E0-C7A7-9741-7378B1F2A3A2}" v="64" dt="2024-08-15T08:09:12.38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5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4FB69-A4F2-4D3F-B12F-E801F4827477}" type="doc">
      <dgm:prSet loTypeId="urn:microsoft.com/office/officeart/2005/8/layout/process5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051A48AF-EF58-4F41-B08C-F1A67FED9A7C}">
      <dgm:prSet phldrT="[Text]" phldr="0"/>
      <dgm:spPr/>
      <dgm:t>
        <a:bodyPr/>
        <a:lstStyle/>
        <a:p>
          <a:pPr rtl="0"/>
          <a:r>
            <a:rPr lang="en-US">
              <a:latin typeface="Franklin Gothic Demi"/>
            </a:rPr>
            <a:t>Data Preprocessing and EDA</a:t>
          </a:r>
          <a:endParaRPr lang="en-US"/>
        </a:p>
      </dgm:t>
    </dgm:pt>
    <dgm:pt modelId="{BC875891-7B81-4072-A756-9D746BF0DA0A}" type="parTrans" cxnId="{854F435E-6E43-4B0E-90C4-58A5701BF35E}">
      <dgm:prSet/>
      <dgm:spPr/>
      <dgm:t>
        <a:bodyPr/>
        <a:lstStyle/>
        <a:p>
          <a:endParaRPr lang="en-US"/>
        </a:p>
      </dgm:t>
    </dgm:pt>
    <dgm:pt modelId="{B25FD7D1-8A3F-4B9C-8DBF-CF70AA661707}" type="sibTrans" cxnId="{854F435E-6E43-4B0E-90C4-58A5701BF35E}">
      <dgm:prSet/>
      <dgm:spPr/>
      <dgm:t>
        <a:bodyPr/>
        <a:lstStyle/>
        <a:p>
          <a:endParaRPr lang="en-US"/>
        </a:p>
      </dgm:t>
    </dgm:pt>
    <dgm:pt modelId="{FF696F3D-6FEF-45AA-BA5E-7789F34CCD43}">
      <dgm:prSet phldrT="[Text]" phldr="0"/>
      <dgm:spPr/>
      <dgm:t>
        <a:bodyPr/>
        <a:lstStyle/>
        <a:p>
          <a:pPr rtl="0"/>
          <a:r>
            <a:rPr lang="en-US">
              <a:latin typeface="Franklin Gothic Demi"/>
            </a:rPr>
            <a:t>Model Evaluation</a:t>
          </a:r>
          <a:endParaRPr lang="en-US"/>
        </a:p>
      </dgm:t>
    </dgm:pt>
    <dgm:pt modelId="{6DD4EFF1-33BD-4344-A0DC-CC3EE1B98E73}" type="parTrans" cxnId="{AD0CCB1F-630D-4B2F-A25A-055F6CCD6A85}">
      <dgm:prSet/>
      <dgm:spPr/>
      <dgm:t>
        <a:bodyPr/>
        <a:lstStyle/>
        <a:p>
          <a:endParaRPr lang="en-US"/>
        </a:p>
      </dgm:t>
    </dgm:pt>
    <dgm:pt modelId="{51074709-5679-4C80-9B3D-996B605C67FB}" type="sibTrans" cxnId="{AD0CCB1F-630D-4B2F-A25A-055F6CCD6A85}">
      <dgm:prSet/>
      <dgm:spPr/>
      <dgm:t>
        <a:bodyPr/>
        <a:lstStyle/>
        <a:p>
          <a:endParaRPr lang="en-US"/>
        </a:p>
      </dgm:t>
    </dgm:pt>
    <dgm:pt modelId="{BD6522BD-EA97-486A-9F2D-8659082940C3}">
      <dgm:prSet phldrT="[Text]" phldr="0"/>
      <dgm:spPr/>
      <dgm:t>
        <a:bodyPr/>
        <a:lstStyle/>
        <a:p>
          <a:pPr rtl="0"/>
          <a:r>
            <a:rPr lang="en-US">
              <a:latin typeface="Franklin Gothic Demi"/>
            </a:rPr>
            <a:t>Model Feedback</a:t>
          </a:r>
          <a:endParaRPr lang="en-US"/>
        </a:p>
      </dgm:t>
    </dgm:pt>
    <dgm:pt modelId="{E747E344-0E97-4844-A591-7A569AE0DE0B}" type="parTrans" cxnId="{1344A146-DBF4-4EAF-AD50-B5E344328C67}">
      <dgm:prSet/>
      <dgm:spPr/>
      <dgm:t>
        <a:bodyPr/>
        <a:lstStyle/>
        <a:p>
          <a:endParaRPr lang="en-US"/>
        </a:p>
      </dgm:t>
    </dgm:pt>
    <dgm:pt modelId="{D9A316FC-D58D-4BD2-B42C-0D01CBF1443B}" type="sibTrans" cxnId="{1344A146-DBF4-4EAF-AD50-B5E344328C67}">
      <dgm:prSet/>
      <dgm:spPr/>
      <dgm:t>
        <a:bodyPr/>
        <a:lstStyle/>
        <a:p>
          <a:endParaRPr lang="en-US"/>
        </a:p>
      </dgm:t>
    </dgm:pt>
    <dgm:pt modelId="{6871628F-4837-499D-88D3-4280A8BDA715}">
      <dgm:prSet phldrT="[Text]" phldr="0"/>
      <dgm:spPr/>
      <dgm:t>
        <a:bodyPr/>
        <a:lstStyle/>
        <a:p>
          <a:pPr rtl="0"/>
          <a:r>
            <a:rPr lang="en-US">
              <a:latin typeface="Franklin Gothic Demi"/>
            </a:rPr>
            <a:t>Deployment</a:t>
          </a:r>
          <a:endParaRPr lang="en-US"/>
        </a:p>
      </dgm:t>
    </dgm:pt>
    <dgm:pt modelId="{0D188237-FAEB-4524-A7D2-E51059A11DB2}" type="parTrans" cxnId="{6F116441-8A1B-4A2E-AB93-5D2BB307C01F}">
      <dgm:prSet/>
      <dgm:spPr/>
      <dgm:t>
        <a:bodyPr/>
        <a:lstStyle/>
        <a:p>
          <a:endParaRPr lang="en-US"/>
        </a:p>
      </dgm:t>
    </dgm:pt>
    <dgm:pt modelId="{5CA3EB5B-50E1-47C7-A97F-B9E00A96079B}" type="sibTrans" cxnId="{6F116441-8A1B-4A2E-AB93-5D2BB307C01F}">
      <dgm:prSet/>
      <dgm:spPr/>
      <dgm:t>
        <a:bodyPr/>
        <a:lstStyle/>
        <a:p>
          <a:endParaRPr lang="en-US"/>
        </a:p>
      </dgm:t>
    </dgm:pt>
    <dgm:pt modelId="{946E77B4-FCD9-4C0E-9A6D-B8C87C4A0BB4}">
      <dgm:prSet phldr="0"/>
      <dgm:spPr/>
      <dgm:t>
        <a:bodyPr/>
        <a:lstStyle/>
        <a:p>
          <a:pPr rtl="0"/>
          <a:r>
            <a:rPr lang="en-US">
              <a:latin typeface="Franklin Gothic Demi"/>
            </a:rPr>
            <a:t>Model Building</a:t>
          </a:r>
        </a:p>
      </dgm:t>
    </dgm:pt>
    <dgm:pt modelId="{B03A79D4-8C68-43D9-895D-27591012F752}" type="parTrans" cxnId="{A6F9737A-C6C4-4833-923B-7899A9017C8B}">
      <dgm:prSet/>
      <dgm:spPr/>
      <dgm:t>
        <a:bodyPr/>
        <a:lstStyle/>
        <a:p>
          <a:endParaRPr lang="en-US"/>
        </a:p>
      </dgm:t>
    </dgm:pt>
    <dgm:pt modelId="{5B4C6804-03EB-45F5-941F-9029B92E8181}" type="sibTrans" cxnId="{A6F9737A-C6C4-4833-923B-7899A9017C8B}">
      <dgm:prSet/>
      <dgm:spPr/>
      <dgm:t>
        <a:bodyPr/>
        <a:lstStyle/>
        <a:p>
          <a:endParaRPr lang="en-US"/>
        </a:p>
      </dgm:t>
    </dgm:pt>
    <dgm:pt modelId="{CAE99C9E-C78B-4FBB-934C-2EC75EEE4E53}" type="pres">
      <dgm:prSet presAssocID="{21B4FB69-A4F2-4D3F-B12F-E801F4827477}" presName="diagram" presStyleCnt="0">
        <dgm:presLayoutVars>
          <dgm:dir/>
          <dgm:resizeHandles val="exact"/>
        </dgm:presLayoutVars>
      </dgm:prSet>
      <dgm:spPr/>
    </dgm:pt>
    <dgm:pt modelId="{0D8C72D5-D456-4778-962D-1677D7B21BF9}" type="pres">
      <dgm:prSet presAssocID="{051A48AF-EF58-4F41-B08C-F1A67FED9A7C}" presName="node" presStyleLbl="node1" presStyleIdx="0" presStyleCnt="5">
        <dgm:presLayoutVars>
          <dgm:bulletEnabled val="1"/>
        </dgm:presLayoutVars>
      </dgm:prSet>
      <dgm:spPr/>
    </dgm:pt>
    <dgm:pt modelId="{73A49B38-DB1D-4ADF-89F5-AAC67CB94FD2}" type="pres">
      <dgm:prSet presAssocID="{B25FD7D1-8A3F-4B9C-8DBF-CF70AA661707}" presName="sibTrans" presStyleLbl="sibTrans2D1" presStyleIdx="0" presStyleCnt="4"/>
      <dgm:spPr/>
    </dgm:pt>
    <dgm:pt modelId="{10905E20-2D8B-4586-8012-ED0B25BFFA6A}" type="pres">
      <dgm:prSet presAssocID="{B25FD7D1-8A3F-4B9C-8DBF-CF70AA661707}" presName="connectorText" presStyleLbl="sibTrans2D1" presStyleIdx="0" presStyleCnt="4"/>
      <dgm:spPr/>
    </dgm:pt>
    <dgm:pt modelId="{DE09F92C-AC20-4615-93CE-615544CAEDB9}" type="pres">
      <dgm:prSet presAssocID="{946E77B4-FCD9-4C0E-9A6D-B8C87C4A0BB4}" presName="node" presStyleLbl="node1" presStyleIdx="1" presStyleCnt="5">
        <dgm:presLayoutVars>
          <dgm:bulletEnabled val="1"/>
        </dgm:presLayoutVars>
      </dgm:prSet>
      <dgm:spPr/>
    </dgm:pt>
    <dgm:pt modelId="{DBDDF166-4C4C-47A1-AE71-1096A4713684}" type="pres">
      <dgm:prSet presAssocID="{5B4C6804-03EB-45F5-941F-9029B92E8181}" presName="sibTrans" presStyleLbl="sibTrans2D1" presStyleIdx="1" presStyleCnt="4"/>
      <dgm:spPr/>
    </dgm:pt>
    <dgm:pt modelId="{557E50F5-74BF-4561-9DD7-44038734AC9F}" type="pres">
      <dgm:prSet presAssocID="{5B4C6804-03EB-45F5-941F-9029B92E8181}" presName="connectorText" presStyleLbl="sibTrans2D1" presStyleIdx="1" presStyleCnt="4"/>
      <dgm:spPr/>
    </dgm:pt>
    <dgm:pt modelId="{0113A0F3-366E-4272-9BC3-1433F7C33CAF}" type="pres">
      <dgm:prSet presAssocID="{FF696F3D-6FEF-45AA-BA5E-7789F34CCD43}" presName="node" presStyleLbl="node1" presStyleIdx="2" presStyleCnt="5">
        <dgm:presLayoutVars>
          <dgm:bulletEnabled val="1"/>
        </dgm:presLayoutVars>
      </dgm:prSet>
      <dgm:spPr/>
    </dgm:pt>
    <dgm:pt modelId="{DCEC3AAC-6F36-47E8-A58B-C60B9F6FF9C9}" type="pres">
      <dgm:prSet presAssocID="{51074709-5679-4C80-9B3D-996B605C67FB}" presName="sibTrans" presStyleLbl="sibTrans2D1" presStyleIdx="2" presStyleCnt="4"/>
      <dgm:spPr/>
    </dgm:pt>
    <dgm:pt modelId="{51CCCC78-EC95-48C1-BC64-73CED3A701D1}" type="pres">
      <dgm:prSet presAssocID="{51074709-5679-4C80-9B3D-996B605C67FB}" presName="connectorText" presStyleLbl="sibTrans2D1" presStyleIdx="2" presStyleCnt="4"/>
      <dgm:spPr/>
    </dgm:pt>
    <dgm:pt modelId="{E4E4282C-864E-42B4-BF1C-29DC960540A2}" type="pres">
      <dgm:prSet presAssocID="{BD6522BD-EA97-486A-9F2D-8659082940C3}" presName="node" presStyleLbl="node1" presStyleIdx="3" presStyleCnt="5">
        <dgm:presLayoutVars>
          <dgm:bulletEnabled val="1"/>
        </dgm:presLayoutVars>
      </dgm:prSet>
      <dgm:spPr/>
    </dgm:pt>
    <dgm:pt modelId="{8E2173EB-B649-453B-85C4-79A7C96A4C98}" type="pres">
      <dgm:prSet presAssocID="{D9A316FC-D58D-4BD2-B42C-0D01CBF1443B}" presName="sibTrans" presStyleLbl="sibTrans2D1" presStyleIdx="3" presStyleCnt="4"/>
      <dgm:spPr/>
    </dgm:pt>
    <dgm:pt modelId="{E660EF12-6B62-4063-8013-D8989F2A2820}" type="pres">
      <dgm:prSet presAssocID="{D9A316FC-D58D-4BD2-B42C-0D01CBF1443B}" presName="connectorText" presStyleLbl="sibTrans2D1" presStyleIdx="3" presStyleCnt="4"/>
      <dgm:spPr/>
    </dgm:pt>
    <dgm:pt modelId="{AEDD5229-A086-4E47-A6DD-938F4A11523B}" type="pres">
      <dgm:prSet presAssocID="{6871628F-4837-499D-88D3-4280A8BDA715}" presName="node" presStyleLbl="node1" presStyleIdx="4" presStyleCnt="5">
        <dgm:presLayoutVars>
          <dgm:bulletEnabled val="1"/>
        </dgm:presLayoutVars>
      </dgm:prSet>
      <dgm:spPr/>
    </dgm:pt>
  </dgm:ptLst>
  <dgm:cxnLst>
    <dgm:cxn modelId="{86627B09-E163-40D4-9B61-57C65500FD8F}" type="presOf" srcId="{5B4C6804-03EB-45F5-941F-9029B92E8181}" destId="{557E50F5-74BF-4561-9DD7-44038734AC9F}" srcOrd="1" destOrd="0" presId="urn:microsoft.com/office/officeart/2005/8/layout/process5"/>
    <dgm:cxn modelId="{00C6D30C-0E9D-450B-96DD-450A6A0618AF}" type="presOf" srcId="{B25FD7D1-8A3F-4B9C-8DBF-CF70AA661707}" destId="{73A49B38-DB1D-4ADF-89F5-AAC67CB94FD2}" srcOrd="0" destOrd="0" presId="urn:microsoft.com/office/officeart/2005/8/layout/process5"/>
    <dgm:cxn modelId="{AD0CCB1F-630D-4B2F-A25A-055F6CCD6A85}" srcId="{21B4FB69-A4F2-4D3F-B12F-E801F4827477}" destId="{FF696F3D-6FEF-45AA-BA5E-7789F34CCD43}" srcOrd="2" destOrd="0" parTransId="{6DD4EFF1-33BD-4344-A0DC-CC3EE1B98E73}" sibTransId="{51074709-5679-4C80-9B3D-996B605C67FB}"/>
    <dgm:cxn modelId="{18D90523-3C13-493C-B22D-0DBB469FA543}" type="presOf" srcId="{5B4C6804-03EB-45F5-941F-9029B92E8181}" destId="{DBDDF166-4C4C-47A1-AE71-1096A4713684}" srcOrd="0" destOrd="0" presId="urn:microsoft.com/office/officeart/2005/8/layout/process5"/>
    <dgm:cxn modelId="{12970632-DB47-4063-A7C1-B52FB48391AA}" type="presOf" srcId="{B25FD7D1-8A3F-4B9C-8DBF-CF70AA661707}" destId="{10905E20-2D8B-4586-8012-ED0B25BFFA6A}" srcOrd="1" destOrd="0" presId="urn:microsoft.com/office/officeart/2005/8/layout/process5"/>
    <dgm:cxn modelId="{0F50813D-ACF0-4409-8472-DEAAE6AED1ED}" type="presOf" srcId="{051A48AF-EF58-4F41-B08C-F1A67FED9A7C}" destId="{0D8C72D5-D456-4778-962D-1677D7B21BF9}" srcOrd="0" destOrd="0" presId="urn:microsoft.com/office/officeart/2005/8/layout/process5"/>
    <dgm:cxn modelId="{34FDFB3D-F879-4D6C-9EED-A7C83AAC4522}" type="presOf" srcId="{51074709-5679-4C80-9B3D-996B605C67FB}" destId="{51CCCC78-EC95-48C1-BC64-73CED3A701D1}" srcOrd="1" destOrd="0" presId="urn:microsoft.com/office/officeart/2005/8/layout/process5"/>
    <dgm:cxn modelId="{854F435E-6E43-4B0E-90C4-58A5701BF35E}" srcId="{21B4FB69-A4F2-4D3F-B12F-E801F4827477}" destId="{051A48AF-EF58-4F41-B08C-F1A67FED9A7C}" srcOrd="0" destOrd="0" parTransId="{BC875891-7B81-4072-A756-9D746BF0DA0A}" sibTransId="{B25FD7D1-8A3F-4B9C-8DBF-CF70AA661707}"/>
    <dgm:cxn modelId="{6F116441-8A1B-4A2E-AB93-5D2BB307C01F}" srcId="{21B4FB69-A4F2-4D3F-B12F-E801F4827477}" destId="{6871628F-4837-499D-88D3-4280A8BDA715}" srcOrd="4" destOrd="0" parTransId="{0D188237-FAEB-4524-A7D2-E51059A11DB2}" sibTransId="{5CA3EB5B-50E1-47C7-A97F-B9E00A96079B}"/>
    <dgm:cxn modelId="{C442FB63-4149-42A9-96A0-0456B9EFFA66}" type="presOf" srcId="{BD6522BD-EA97-486A-9F2D-8659082940C3}" destId="{E4E4282C-864E-42B4-BF1C-29DC960540A2}" srcOrd="0" destOrd="0" presId="urn:microsoft.com/office/officeart/2005/8/layout/process5"/>
    <dgm:cxn modelId="{1344A146-DBF4-4EAF-AD50-B5E344328C67}" srcId="{21B4FB69-A4F2-4D3F-B12F-E801F4827477}" destId="{BD6522BD-EA97-486A-9F2D-8659082940C3}" srcOrd="3" destOrd="0" parTransId="{E747E344-0E97-4844-A591-7A569AE0DE0B}" sibTransId="{D9A316FC-D58D-4BD2-B42C-0D01CBF1443B}"/>
    <dgm:cxn modelId="{A6F9737A-C6C4-4833-923B-7899A9017C8B}" srcId="{21B4FB69-A4F2-4D3F-B12F-E801F4827477}" destId="{946E77B4-FCD9-4C0E-9A6D-B8C87C4A0BB4}" srcOrd="1" destOrd="0" parTransId="{B03A79D4-8C68-43D9-895D-27591012F752}" sibTransId="{5B4C6804-03EB-45F5-941F-9029B92E8181}"/>
    <dgm:cxn modelId="{8935DA7F-5E72-4A82-A122-5F99E396EBA3}" type="presOf" srcId="{D9A316FC-D58D-4BD2-B42C-0D01CBF1443B}" destId="{8E2173EB-B649-453B-85C4-79A7C96A4C98}" srcOrd="0" destOrd="0" presId="urn:microsoft.com/office/officeart/2005/8/layout/process5"/>
    <dgm:cxn modelId="{A7D5AF89-A17D-4C21-9139-F1052395B3A8}" type="presOf" srcId="{FF696F3D-6FEF-45AA-BA5E-7789F34CCD43}" destId="{0113A0F3-366E-4272-9BC3-1433F7C33CAF}" srcOrd="0" destOrd="0" presId="urn:microsoft.com/office/officeart/2005/8/layout/process5"/>
    <dgm:cxn modelId="{5022E89E-19C0-4FBF-AA1D-A5C03153FCC8}" type="presOf" srcId="{D9A316FC-D58D-4BD2-B42C-0D01CBF1443B}" destId="{E660EF12-6B62-4063-8013-D8989F2A2820}" srcOrd="1" destOrd="0" presId="urn:microsoft.com/office/officeart/2005/8/layout/process5"/>
    <dgm:cxn modelId="{5FA421BA-1528-4738-B44A-5A440A02E060}" type="presOf" srcId="{6871628F-4837-499D-88D3-4280A8BDA715}" destId="{AEDD5229-A086-4E47-A6DD-938F4A11523B}" srcOrd="0" destOrd="0" presId="urn:microsoft.com/office/officeart/2005/8/layout/process5"/>
    <dgm:cxn modelId="{B650CCDA-262E-4A66-A4FF-0A93B042D9B3}" type="presOf" srcId="{946E77B4-FCD9-4C0E-9A6D-B8C87C4A0BB4}" destId="{DE09F92C-AC20-4615-93CE-615544CAEDB9}" srcOrd="0" destOrd="0" presId="urn:microsoft.com/office/officeart/2005/8/layout/process5"/>
    <dgm:cxn modelId="{A29F45F4-1A52-4EEB-850D-A2E164E3F00F}" type="presOf" srcId="{51074709-5679-4C80-9B3D-996B605C67FB}" destId="{DCEC3AAC-6F36-47E8-A58B-C60B9F6FF9C9}" srcOrd="0" destOrd="0" presId="urn:microsoft.com/office/officeart/2005/8/layout/process5"/>
    <dgm:cxn modelId="{2F0EEBFA-AA8F-4E18-A857-C75BEBA3A995}" type="presOf" srcId="{21B4FB69-A4F2-4D3F-B12F-E801F4827477}" destId="{CAE99C9E-C78B-4FBB-934C-2EC75EEE4E53}" srcOrd="0" destOrd="0" presId="urn:microsoft.com/office/officeart/2005/8/layout/process5"/>
    <dgm:cxn modelId="{21FC7403-38B1-409D-ABBA-CDFF45A0FAB1}" type="presParOf" srcId="{CAE99C9E-C78B-4FBB-934C-2EC75EEE4E53}" destId="{0D8C72D5-D456-4778-962D-1677D7B21BF9}" srcOrd="0" destOrd="0" presId="urn:microsoft.com/office/officeart/2005/8/layout/process5"/>
    <dgm:cxn modelId="{47FAA5C0-BCF9-44CB-A033-C28DA41CE1FF}" type="presParOf" srcId="{CAE99C9E-C78B-4FBB-934C-2EC75EEE4E53}" destId="{73A49B38-DB1D-4ADF-89F5-AAC67CB94FD2}" srcOrd="1" destOrd="0" presId="urn:microsoft.com/office/officeart/2005/8/layout/process5"/>
    <dgm:cxn modelId="{06221790-ED1D-4963-96DE-29A7735B40E6}" type="presParOf" srcId="{73A49B38-DB1D-4ADF-89F5-AAC67CB94FD2}" destId="{10905E20-2D8B-4586-8012-ED0B25BFFA6A}" srcOrd="0" destOrd="0" presId="urn:microsoft.com/office/officeart/2005/8/layout/process5"/>
    <dgm:cxn modelId="{1F7AD63F-372B-47A2-9FD6-96AA926CF0FC}" type="presParOf" srcId="{CAE99C9E-C78B-4FBB-934C-2EC75EEE4E53}" destId="{DE09F92C-AC20-4615-93CE-615544CAEDB9}" srcOrd="2" destOrd="0" presId="urn:microsoft.com/office/officeart/2005/8/layout/process5"/>
    <dgm:cxn modelId="{367876C4-6D73-4682-81C4-B272AB13F782}" type="presParOf" srcId="{CAE99C9E-C78B-4FBB-934C-2EC75EEE4E53}" destId="{DBDDF166-4C4C-47A1-AE71-1096A4713684}" srcOrd="3" destOrd="0" presId="urn:microsoft.com/office/officeart/2005/8/layout/process5"/>
    <dgm:cxn modelId="{471A5C1B-12B6-4D45-9039-0DC1667D6958}" type="presParOf" srcId="{DBDDF166-4C4C-47A1-AE71-1096A4713684}" destId="{557E50F5-74BF-4561-9DD7-44038734AC9F}" srcOrd="0" destOrd="0" presId="urn:microsoft.com/office/officeart/2005/8/layout/process5"/>
    <dgm:cxn modelId="{336C9194-7741-47A7-BCF5-374B52C93435}" type="presParOf" srcId="{CAE99C9E-C78B-4FBB-934C-2EC75EEE4E53}" destId="{0113A0F3-366E-4272-9BC3-1433F7C33CAF}" srcOrd="4" destOrd="0" presId="urn:microsoft.com/office/officeart/2005/8/layout/process5"/>
    <dgm:cxn modelId="{4F8BC253-30AC-4B9A-A1F2-8D3D6BD433E8}" type="presParOf" srcId="{CAE99C9E-C78B-4FBB-934C-2EC75EEE4E53}" destId="{DCEC3AAC-6F36-47E8-A58B-C60B9F6FF9C9}" srcOrd="5" destOrd="0" presId="urn:microsoft.com/office/officeart/2005/8/layout/process5"/>
    <dgm:cxn modelId="{6A24A4AD-50D6-49A0-A635-6B471D175CD1}" type="presParOf" srcId="{DCEC3AAC-6F36-47E8-A58B-C60B9F6FF9C9}" destId="{51CCCC78-EC95-48C1-BC64-73CED3A701D1}" srcOrd="0" destOrd="0" presId="urn:microsoft.com/office/officeart/2005/8/layout/process5"/>
    <dgm:cxn modelId="{ADAA927D-CC32-4DF8-AE6A-7A8F60039DA6}" type="presParOf" srcId="{CAE99C9E-C78B-4FBB-934C-2EC75EEE4E53}" destId="{E4E4282C-864E-42B4-BF1C-29DC960540A2}" srcOrd="6" destOrd="0" presId="urn:microsoft.com/office/officeart/2005/8/layout/process5"/>
    <dgm:cxn modelId="{6B47DF84-409C-47DA-AC61-1E82CEBC775C}" type="presParOf" srcId="{CAE99C9E-C78B-4FBB-934C-2EC75EEE4E53}" destId="{8E2173EB-B649-453B-85C4-79A7C96A4C98}" srcOrd="7" destOrd="0" presId="urn:microsoft.com/office/officeart/2005/8/layout/process5"/>
    <dgm:cxn modelId="{37F1C55F-180B-458E-AC18-7118F4348A9E}" type="presParOf" srcId="{8E2173EB-B649-453B-85C4-79A7C96A4C98}" destId="{E660EF12-6B62-4063-8013-D8989F2A2820}" srcOrd="0" destOrd="0" presId="urn:microsoft.com/office/officeart/2005/8/layout/process5"/>
    <dgm:cxn modelId="{CE83D2CA-C8A0-48D5-B6F6-9E1E54DC4DFD}" type="presParOf" srcId="{CAE99C9E-C78B-4FBB-934C-2EC75EEE4E53}" destId="{AEDD5229-A086-4E47-A6DD-938F4A11523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C72D5-D456-4778-962D-1677D7B21BF9}">
      <dsp:nvSpPr>
        <dsp:cNvPr id="0" name=""/>
        <dsp:cNvSpPr/>
      </dsp:nvSpPr>
      <dsp:spPr>
        <a:xfrm>
          <a:off x="911989" y="1056"/>
          <a:ext cx="2216190" cy="1329714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Demi"/>
            </a:rPr>
            <a:t>Data Preprocessing and EDA</a:t>
          </a:r>
          <a:endParaRPr lang="en-US" sz="2100" kern="1200"/>
        </a:p>
      </dsp:txBody>
      <dsp:txXfrm>
        <a:off x="950935" y="40002"/>
        <a:ext cx="2138298" cy="1251822"/>
      </dsp:txXfrm>
    </dsp:sp>
    <dsp:sp modelId="{73A49B38-DB1D-4ADF-89F5-AAC67CB94FD2}">
      <dsp:nvSpPr>
        <dsp:cNvPr id="0" name=""/>
        <dsp:cNvSpPr/>
      </dsp:nvSpPr>
      <dsp:spPr>
        <a:xfrm>
          <a:off x="3323204" y="391105"/>
          <a:ext cx="469832" cy="549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323204" y="501028"/>
        <a:ext cx="328882" cy="329769"/>
      </dsp:txXfrm>
    </dsp:sp>
    <dsp:sp modelId="{DE09F92C-AC20-4615-93CE-615544CAEDB9}">
      <dsp:nvSpPr>
        <dsp:cNvPr id="0" name=""/>
        <dsp:cNvSpPr/>
      </dsp:nvSpPr>
      <dsp:spPr>
        <a:xfrm>
          <a:off x="4014655" y="1056"/>
          <a:ext cx="2216190" cy="1329714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-1243"/>
            <a:lumOff val="263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Demi"/>
            </a:rPr>
            <a:t>Model Building</a:t>
          </a:r>
        </a:p>
      </dsp:txBody>
      <dsp:txXfrm>
        <a:off x="4053601" y="40002"/>
        <a:ext cx="2138298" cy="1251822"/>
      </dsp:txXfrm>
    </dsp:sp>
    <dsp:sp modelId="{DBDDF166-4C4C-47A1-AE71-1096A4713684}">
      <dsp:nvSpPr>
        <dsp:cNvPr id="0" name=""/>
        <dsp:cNvSpPr/>
      </dsp:nvSpPr>
      <dsp:spPr>
        <a:xfrm>
          <a:off x="6425870" y="391105"/>
          <a:ext cx="469832" cy="549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-1233"/>
            <a:lumOff val="33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25870" y="501028"/>
        <a:ext cx="328882" cy="329769"/>
      </dsp:txXfrm>
    </dsp:sp>
    <dsp:sp modelId="{0113A0F3-366E-4272-9BC3-1433F7C33CAF}">
      <dsp:nvSpPr>
        <dsp:cNvPr id="0" name=""/>
        <dsp:cNvSpPr/>
      </dsp:nvSpPr>
      <dsp:spPr>
        <a:xfrm>
          <a:off x="7117322" y="1056"/>
          <a:ext cx="2216190" cy="1329714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-2486"/>
            <a:lumOff val="52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Demi"/>
            </a:rPr>
            <a:t>Model Evaluation</a:t>
          </a:r>
          <a:endParaRPr lang="en-US" sz="2100" kern="1200"/>
        </a:p>
      </dsp:txBody>
      <dsp:txXfrm>
        <a:off x="7156268" y="40002"/>
        <a:ext cx="2138298" cy="1251822"/>
      </dsp:txXfrm>
    </dsp:sp>
    <dsp:sp modelId="{DCEC3AAC-6F36-47E8-A58B-C60B9F6FF9C9}">
      <dsp:nvSpPr>
        <dsp:cNvPr id="0" name=""/>
        <dsp:cNvSpPr/>
      </dsp:nvSpPr>
      <dsp:spPr>
        <a:xfrm rot="5400000">
          <a:off x="7990501" y="1485903"/>
          <a:ext cx="469832" cy="549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-2466"/>
            <a:lumOff val="66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060533" y="1525794"/>
        <a:ext cx="329769" cy="328882"/>
      </dsp:txXfrm>
    </dsp:sp>
    <dsp:sp modelId="{E4E4282C-864E-42B4-BF1C-29DC960540A2}">
      <dsp:nvSpPr>
        <dsp:cNvPr id="0" name=""/>
        <dsp:cNvSpPr/>
      </dsp:nvSpPr>
      <dsp:spPr>
        <a:xfrm>
          <a:off x="7117322" y="2217246"/>
          <a:ext cx="2216190" cy="1329714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-2486"/>
            <a:lumOff val="526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Demi"/>
            </a:rPr>
            <a:t>Model Feedback</a:t>
          </a:r>
          <a:endParaRPr lang="en-US" sz="2100" kern="1200"/>
        </a:p>
      </dsp:txBody>
      <dsp:txXfrm>
        <a:off x="7156268" y="2256192"/>
        <a:ext cx="2138298" cy="1251822"/>
      </dsp:txXfrm>
    </dsp:sp>
    <dsp:sp modelId="{8E2173EB-B649-453B-85C4-79A7C96A4C98}">
      <dsp:nvSpPr>
        <dsp:cNvPr id="0" name=""/>
        <dsp:cNvSpPr/>
      </dsp:nvSpPr>
      <dsp:spPr>
        <a:xfrm rot="10800000">
          <a:off x="6452465" y="2607295"/>
          <a:ext cx="469832" cy="549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-1233"/>
            <a:lumOff val="33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593415" y="2717218"/>
        <a:ext cx="328882" cy="329769"/>
      </dsp:txXfrm>
    </dsp:sp>
    <dsp:sp modelId="{AEDD5229-A086-4E47-A6DD-938F4A11523B}">
      <dsp:nvSpPr>
        <dsp:cNvPr id="0" name=""/>
        <dsp:cNvSpPr/>
      </dsp:nvSpPr>
      <dsp:spPr>
        <a:xfrm>
          <a:off x="4014655" y="2217246"/>
          <a:ext cx="2216190" cy="1329714"/>
        </a:xfrm>
        <a:prstGeom prst="roundRect">
          <a:avLst>
            <a:gd name="adj" fmla="val 10000"/>
          </a:avLst>
        </a:prstGeom>
        <a:solidFill>
          <a:schemeClr val="accent4">
            <a:shade val="50000"/>
            <a:hueOff val="0"/>
            <a:satOff val="-1243"/>
            <a:lumOff val="263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Franklin Gothic Demi"/>
            </a:rPr>
            <a:t>Deployment</a:t>
          </a:r>
          <a:endParaRPr lang="en-US" sz="2100" kern="1200"/>
        </a:p>
      </dsp:txBody>
      <dsp:txXfrm>
        <a:off x="4053601" y="2256192"/>
        <a:ext cx="2138298" cy="1251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73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6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6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8/15/2024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8/15/2024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8/15/2024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179534" cy="3566160"/>
          </a:xfrm>
        </p:spPr>
        <p:txBody>
          <a:bodyPr anchor="b">
            <a:normAutofit/>
          </a:bodyPr>
          <a:lstStyle/>
          <a:p>
            <a:r>
              <a:rPr lang="en-US" sz="6000"/>
              <a:t>STOCK MARKET ANALYSIS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PROJECT 420 – GROUP 1</a:t>
            </a:r>
          </a:p>
        </p:txBody>
      </p:sp>
      <p:pic>
        <p:nvPicPr>
          <p:cNvPr id="2" name="Picture 1" descr="A close-up of a building&#10;&#10;Description automatically generated">
            <a:extLst>
              <a:ext uri="{FF2B5EF4-FFF2-40B4-BE49-F238E27FC236}">
                <a16:creationId xmlns:a16="http://schemas.microsoft.com/office/drawing/2014/main" id="{189B6216-BA94-F906-E14B-4B5C4778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8" y="630447"/>
            <a:ext cx="4597160" cy="559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2DD4B-9CA5-7320-A5B5-BF664602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121791"/>
            <a:ext cx="9042400" cy="5431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D1F659-8975-0261-0C28-C71A5DB5BD59}"/>
              </a:ext>
            </a:extLst>
          </p:cNvPr>
          <p:cNvSpPr/>
          <p:nvPr/>
        </p:nvSpPr>
        <p:spPr>
          <a:xfrm>
            <a:off x="1625601" y="680790"/>
            <a:ext cx="9721119" cy="584775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Graph showing price action of Reliance stock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D1F659-8975-0261-0C28-C71A5DB5BD59}"/>
              </a:ext>
            </a:extLst>
          </p:cNvPr>
          <p:cNvSpPr/>
          <p:nvPr/>
        </p:nvSpPr>
        <p:spPr>
          <a:xfrm>
            <a:off x="1230520" y="648787"/>
            <a:ext cx="9719653" cy="584775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Graph showing Volume action of Reliance stock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36512-BA2D-1C63-C666-56216097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34925"/>
            <a:ext cx="9144000" cy="49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0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72696-F59D-159C-37F9-8CB3FDE87EE0}"/>
              </a:ext>
            </a:extLst>
          </p:cNvPr>
          <p:cNvSpPr txBox="1"/>
          <p:nvPr/>
        </p:nvSpPr>
        <p:spPr>
          <a:xfrm>
            <a:off x="963109" y="996603"/>
            <a:ext cx="831272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err="1">
                <a:ln w="0"/>
                <a:effectLst>
                  <a:reflection blurRad="6350" stA="53000" endA="300" endPos="35500" dir="5400000" sy="-90000" algn="bl" rotWithShape="0"/>
                </a:effectLst>
              </a:rPr>
              <a:t>Pairplot</a:t>
            </a:r>
            <a:endParaRPr lang="en-US" sz="2000" b="1" cap="none" spc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3" y="776377"/>
            <a:ext cx="6297284" cy="4715774"/>
          </a:xfrm>
          <a:prstGeom prst="rect">
            <a:avLst/>
          </a:prstGeom>
        </p:spPr>
      </p:pic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E3D5F19A-94F5-5FFC-0E3B-646C041853A6}"/>
              </a:ext>
            </a:extLst>
          </p:cNvPr>
          <p:cNvSpPr txBox="1">
            <a:spLocks/>
          </p:cNvSpPr>
          <p:nvPr/>
        </p:nvSpPr>
        <p:spPr>
          <a:xfrm>
            <a:off x="824110" y="1720940"/>
            <a:ext cx="4157296" cy="504245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B0604020202020204" pitchFamily="34" charset="0"/>
              <a:buChar char=" "/>
            </a:pPr>
            <a:r>
              <a:rPr lang="en-US" b="1">
                <a:ea typeface="+mn-lt"/>
                <a:cs typeface="+mn-lt"/>
              </a:rPr>
              <a:t>High Correlation</a:t>
            </a:r>
            <a:r>
              <a:rPr lang="en-US">
                <a:ea typeface="+mn-lt"/>
                <a:cs typeface="+mn-lt"/>
              </a:rPr>
              <a:t>: Open, High, Low, Close, Avg Price, 20 Day MA, and 50 Day MA are closely correlated, often forming linear patterns.</a:t>
            </a:r>
          </a:p>
          <a:p>
            <a:pPr>
              <a:buFont typeface="Calibri" panose="020B0604020202020204" pitchFamily="34" charset="0"/>
              <a:buChar char=" "/>
            </a:pPr>
            <a:r>
              <a:rPr lang="en-US" b="1">
                <a:ea typeface="+mn-lt"/>
                <a:cs typeface="+mn-lt"/>
              </a:rPr>
              <a:t>Volume</a:t>
            </a:r>
            <a:r>
              <a:rPr lang="en-US">
                <a:ea typeface="+mn-lt"/>
                <a:cs typeface="+mn-lt"/>
              </a:rPr>
              <a:t>: Scattered distribution with other features, indicating less direct correlation with price movements.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0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/>
          <p:nvPr/>
        </p:nvSpPr>
        <p:spPr>
          <a:xfrm>
            <a:off x="4695009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2696-F59D-159C-37F9-8CB3FDE87EE0}"/>
              </a:ext>
            </a:extLst>
          </p:cNvPr>
          <p:cNvSpPr txBox="1"/>
          <p:nvPr/>
        </p:nvSpPr>
        <p:spPr>
          <a:xfrm>
            <a:off x="1782619" y="220225"/>
            <a:ext cx="831272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Correlations related to the stock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5AAD3-DB75-73C0-8550-669B15AA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3" y="624346"/>
            <a:ext cx="10895449" cy="55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72696-F59D-159C-37F9-8CB3FDE87EE0}"/>
              </a:ext>
            </a:extLst>
          </p:cNvPr>
          <p:cNvSpPr txBox="1"/>
          <p:nvPr/>
        </p:nvSpPr>
        <p:spPr>
          <a:xfrm>
            <a:off x="889253" y="2424022"/>
            <a:ext cx="3812615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000" err="1">
                <a:ln w="0"/>
                <a:effectLst>
                  <a:reflection blurRad="6350" stA="53000" endA="300" endPos="35500" dir="5400000" sy="-90000" algn="bl" rotWithShape="0"/>
                </a:effectLst>
              </a:rPr>
              <a:t>Mplfinance</a:t>
            </a:r>
            <a:r>
              <a:rPr lang="en-US" sz="2000">
                <a:ln w="0"/>
                <a:effectLst>
                  <a:reflection blurRad="6350" stA="53000" endA="300" endPos="35500" dir="5400000" sy="-90000" algn="bl" rotWithShape="0"/>
                </a:effectLst>
              </a:rPr>
              <a:t> has been installed to plot a candle stick plot. 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23" y="808113"/>
            <a:ext cx="6488481" cy="52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CHECKING FOR THE STATIONARY PROPERTY OF THE DATA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ADF Test: Checks if the time series is stationary. If the p-value is less than 0.05, the series is stationary.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KPSS Test: Complements the ADF test by checking if the series is stationary around a trend. If the p-value is less than 0.05, the series is non-stationary.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Differencing: Removes trends by subtracting the previous observation from the current one, which helps in making the series stationary.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Exponential Smoothing: Smooths the series to remove noise and trends, making it easier to analyze.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Plotting ACF/PACF: Helps to visualize correlations in the time series, </a:t>
            </a:r>
            <a:r>
              <a:rPr lang="en-US" sz="1600">
                <a:cs typeface="Arial"/>
              </a:rPr>
              <a:t>which is useful for model selection</a:t>
            </a: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KPSS Test with Differencing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Arial"/>
              </a:rPr>
              <a:t>Applying differencing and the KPSS test helps to make the series stationary. After differencing, the KPSS test usually shows that the series is stationary, indicating that the differencing was successful.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5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/>
              <a:t>Add Pictures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Picture #1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Picture #2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Picture #3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1CD17C-9E46-67E4-01DB-A5552BED0B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" name="Picture Placeholder 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7D39F0F4-594D-21C5-91D1-D5C0CF8901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-144" r="-687" b="-120"/>
          <a:stretch/>
        </p:blipFill>
        <p:spPr>
          <a:xfrm>
            <a:off x="604770" y="696673"/>
            <a:ext cx="10883175" cy="5464545"/>
          </a:xfr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/>
              <a:t>Add Pictures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Picture #1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781792" y="1447321"/>
            <a:ext cx="2114281" cy="3099571"/>
          </a:xfrm>
        </p:spPr>
        <p:txBody>
          <a:bodyPr>
            <a:normAutofit/>
          </a:bodyPr>
          <a:lstStyle/>
          <a:p>
            <a:r>
              <a:rPr lang="en-US"/>
              <a:t>Detrending and making the data stationary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Picture #3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514CE2EB-C202-7421-85AD-0FD5F33E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9" t="96" r="-759" b="174"/>
          <a:stretch/>
        </p:blipFill>
        <p:spPr>
          <a:xfrm>
            <a:off x="6900233" y="775480"/>
            <a:ext cx="4610110" cy="5310068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A22A2C4B-6EAB-4916-AAD3-A8212E05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9" y="774581"/>
            <a:ext cx="41719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6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Modelling and comparison between </a:t>
            </a:r>
            <a:r>
              <a:rPr lang="en-US" err="1">
                <a:solidFill>
                  <a:srgbClr val="404040"/>
                </a:solidFill>
              </a:rPr>
              <a:t>arima</a:t>
            </a:r>
            <a:r>
              <a:rPr lang="en-US">
                <a:solidFill>
                  <a:srgbClr val="404040"/>
                </a:solidFill>
              </a:rPr>
              <a:t>, </a:t>
            </a:r>
            <a:r>
              <a:rPr lang="en-US" err="1">
                <a:solidFill>
                  <a:srgbClr val="404040"/>
                </a:solidFill>
              </a:rPr>
              <a:t>sarimax</a:t>
            </a:r>
            <a:r>
              <a:rPr lang="en-US">
                <a:solidFill>
                  <a:srgbClr val="404040"/>
                </a:solidFill>
              </a:rPr>
              <a:t> and holt-winter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Based on the error metrics, SARIMAX performs slightly better than ARIMA, likely due to its ability to incorporate seasonality and additional variables. Holt-Winters, while effective for capturing seasonality, may not be the best fit for this particular dataset compared to ARIMA and SARIMAX.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BAEFEC-B318-4F5F-6DBB-0A04C936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02" y="3574840"/>
            <a:ext cx="10068104" cy="1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Results of the modelling</a:t>
            </a:r>
            <a:endParaRPr lang="en-US"/>
          </a:p>
        </p:txBody>
      </p:sp>
      <p:pic>
        <p:nvPicPr>
          <p:cNvPr id="5" name="Picture 4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55CE88C-6E2D-083C-05D5-5179C0D0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3" y="1720969"/>
            <a:ext cx="8886825" cy="44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1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/>
              <a:t>BUSINESS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ts val="2000"/>
              </a:lnSpc>
              <a:buFont typeface="Wingdings" panose="020F0502020204030204" pitchFamily="34" charset="0"/>
              <a:buChar char="ü"/>
            </a:pPr>
            <a:r>
              <a:rPr lang="en-US" sz="1600">
                <a:latin typeface="Century Gothic"/>
                <a:cs typeface="Arial"/>
              </a:rPr>
              <a:t>Predict Reliance Industries Stock Price for the Next 30 Days</a:t>
            </a:r>
          </a:p>
          <a:p>
            <a:pPr>
              <a:buFont typeface="Wingdings" panose="020F0502020204030204" pitchFamily="34" charset="0"/>
              <a:buChar char="ü"/>
            </a:pPr>
            <a:r>
              <a:rPr lang="en-US" sz="1600">
                <a:latin typeface="Century Gothic"/>
                <a:cs typeface="Arial"/>
              </a:rPr>
              <a:t>The goal of this project is to build a predictive model that forecasts the stock price of Reliance Industries for the next 30 days. </a:t>
            </a:r>
          </a:p>
          <a:p>
            <a:pPr>
              <a:buFont typeface="Wingdings" panose="020F0502020204030204" pitchFamily="34" charset="0"/>
              <a:buChar char="ü"/>
            </a:pPr>
            <a:r>
              <a:rPr lang="en-US" sz="1600">
                <a:latin typeface="Century Gothic"/>
                <a:cs typeface="Arial"/>
              </a:rPr>
              <a:t>This model will leverage historical stock data and consider both short-term and long-term trends. </a:t>
            </a:r>
          </a:p>
          <a:p>
            <a:pPr>
              <a:buFont typeface="Wingdings" panose="020F0502020204030204" pitchFamily="34" charset="0"/>
              <a:buChar char="ü"/>
            </a:pPr>
            <a:r>
              <a:rPr lang="en-US" sz="1600">
                <a:latin typeface="Century Gothic"/>
                <a:cs typeface="Arial"/>
              </a:rPr>
              <a:t>Additionally, the project will analyze the impact of significant external events on the stock price.</a:t>
            </a:r>
          </a:p>
          <a:p>
            <a:pPr>
              <a:lnSpc>
                <a:spcPts val="2000"/>
              </a:lnSpc>
              <a:buFont typeface="Wingdings" panose="020F0502020204030204" pitchFamily="34" charset="0"/>
              <a:buChar char="ü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4720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Why </a:t>
            </a:r>
            <a:r>
              <a:rPr lang="en-US" err="1">
                <a:solidFill>
                  <a:srgbClr val="404040"/>
                </a:solidFill>
              </a:rPr>
              <a:t>sarimax</a:t>
            </a:r>
            <a:endParaRPr lang="en-US" err="1"/>
          </a:p>
        </p:txBody>
      </p:sp>
      <p:pic>
        <p:nvPicPr>
          <p:cNvPr id="2" name="Picture 1" descr="A graph showing the number of prediction&#10;&#10;Description automatically generated">
            <a:extLst>
              <a:ext uri="{FF2B5EF4-FFF2-40B4-BE49-F238E27FC236}">
                <a16:creationId xmlns:a16="http://schemas.microsoft.com/office/drawing/2014/main" id="{F1C9E5F8-9E5A-1248-5B91-C8622D08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90" y="1721059"/>
            <a:ext cx="8039100" cy="447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/>
          <a:lstStyle/>
          <a:p>
            <a:r>
              <a:rPr lang="en-US"/>
              <a:t>Deployment</a:t>
            </a:r>
          </a:p>
        </p:txBody>
      </p:sp>
      <p:pic>
        <p:nvPicPr>
          <p:cNvPr id="12" name="Content Placeholder 11" descr="A hand holding a tablet with a bull and bear symbols&#10;&#10;Description automatically generated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40252" y="661128"/>
            <a:ext cx="4576143" cy="55549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Install and Import Libraries: </a:t>
            </a:r>
            <a:endParaRPr lang="en-US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Set up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and necessary libraries for data handling, visualization, and modeling.</a:t>
            </a:r>
            <a:endParaRPr lang="en-US"/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Define Functions:</a:t>
            </a:r>
            <a:endParaRPr lang="en-US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get_stock_data</a:t>
            </a:r>
            <a:r>
              <a:rPr lang="en-US">
                <a:ea typeface="+mn-lt"/>
                <a:cs typeface="+mn-lt"/>
              </a:rPr>
              <a:t>: Downloads and processes stock data.</a:t>
            </a:r>
            <a:endParaRPr lang="en-US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err="1">
                <a:latin typeface="Century Gothic"/>
              </a:rPr>
              <a:t>sarimax_model</a:t>
            </a:r>
            <a:r>
              <a:rPr lang="en-US">
                <a:latin typeface="Century Gothic"/>
              </a:rPr>
              <a:t>: Fits </a:t>
            </a:r>
            <a:r>
              <a:rPr lang="en-US">
                <a:ea typeface="+mn-lt"/>
                <a:cs typeface="+mn-lt"/>
              </a:rPr>
              <a:t>the SARIMAX model, makes predictions, and calculates performance metrics.</a:t>
            </a:r>
            <a:endParaRPr lang="en-US"/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App:</a:t>
            </a:r>
            <a:endParaRPr lang="en-US" dirty="0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Inputs: Users enter stock symbol, dates, and forecast steps.</a:t>
            </a:r>
            <a:endParaRPr lang="en-US" dirty="0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Fetch Data: Retrieve and display stock data.</a:t>
            </a:r>
            <a:endParaRPr lang="en-US" dirty="0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Fit Model: Apply SARIMAX model and show performance metrics.</a:t>
            </a:r>
            <a:endParaRPr lang="en-US" dirty="0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Visualize Results: Plot historical data, predictions, and future forecasts.</a:t>
            </a:r>
            <a:endParaRPr lang="en-US" dirty="0"/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Show Predictions: Display future predictions in a table.</a:t>
            </a:r>
            <a:endParaRPr lang="en-US" dirty="0"/>
          </a:p>
          <a:p>
            <a:pPr marL="285750" indent="-285750" algn="just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Run App: </a:t>
            </a:r>
          </a:p>
          <a:p>
            <a:pPr marL="577850" lvl="1" algn="just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Launch the app for user interaction and visualization.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72" y="439664"/>
            <a:ext cx="10058400" cy="1289304"/>
          </a:xfrm>
        </p:spPr>
        <p:txBody>
          <a:bodyPr/>
          <a:lstStyle/>
          <a:p>
            <a:r>
              <a:rPr lang="en-US"/>
              <a:t>Deployed website AND PREDICTIONS</a:t>
            </a:r>
          </a:p>
        </p:txBody>
      </p:sp>
      <p:pic>
        <p:nvPicPr>
          <p:cNvPr id="3" name="Picture 2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D7C93DE-D216-FF95-E67C-4D94DC3C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9" y="1313371"/>
            <a:ext cx="11010720" cy="49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72" y="439664"/>
            <a:ext cx="10058400" cy="1289304"/>
          </a:xfrm>
        </p:spPr>
        <p:txBody>
          <a:bodyPr/>
          <a:lstStyle/>
          <a:p>
            <a:r>
              <a:rPr lang="en-US"/>
              <a:t>Deployed website AND PREDICTIONS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C2ACB3A1-747E-B535-71B8-D0A3C4B9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98" y="1494976"/>
            <a:ext cx="5175131" cy="4630049"/>
          </a:xfrm>
          <a:prstGeom prst="rect">
            <a:avLst/>
          </a:prstGeom>
        </p:spPr>
      </p:pic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35D568B-334F-CDBF-D3B6-C1127EAB4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42" y="613464"/>
            <a:ext cx="4965761" cy="53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93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25" y="684079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Challenges faced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24" y="1711280"/>
            <a:ext cx="10058400" cy="422096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1.Data Quality and Availability -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Handling Missing and Noisy Data: Incomplete or inaccurate stock data can impact model performance.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2. Feature Engineering and Model Selection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Feature Selection and Creation: Identifying and creating relevant features, including lag features, is crucial.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Choosing and Tuning Models: Selecting the right model (e.g., ARIMA, SARIMAX) and optimizing hyperparameters is complex.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3. Stationarity and Trends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Dealing with Non-Stationarity: Stock prices often show trends or seasonality, requiring transformations to achieve stationarity.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4. Evaluation and Prediction Uncertainty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Selecting Metrics and Avoiding Overfitting: Choosing appropriate evaluation metrics and ensuring the model generalizes well is challenging.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Managing Forecasting Uncertainty: Handling prediction uncertainty and potential model drift over time.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5. Visualization and Interpretation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Effective Visualization:  Creating and interpreting clear visualizations to communicate results can be difficult.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6. External Factors 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200">
                <a:solidFill>
                  <a:srgbClr val="000000"/>
                </a:solidFill>
                <a:ea typeface="+mn-lt"/>
                <a:cs typeface="+mn-lt"/>
              </a:rPr>
              <a:t>Incorporating Market Volatility:** External influences like economic events and market sentiment can impact predictions and are hard to model</a:t>
            </a:r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369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graph of stock market&#10;&#10;Description automatically generated">
            <a:extLst>
              <a:ext uri="{FF2B5EF4-FFF2-40B4-BE49-F238E27FC236}">
                <a16:creationId xmlns:a16="http://schemas.microsoft.com/office/drawing/2014/main" id="{976F325B-FE53-80E2-CC69-9210075BF9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793" r="21793"/>
          <a:stretch/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C628D35-B789-F7F2-DCB1-B2081E02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54" y="2553134"/>
            <a:ext cx="4157296" cy="129275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50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WORK FLOW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pPr>
              <a:lnSpc>
                <a:spcPts val="2000"/>
              </a:lnSpc>
            </a:pPr>
            <a:endParaRPr lang="en-US" sz="1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321BD2-B367-E3DD-5DD3-62AF8E3F7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968543"/>
              </p:ext>
            </p:extLst>
          </p:nvPr>
        </p:nvGraphicFramePr>
        <p:xfrm>
          <a:off x="830466" y="759876"/>
          <a:ext cx="10245502" cy="3548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retrieval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8320" y="1137083"/>
            <a:ext cx="5981171" cy="5590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40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</a:t>
            </a:r>
            <a:r>
              <a:rPr lang="en-US" sz="1400" err="1">
                <a:solidFill>
                  <a:srgbClr val="404040"/>
                </a:solidFill>
              </a:rPr>
              <a:t>yfinance</a:t>
            </a:r>
            <a:r>
              <a:rPr lang="en-US" sz="1400">
                <a:solidFill>
                  <a:srgbClr val="404040"/>
                </a:solidFill>
              </a:rPr>
              <a:t> library is installed for fetching stock data.</a:t>
            </a: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</a:t>
            </a:r>
            <a:r>
              <a:rPr lang="en-US" sz="1400" err="1">
                <a:solidFill>
                  <a:srgbClr val="404040"/>
                </a:solidFill>
              </a:rPr>
              <a:t>yfinance</a:t>
            </a:r>
            <a:r>
              <a:rPr lang="en-US" sz="1400">
                <a:solidFill>
                  <a:srgbClr val="404040"/>
                </a:solidFill>
              </a:rPr>
              <a:t> and pandas modules are imported for data handling.</a:t>
            </a: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stock symbol and date range are defined for data retrieval.</a:t>
            </a: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Stock data is downloaded using the defined symbol and date range.</a:t>
            </a: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day with the highest trading volume is identified.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prices for the day with the most traded quantity are retrieved.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A new </a:t>
            </a:r>
            <a:r>
              <a:rPr lang="en-US" sz="1400" err="1">
                <a:solidFill>
                  <a:srgbClr val="404040"/>
                </a:solidFill>
              </a:rPr>
              <a:t>DataFrame</a:t>
            </a:r>
            <a:r>
              <a:rPr lang="en-US" sz="1400">
                <a:solidFill>
                  <a:srgbClr val="404040"/>
                </a:solidFill>
              </a:rPr>
              <a:t> is created to store the most traded day’s information.</a:t>
            </a: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</a:rPr>
              <a:t>The </a:t>
            </a:r>
            <a:r>
              <a:rPr lang="en-US" sz="1400" err="1">
                <a:solidFill>
                  <a:srgbClr val="404040"/>
                </a:solidFill>
              </a:rPr>
              <a:t>DataFrame</a:t>
            </a:r>
            <a:r>
              <a:rPr lang="en-US" sz="1400">
                <a:solidFill>
                  <a:srgbClr val="404040"/>
                </a:solidFill>
              </a:rPr>
              <a:t> is saved to a CSV file named RELIANCE_most_traded_quantity_data.csv.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400"/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SET DETAILS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8320" y="1137083"/>
            <a:ext cx="5981171" cy="55902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The dataset is a time series of Reliance Industries' stock market data, spanning from July 1, 2014, to June 28, 2024, with 2,462 trading days. It includes the following columns: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Open (float64): Opening price of the stock each day.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High (float64): Highest price during the day.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Low (float64): Lowest price during the day.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Close (float64): Closing price each day.</a:t>
            </a:r>
            <a:endParaRPr lang="en-US" sz="140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Adj Close (float64): Adjusted closing price accounting for stock splits/dividends.</a:t>
            </a:r>
            <a:endParaRPr lang="en-US" sz="140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Volume (int64): Total shares traded each day.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Avg Price (float64): Average price for the day.</a:t>
            </a:r>
            <a:endParaRPr lang="en-US" sz="140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20 Day MA (float64): 20-day moving average; 19 initial missing values.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400">
                <a:solidFill>
                  <a:srgbClr val="404040"/>
                </a:solidFill>
                <a:latin typeface="Century Gothic"/>
                <a:cs typeface="Arial"/>
              </a:rPr>
              <a:t>50 Day MA (float64): 50-day moving average; 49 initial missing values.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</a:pPr>
            <a:endParaRPr lang="en-US" sz="14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>
                <a:solidFill>
                  <a:srgbClr val="404040"/>
                </a:solidFill>
              </a:rPr>
              <a:t>Data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1. Open Price: - The average `Open` price is ₹1,368.97, with significant variation (standard deviation of ₹808.49). Prices range from ₹373.32 to ₹3,062.05, with a median of ₹1,171.47.</a:t>
            </a:r>
            <a:endParaRPr lang="en-US"/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2. High price : The `High` price averages ₹1,383.28 and varies widely (standard deviation of ₹816.01). It ranges from ₹373.82 to ₹3,162.00, with a median of ₹1,181.50.</a:t>
            </a:r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3. Low Price : The `Low` price has an average of ₹1,353.96 and a standard deviation of ₹800.67. It spans from ₹364.11 to ₹3,062.05, with a median of ₹1,158.69.</a:t>
            </a:r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4. Close Price: The `Close` price averages ₹1,368.14, with a standard deviation of ₹808.26. It ranges from ₹370.65 to ₹3,130.80, with a median of ₹1,169.02.</a:t>
            </a:r>
            <a:endParaRPr lang="en-US" sz="1600">
              <a:latin typeface="Century Gothic"/>
              <a:cs typeface="Arial"/>
            </a:endParaRPr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5. Adjusted Close Price: The `Adjusted Close` price averages ₹1,351.42 and varies with a standard deviation of ₹813.15. Prices range from ₹349.55 to ₹3,130.80, with a median of ₹1,147.26. </a:t>
            </a:r>
            <a:endParaRPr lang="en-US" sz="1600">
              <a:solidFill>
                <a:srgbClr val="000000"/>
              </a:solidFill>
            </a:endParaRPr>
          </a:p>
          <a:p>
            <a:pPr algn="just">
              <a:buFont typeface="Wingdings" panose="020F0502020204030204" pitchFamily="34" charset="0"/>
              <a:buChar char="ü"/>
            </a:pPr>
            <a:r>
              <a:rPr lang="en-US" sz="1600">
                <a:solidFill>
                  <a:srgbClr val="000000"/>
                </a:solidFill>
                <a:latin typeface="Century Gothic"/>
                <a:cs typeface="Arial"/>
              </a:rPr>
              <a:t>6. Volume: The average `Volume` is 9,206,989, with a large standard deviation of 6,760,046. It ranges from 0 to 71,341,680, with a median of 7,323,024. </a:t>
            </a:r>
            <a:endParaRPr lang="en-US" sz="1600">
              <a:solidFill>
                <a:srgbClr val="000000"/>
              </a:solidFill>
            </a:endParaRPr>
          </a:p>
          <a:p>
            <a:pPr algn="just">
              <a:lnSpc>
                <a:spcPts val="2000"/>
              </a:lnSpc>
              <a:buFont typeface="Wingdings" panose="020F0502020204030204" pitchFamily="34" charset="0"/>
              <a:buChar char="ü"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1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aph showing the average year of stock price&#10;&#10;Description automatically generated">
            <a:extLst>
              <a:ext uri="{FF2B5EF4-FFF2-40B4-BE49-F238E27FC236}">
                <a16:creationId xmlns:a16="http://schemas.microsoft.com/office/drawing/2014/main" id="{ABEE0FEA-61CE-EE3F-67E9-E6712DC86E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183" t="-256" b="-512"/>
          <a:stretch/>
        </p:blipFill>
        <p:spPr>
          <a:xfrm>
            <a:off x="618226" y="618226"/>
            <a:ext cx="7902192" cy="5654651"/>
          </a:xfrm>
          <a:ln w="6350">
            <a:solidFill>
              <a:schemeClr val="tx1"/>
            </a:solidFill>
          </a:ln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6536B39F-DB47-DC09-1C9A-C517692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922" y="899739"/>
            <a:ext cx="2093344" cy="1289304"/>
          </a:xfrm>
        </p:spPr>
        <p:txBody>
          <a:bodyPr/>
          <a:lstStyle/>
          <a:p>
            <a:r>
              <a:rPr lang="en-US"/>
              <a:t>EDA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FFC07B27-D1F9-6339-7AA0-ED763A90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02903" y="2454185"/>
            <a:ext cx="2374504" cy="5042452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Yearly average stock prices from 2014 - 2024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884" y="930185"/>
            <a:ext cx="4157296" cy="5042452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This chart shows the average price of an asset over time with two moving averages: a 20-day (orange) and a 50-day (green).</a:t>
            </a:r>
            <a:endParaRPr lang="en-US" dirty="0"/>
          </a:p>
          <a:p>
            <a:pPr algn="just"/>
            <a:r>
              <a:rPr lang="en-US" dirty="0"/>
              <a:t>Key Points: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Avg Price (Blue Line)</a:t>
            </a:r>
            <a:r>
              <a:rPr lang="en-US" dirty="0">
                <a:ea typeface="+mn-lt"/>
                <a:cs typeface="+mn-lt"/>
              </a:rPr>
              <a:t>: Reflects the asset's daily closing price changes.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20-Day MA (Orange)</a:t>
            </a:r>
            <a:r>
              <a:rPr lang="en-US" dirty="0">
                <a:ea typeface="+mn-lt"/>
                <a:cs typeface="+mn-lt"/>
              </a:rPr>
              <a:t>: Indicates short-term trends.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50-Day MA (Green)</a:t>
            </a:r>
            <a:r>
              <a:rPr lang="en-US" dirty="0">
                <a:ea typeface="+mn-lt"/>
                <a:cs typeface="+mn-lt"/>
              </a:rPr>
              <a:t>: Shows long-term trends.</a:t>
            </a:r>
          </a:p>
          <a:p>
            <a:pPr algn="just"/>
            <a:r>
              <a:rPr lang="en-US" dirty="0"/>
              <a:t>Observations: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Trend</a:t>
            </a:r>
            <a:r>
              <a:rPr lang="en-US" dirty="0">
                <a:ea typeface="+mn-lt"/>
                <a:cs typeface="+mn-lt"/>
              </a:rPr>
              <a:t>: Overall upward trend, especially after 2020.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Crossovers</a:t>
            </a:r>
            <a:r>
              <a:rPr lang="en-US" dirty="0">
                <a:ea typeface="+mn-lt"/>
                <a:cs typeface="+mn-lt"/>
              </a:rPr>
              <a:t>: 20-day crossing above 50-day suggests a bullish trend; crossing below indicates bearish.</a:t>
            </a:r>
            <a:endParaRPr lang="en-US" dirty="0"/>
          </a:p>
          <a:p>
            <a:pPr marL="285750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0D5D86B-7A1F-5908-E772-A6E644EFC3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" name="Picture 1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30927369-2BCD-CB89-0411-5E272D4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35" y="631167"/>
            <a:ext cx="6311662" cy="55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Add a funny Quote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>
                <a:solidFill>
                  <a:schemeClr val="tx1"/>
                </a:solidFill>
              </a:rPr>
              <a:t>“QUOTES…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F4515-E65D-74E6-37B3-4D975AF7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04" y="646980"/>
            <a:ext cx="8511397" cy="5549663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DD74D204-78A4-1F18-1DCD-02E724651779}"/>
              </a:ext>
            </a:extLst>
          </p:cNvPr>
          <p:cNvSpPr txBox="1">
            <a:spLocks/>
          </p:cNvSpPr>
          <p:nvPr/>
        </p:nvSpPr>
        <p:spPr>
          <a:xfrm>
            <a:off x="9277997" y="1160223"/>
            <a:ext cx="2130089" cy="363347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64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552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78408" indent="-2286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buNone/>
            </a:pPr>
            <a:r>
              <a:rPr lang="en-US"/>
              <a:t>Variation of the data through the years</a:t>
            </a: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DE7DE8-0743-4BE4-AE4C-DC7F07012C0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B4A24C-CCE9-4740-BAFA-219F1C86C74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Application>Microsoft Office PowerPoint</Application>
  <PresentationFormat>Widescreen</PresentationFormat>
  <Slides>25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RetrospectVTI</vt:lpstr>
      <vt:lpstr>STOCK MARKET ANALYSIS</vt:lpstr>
      <vt:lpstr>BUSINESS PROBLEM</vt:lpstr>
      <vt:lpstr>PROJECT WORK FLOW</vt:lpstr>
      <vt:lpstr>DATA retrieval</vt:lpstr>
      <vt:lpstr>DATA SET DETAILS</vt:lpstr>
      <vt:lpstr>Data Description</vt:lpstr>
      <vt:lpstr>EDA</vt:lpstr>
      <vt:lpstr>PowerPoint Presentation</vt:lpstr>
      <vt:lpstr>Add a funny Quote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CHECKING FOR THE STATIONARY PROPERTY OF THE DATA</vt:lpstr>
      <vt:lpstr>Add Pictures</vt:lpstr>
      <vt:lpstr>Add Pictures</vt:lpstr>
      <vt:lpstr>Modelling and comparison between arima, sarimax and holt-winter</vt:lpstr>
      <vt:lpstr>Results of the modelling</vt:lpstr>
      <vt:lpstr>Why sarimax</vt:lpstr>
      <vt:lpstr>Deployment</vt:lpstr>
      <vt:lpstr>Deployed website AND PREDICTIONS</vt:lpstr>
      <vt:lpstr>Deployed website AND PREDICTIONS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creator/>
  <cp:revision>56</cp:revision>
  <dcterms:created xsi:type="dcterms:W3CDTF">2020-09-22T16:52:13Z</dcterms:created>
  <dcterms:modified xsi:type="dcterms:W3CDTF">2024-08-15T09:19:06Z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