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7"/>
  </p:notesMasterIdLst>
  <p:handoutMasterIdLst>
    <p:handoutMasterId r:id="rId18"/>
  </p:handoutMasterIdLst>
  <p:sldIdLst>
    <p:sldId id="256" r:id="rId5"/>
    <p:sldId id="258" r:id="rId6"/>
    <p:sldId id="277" r:id="rId7"/>
    <p:sldId id="295" r:id="rId8"/>
    <p:sldId id="262" r:id="rId9"/>
    <p:sldId id="266" r:id="rId10"/>
    <p:sldId id="296" r:id="rId11"/>
    <p:sldId id="268" r:id="rId12"/>
    <p:sldId id="264" r:id="rId13"/>
    <p:sldId id="270" r:id="rId14"/>
    <p:sldId id="297"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79" d="100"/>
          <a:sy n="79" d="100"/>
        </p:scale>
        <p:origin x="850"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Raccoon\Employee_data%20Yaswin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Yaswini.xlsx]Sheet1!PivotTable1</c:name>
    <c:fmtId val="7"/>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s>
    <c:plotArea>
      <c:layout/>
      <c:pieChart>
        <c:varyColors val="1"/>
        <c:ser>
          <c:idx val="0"/>
          <c:order val="0"/>
          <c:tx>
            <c:strRef>
              <c:f>Sheet1!$B$3:$B$4</c:f>
              <c:strCache>
                <c:ptCount val="1"/>
                <c:pt idx="0">
                  <c:v>Exceeds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B8E-48C1-A877-8EBA6F4E83C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B8E-48C1-A877-8EBA6F4E83C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B8E-48C1-A877-8EBA6F4E83C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B8E-48C1-A877-8EBA6F4E83C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B8E-48C1-A877-8EBA6F4E83C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B8E-48C1-A877-8EBA6F4E83C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6B8E-48C1-A877-8EBA6F4E83CA}"/>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6B8E-48C1-A877-8EBA6F4E83C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6B8E-48C1-A877-8EBA6F4E83CA}"/>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6B8E-48C1-A877-8EBA6F4E83C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23</c:v>
                </c:pt>
                <c:pt idx="1">
                  <c:v>24</c:v>
                </c:pt>
                <c:pt idx="2">
                  <c:v>27</c:v>
                </c:pt>
                <c:pt idx="3">
                  <c:v>24</c:v>
                </c:pt>
                <c:pt idx="4">
                  <c:v>18</c:v>
                </c:pt>
                <c:pt idx="5">
                  <c:v>27</c:v>
                </c:pt>
                <c:pt idx="6">
                  <c:v>22</c:v>
                </c:pt>
                <c:pt idx="7">
                  <c:v>35</c:v>
                </c:pt>
                <c:pt idx="8">
                  <c:v>24</c:v>
                </c:pt>
                <c:pt idx="9">
                  <c:v>19</c:v>
                </c:pt>
              </c:numCache>
            </c:numRef>
          </c:val>
          <c:extLst>
            <c:ext xmlns:c16="http://schemas.microsoft.com/office/drawing/2014/chart" uri="{C3380CC4-5D6E-409C-BE32-E72D297353CC}">
              <c16:uniqueId val="{00000014-6B8E-48C1-A877-8EBA6F4E83CA}"/>
            </c:ext>
          </c:extLst>
        </c:ser>
        <c:ser>
          <c:idx val="1"/>
          <c:order val="1"/>
          <c:tx>
            <c:strRef>
              <c:f>Sheet1!$C$3:$C$4</c:f>
              <c:strCache>
                <c:ptCount val="1"/>
                <c:pt idx="0">
                  <c:v>Fully Meets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6B8E-48C1-A877-8EBA6F4E83C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6B8E-48C1-A877-8EBA6F4E83C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6B8E-48C1-A877-8EBA6F4E83C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6B8E-48C1-A877-8EBA6F4E83C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6B8E-48C1-A877-8EBA6F4E83C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6B8E-48C1-A877-8EBA6F4E83C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6B8E-48C1-A877-8EBA6F4E83CA}"/>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6B8E-48C1-A877-8EBA6F4E83C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6B8E-48C1-A877-8EBA6F4E83CA}"/>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6B8E-48C1-A877-8EBA6F4E83C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129</c:v>
                </c:pt>
                <c:pt idx="1">
                  <c:v>128</c:v>
                </c:pt>
                <c:pt idx="2">
                  <c:v>140</c:v>
                </c:pt>
                <c:pt idx="3">
                  <c:v>130</c:v>
                </c:pt>
                <c:pt idx="4">
                  <c:v>135</c:v>
                </c:pt>
                <c:pt idx="5">
                  <c:v>128</c:v>
                </c:pt>
                <c:pt idx="6">
                  <c:v>121</c:v>
                </c:pt>
                <c:pt idx="7">
                  <c:v>121</c:v>
                </c:pt>
                <c:pt idx="8">
                  <c:v>119</c:v>
                </c:pt>
                <c:pt idx="9">
                  <c:v>126</c:v>
                </c:pt>
              </c:numCache>
            </c:numRef>
          </c:val>
          <c:extLst>
            <c:ext xmlns:c16="http://schemas.microsoft.com/office/drawing/2014/chart" uri="{C3380CC4-5D6E-409C-BE32-E72D297353CC}">
              <c16:uniqueId val="{00000029-6B8E-48C1-A877-8EBA6F4E83CA}"/>
            </c:ext>
          </c:extLst>
        </c:ser>
        <c:ser>
          <c:idx val="2"/>
          <c:order val="2"/>
          <c:tx>
            <c:strRef>
              <c:f>Sheet1!$D$3:$D$4</c:f>
              <c:strCache>
                <c:ptCount val="1"/>
                <c:pt idx="0">
                  <c:v>Needs Improvement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6B8E-48C1-A877-8EBA6F4E83C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6B8E-48C1-A877-8EBA6F4E83C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6B8E-48C1-A877-8EBA6F4E83C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6B8E-48C1-A877-8EBA6F4E83C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6B8E-48C1-A877-8EBA6F4E83C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6B8E-48C1-A877-8EBA6F4E83C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6B8E-48C1-A877-8EBA6F4E83CA}"/>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6B8E-48C1-A877-8EBA6F4E83C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6B8E-48C1-A877-8EBA6F4E83CA}"/>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6B8E-48C1-A877-8EBA6F4E83C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19</c:v>
                </c:pt>
                <c:pt idx="1">
                  <c:v>10</c:v>
                </c:pt>
                <c:pt idx="2">
                  <c:v>10</c:v>
                </c:pt>
                <c:pt idx="3">
                  <c:v>8</c:v>
                </c:pt>
                <c:pt idx="4">
                  <c:v>6</c:v>
                </c:pt>
                <c:pt idx="5">
                  <c:v>11</c:v>
                </c:pt>
                <c:pt idx="6">
                  <c:v>9</c:v>
                </c:pt>
                <c:pt idx="7">
                  <c:v>16</c:v>
                </c:pt>
                <c:pt idx="8">
                  <c:v>7</c:v>
                </c:pt>
                <c:pt idx="9">
                  <c:v>8</c:v>
                </c:pt>
              </c:numCache>
            </c:numRef>
          </c:val>
          <c:extLst>
            <c:ext xmlns:c16="http://schemas.microsoft.com/office/drawing/2014/chart" uri="{C3380CC4-5D6E-409C-BE32-E72D297353CC}">
              <c16:uniqueId val="{0000003E-6B8E-48C1-A877-8EBA6F4E83CA}"/>
            </c:ext>
          </c:extLst>
        </c:ser>
        <c:ser>
          <c:idx val="3"/>
          <c:order val="3"/>
          <c:tx>
            <c:strRef>
              <c:f>Sheet1!$E$3:$E$4</c:f>
              <c:strCache>
                <c:ptCount val="1"/>
                <c:pt idx="0">
                  <c:v>PIP</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6B8E-48C1-A877-8EBA6F4E83C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6B8E-48C1-A877-8EBA6F4E83C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6B8E-48C1-A877-8EBA6F4E83C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6B8E-48C1-A877-8EBA6F4E83C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6B8E-48C1-A877-8EBA6F4E83C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6B8E-48C1-A877-8EBA6F4E83C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6B8E-48C1-A877-8EBA6F4E83CA}"/>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6B8E-48C1-A877-8EBA6F4E83C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6B8E-48C1-A877-8EBA6F4E83CA}"/>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6B8E-48C1-A877-8EBA6F4E83C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c:v>
                </c:pt>
                <c:pt idx="1">
                  <c:v>8</c:v>
                </c:pt>
                <c:pt idx="2">
                  <c:v>6</c:v>
                </c:pt>
                <c:pt idx="3">
                  <c:v>7</c:v>
                </c:pt>
                <c:pt idx="4">
                  <c:v>6</c:v>
                </c:pt>
                <c:pt idx="5">
                  <c:v>6</c:v>
                </c:pt>
                <c:pt idx="6">
                  <c:v>8</c:v>
                </c:pt>
                <c:pt idx="7">
                  <c:v>3</c:v>
                </c:pt>
                <c:pt idx="8">
                  <c:v>5</c:v>
                </c:pt>
                <c:pt idx="9">
                  <c:v>5</c:v>
                </c:pt>
              </c:numCache>
            </c:numRef>
          </c:val>
          <c:extLst>
            <c:ext xmlns:c16="http://schemas.microsoft.com/office/drawing/2014/chart" uri="{C3380CC4-5D6E-409C-BE32-E72D297353CC}">
              <c16:uniqueId val="{00000053-6B8E-48C1-A877-8EBA6F4E83CA}"/>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9/7/2024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605081" y="3578017"/>
            <a:ext cx="4941770" cy="1122202"/>
          </a:xfrm>
        </p:spPr>
        <p:txBody>
          <a:bodyPr/>
          <a:lstStyle/>
          <a:p>
            <a:r>
              <a:rPr lang="en-US" b="1" u="sng" dirty="0">
                <a:solidFill>
                  <a:srgbClr val="0F0F0F"/>
                </a:solidFill>
                <a:latin typeface="Times New Roman" panose="02020603050405020304" pitchFamily="18" charset="0"/>
                <a:cs typeface="Times New Roman" panose="02020603050405020304" pitchFamily="18" charset="0"/>
              </a:rPr>
              <a:t>Employee Data Analysis using Excel</a:t>
            </a:r>
            <a:endParaRPr lang="en-US" u="sng"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605081" y="4925409"/>
            <a:ext cx="5486400" cy="396660"/>
          </a:xfrm>
        </p:spPr>
        <p:txBody>
          <a:bodyPr>
            <a:noAutofit/>
          </a:bodyPr>
          <a:lstStyle/>
          <a:p>
            <a:r>
              <a:rPr lang="en-US" dirty="0"/>
              <a:t>STUDENT NAME: YASWINI B</a:t>
            </a:r>
          </a:p>
          <a:p>
            <a:r>
              <a:rPr lang="en-US" dirty="0"/>
              <a:t>REGISTER NO: 44E3B7A7E64A924AC7947792299C2346</a:t>
            </a:r>
          </a:p>
          <a:p>
            <a:r>
              <a:rPr lang="en-US" dirty="0"/>
              <a:t>DEPARTMENT: B.COM (GENERAL)</a:t>
            </a:r>
          </a:p>
          <a:p>
            <a:r>
              <a:rPr lang="en-US" dirty="0"/>
              <a:t>COLLEGE: DRBCCC HINDU COLLEGE,PATTABIRAM.</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6834570" y="282991"/>
            <a:ext cx="2402028" cy="846301"/>
          </a:xfrm>
        </p:spPr>
        <p:txBody>
          <a:bodyPr/>
          <a:lstStyle/>
          <a:p>
            <a:pPr marL="12700">
              <a:lnSpc>
                <a:spcPct val="100000"/>
              </a:lnSpc>
              <a:spcBef>
                <a:spcPts val="105"/>
              </a:spcBef>
            </a:pPr>
            <a:r>
              <a:rPr lang="en-IN" sz="2800" b="1" u="sng" spc="15" dirty="0">
                <a:latin typeface="Algerian" panose="04020705040A02060702" pitchFamily="82" charset="0"/>
                <a:cs typeface="Trebuchet MS"/>
              </a:rPr>
              <a:t>M</a:t>
            </a:r>
            <a:r>
              <a:rPr lang="en-IN" sz="2800" b="1" u="sng" dirty="0">
                <a:latin typeface="Algerian" panose="04020705040A02060702" pitchFamily="82" charset="0"/>
                <a:cs typeface="Trebuchet MS"/>
              </a:rPr>
              <a:t>O</a:t>
            </a:r>
            <a:r>
              <a:rPr lang="en-IN" sz="2800" b="1" u="sng" spc="-15" dirty="0">
                <a:latin typeface="Algerian" panose="04020705040A02060702" pitchFamily="82" charset="0"/>
                <a:cs typeface="Trebuchet MS"/>
              </a:rPr>
              <a:t>D</a:t>
            </a:r>
            <a:r>
              <a:rPr lang="en-IN" sz="2800" b="1" u="sng" spc="-35" dirty="0">
                <a:latin typeface="Algerian" panose="04020705040A02060702" pitchFamily="82" charset="0"/>
                <a:cs typeface="Trebuchet MS"/>
              </a:rPr>
              <a:t>E</a:t>
            </a:r>
            <a:r>
              <a:rPr lang="en-IN" sz="2800" b="1" u="sng" spc="-30" dirty="0">
                <a:latin typeface="Algerian" panose="04020705040A02060702" pitchFamily="82" charset="0"/>
                <a:cs typeface="Trebuchet MS"/>
              </a:rPr>
              <a:t>LL</a:t>
            </a:r>
            <a:r>
              <a:rPr lang="en-IN" sz="2800" b="1" u="sng" spc="-5" dirty="0">
                <a:latin typeface="Algerian" panose="04020705040A02060702" pitchFamily="82" charset="0"/>
                <a:cs typeface="Trebuchet MS"/>
              </a:rPr>
              <a:t>I</a:t>
            </a:r>
            <a:r>
              <a:rPr lang="en-IN" sz="2800" b="1" u="sng" spc="30" dirty="0">
                <a:latin typeface="Algerian" panose="04020705040A02060702" pitchFamily="82" charset="0"/>
                <a:cs typeface="Trebuchet MS"/>
              </a:rPr>
              <a:t>N</a:t>
            </a:r>
            <a:r>
              <a:rPr lang="en-IN" sz="2800" b="1" u="sng" spc="5" dirty="0">
                <a:latin typeface="Algerian" panose="04020705040A02060702" pitchFamily="82" charset="0"/>
                <a:cs typeface="Trebuchet MS"/>
              </a:rPr>
              <a:t>G</a:t>
            </a:r>
            <a:endParaRPr lang="en-IN" sz="2800" b="1" u="sng" dirty="0">
              <a:latin typeface="Algerian" panose="04020705040A02060702" pitchFamily="82" charset="0"/>
              <a:cs typeface="Trebuchet MS"/>
            </a:endParaRPr>
          </a:p>
        </p:txBody>
      </p:sp>
      <p:sp>
        <p:nvSpPr>
          <p:cNvPr id="20" name="TextBox 19">
            <a:extLst>
              <a:ext uri="{FF2B5EF4-FFF2-40B4-BE49-F238E27FC236}">
                <a16:creationId xmlns:a16="http://schemas.microsoft.com/office/drawing/2014/main" id="{B428F33B-2F9B-512D-3ED9-C5570AAF92A7}"/>
              </a:ext>
            </a:extLst>
          </p:cNvPr>
          <p:cNvSpPr txBox="1"/>
          <p:nvPr/>
        </p:nvSpPr>
        <p:spPr>
          <a:xfrm flipV="1">
            <a:off x="8613187" y="5707418"/>
            <a:ext cx="3342373" cy="114647"/>
          </a:xfrm>
          <a:prstGeom prst="rect">
            <a:avLst/>
          </a:prstGeom>
          <a:noFill/>
        </p:spPr>
        <p:txBody>
          <a:bodyPr wrap="square" rtlCol="0">
            <a:spAutoFit/>
          </a:bodyPr>
          <a:lstStyle/>
          <a:p>
            <a:endParaRPr lang="en-IN" dirty="0"/>
          </a:p>
        </p:txBody>
      </p:sp>
      <p:sp>
        <p:nvSpPr>
          <p:cNvPr id="21" name="Rectangle 1">
            <a:extLst>
              <a:ext uri="{FF2B5EF4-FFF2-40B4-BE49-F238E27FC236}">
                <a16:creationId xmlns:a16="http://schemas.microsoft.com/office/drawing/2014/main" id="{49ED77B3-0CA9-E0B9-462F-F2E5FB4178D0}"/>
              </a:ext>
            </a:extLst>
          </p:cNvPr>
          <p:cNvSpPr>
            <a:spLocks noChangeArrowheads="1"/>
          </p:cNvSpPr>
          <p:nvPr/>
        </p:nvSpPr>
        <p:spPr bwMode="auto">
          <a:xfrm>
            <a:off x="5058137" y="1258211"/>
            <a:ext cx="6897423"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Descriptive Analytics</a:t>
            </a:r>
            <a:r>
              <a:rPr kumimoji="0" lang="en-US" altLang="en-US" sz="2400" b="0" i="0" u="none" strike="noStrike" cap="none" normalizeH="0" baseline="0" dirty="0">
                <a:ln>
                  <a:noFill/>
                </a:ln>
                <a:solidFill>
                  <a:schemeClr val="tx1"/>
                </a:solidFill>
                <a:effectLst/>
                <a:latin typeface="Centaur" panose="02030504050205020304" pitchFamily="18" charset="0"/>
              </a:rPr>
              <a:t>: Calculate proportions of employees in each category (Exceeds, Fully Meets, Needs Improvement, PIP) for each department.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Trend Analysis</a:t>
            </a:r>
            <a:r>
              <a:rPr kumimoji="0" lang="en-US" altLang="en-US" sz="2400" b="0" i="0" u="none" strike="noStrike" cap="none" normalizeH="0" baseline="0" dirty="0">
                <a:ln>
                  <a:noFill/>
                </a:ln>
                <a:solidFill>
                  <a:schemeClr val="tx1"/>
                </a:solidFill>
                <a:effectLst/>
                <a:latin typeface="Centaur" panose="02030504050205020304" pitchFamily="18" charset="0"/>
              </a:rPr>
              <a:t>: Identify departments with the highest and lowest performance across these metrics.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Clustering</a:t>
            </a:r>
            <a:r>
              <a:rPr kumimoji="0" lang="en-US" altLang="en-US" sz="2400" b="0" i="0" u="none" strike="noStrike" cap="none" normalizeH="0" baseline="0" dirty="0">
                <a:ln>
                  <a:noFill/>
                </a:ln>
                <a:solidFill>
                  <a:schemeClr val="tx1"/>
                </a:solidFill>
                <a:effectLst/>
                <a:latin typeface="Centaur" panose="02030504050205020304" pitchFamily="18" charset="0"/>
              </a:rPr>
              <a:t>: Group departments based on performance trends (high-performing vs. low-performing).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Predictive Modelling</a:t>
            </a:r>
            <a:r>
              <a:rPr kumimoji="0" lang="en-US" altLang="en-US" sz="2400" b="0" i="0" u="none" strike="noStrike" cap="none" normalizeH="0" baseline="0" dirty="0">
                <a:ln>
                  <a:noFill/>
                </a:ln>
                <a:solidFill>
                  <a:schemeClr val="tx1"/>
                </a:solidFill>
                <a:effectLst/>
                <a:latin typeface="Centaur" panose="02030504050205020304" pitchFamily="18" charset="0"/>
              </a:rPr>
              <a:t> (Optional): Use historical data to predict the likelihood of employees moving between performance categories. </a:t>
            </a:r>
          </a:p>
        </p:txBody>
      </p:sp>
    </p:spTree>
    <p:extLst>
      <p:ext uri="{BB962C8B-B14F-4D97-AF65-F5344CB8AC3E}">
        <p14:creationId xmlns:p14="http://schemas.microsoft.com/office/powerpoint/2010/main" val="147210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5297708" y="178655"/>
            <a:ext cx="2958537" cy="1325563"/>
          </a:xfrm>
        </p:spPr>
        <p:txBody>
          <a:bodyPr>
            <a:normAutofit/>
          </a:bodyPr>
          <a:lstStyle/>
          <a:p>
            <a:r>
              <a:rPr lang="en-IN" sz="4000" b="1" u="sng" dirty="0">
                <a:latin typeface="Algerian" panose="04020705040A02060702" pitchFamily="82" charset="0"/>
              </a:rPr>
              <a:t>R</a:t>
            </a:r>
            <a:r>
              <a:rPr lang="en-IN" sz="4000" b="1" u="sng" spc="-40" dirty="0">
                <a:latin typeface="Algerian" panose="04020705040A02060702" pitchFamily="82" charset="0"/>
              </a:rPr>
              <a:t>E</a:t>
            </a:r>
            <a:r>
              <a:rPr lang="en-IN" sz="4000" b="1" u="sng" spc="15" dirty="0">
                <a:latin typeface="Algerian" panose="04020705040A02060702" pitchFamily="82" charset="0"/>
              </a:rPr>
              <a:t>S</a:t>
            </a:r>
            <a:r>
              <a:rPr lang="en-IN" sz="4000" b="1" u="sng" spc="-30" dirty="0">
                <a:latin typeface="Algerian" panose="04020705040A02060702" pitchFamily="82" charset="0"/>
              </a:rPr>
              <a:t>U</a:t>
            </a:r>
            <a:r>
              <a:rPr lang="en-IN" sz="4000" b="1" u="sng" spc="-405" dirty="0">
                <a:latin typeface="Algerian" panose="04020705040A02060702" pitchFamily="82" charset="0"/>
              </a:rPr>
              <a:t>L</a:t>
            </a:r>
            <a:r>
              <a:rPr lang="en-IN" sz="4000" b="1" u="sng" dirty="0">
                <a:latin typeface="Algerian" panose="04020705040A02060702" pitchFamily="82" charset="0"/>
              </a:rPr>
              <a:t>TS</a:t>
            </a:r>
            <a:endParaRPr lang="en-US" sz="4000" b="1" u="sng" dirty="0">
              <a:latin typeface="Algerian" panose="04020705040A02060702" pitchFamily="82" charset="0"/>
            </a:endParaRPr>
          </a:p>
        </p:txBody>
      </p:sp>
      <p:graphicFrame>
        <p:nvGraphicFramePr>
          <p:cNvPr id="3" name="Chart 2">
            <a:extLst>
              <a:ext uri="{FF2B5EF4-FFF2-40B4-BE49-F238E27FC236}">
                <a16:creationId xmlns:a16="http://schemas.microsoft.com/office/drawing/2014/main" id="{5577CE26-CD72-9402-7CEE-0444BDBC9030}"/>
              </a:ext>
            </a:extLst>
          </p:cNvPr>
          <p:cNvGraphicFramePr>
            <a:graphicFrameLocks/>
          </p:cNvGraphicFramePr>
          <p:nvPr>
            <p:extLst>
              <p:ext uri="{D42A27DB-BD31-4B8C-83A1-F6EECF244321}">
                <p14:modId xmlns:p14="http://schemas.microsoft.com/office/powerpoint/2010/main" val="2028068170"/>
              </p:ext>
            </p:extLst>
          </p:nvPr>
        </p:nvGraphicFramePr>
        <p:xfrm>
          <a:off x="1984443" y="1614791"/>
          <a:ext cx="8521429" cy="48346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70819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935B5A0-0F3E-0905-7851-9F4E0CEE88A3}"/>
              </a:ext>
            </a:extLst>
          </p:cNvPr>
          <p:cNvSpPr txBox="1"/>
          <p:nvPr/>
        </p:nvSpPr>
        <p:spPr>
          <a:xfrm>
            <a:off x="6096000" y="907433"/>
            <a:ext cx="3391382" cy="523220"/>
          </a:xfrm>
          <a:prstGeom prst="rect">
            <a:avLst/>
          </a:prstGeom>
          <a:noFill/>
        </p:spPr>
        <p:txBody>
          <a:bodyPr wrap="square" rtlCol="0">
            <a:spAutoFit/>
          </a:bodyPr>
          <a:lstStyle/>
          <a:p>
            <a:r>
              <a:rPr lang="en-US" sz="2800" b="1" u="sng" dirty="0">
                <a:latin typeface="Algerian" panose="04020705040A02060702" pitchFamily="82" charset="0"/>
              </a:rPr>
              <a:t>CONCLUSION</a:t>
            </a:r>
            <a:endParaRPr lang="en-IN" sz="2800" b="1" u="sng" dirty="0">
              <a:latin typeface="Algerian" panose="04020705040A02060702" pitchFamily="82" charset="0"/>
            </a:endParaRPr>
          </a:p>
        </p:txBody>
      </p:sp>
      <p:sp>
        <p:nvSpPr>
          <p:cNvPr id="13" name="TextBox 12">
            <a:extLst>
              <a:ext uri="{FF2B5EF4-FFF2-40B4-BE49-F238E27FC236}">
                <a16:creationId xmlns:a16="http://schemas.microsoft.com/office/drawing/2014/main" id="{F50306D6-B4E9-B606-2015-ACA82FA47E1C}"/>
              </a:ext>
            </a:extLst>
          </p:cNvPr>
          <p:cNvSpPr txBox="1"/>
          <p:nvPr/>
        </p:nvSpPr>
        <p:spPr>
          <a:xfrm>
            <a:off x="4174602" y="2087999"/>
            <a:ext cx="7234177" cy="4247317"/>
          </a:xfrm>
          <a:prstGeom prst="rect">
            <a:avLst/>
          </a:prstGeom>
          <a:noFill/>
        </p:spPr>
        <p:txBody>
          <a:bodyPr wrap="square" rtlCol="0">
            <a:spAutoFit/>
          </a:bodyPr>
          <a:lstStyle/>
          <a:p>
            <a:r>
              <a:rPr lang="en-US" sz="3000" dirty="0"/>
              <a:t>The analysis highlights a strong performance in most departments, but some departments (e.g., BPC, SVG) show areas needing targeted improvement. The insights provided by the tool will empower HR and department managers to make data-backed decisions, enhancing female workforce performance and organizational success.</a:t>
            </a:r>
            <a:endParaRPr lang="en-IN" sz="3000" dirty="0">
              <a:latin typeface="Centaur" panose="02030504050205020304" pitchFamily="18" charset="0"/>
            </a:endParaRP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7273087" y="1296911"/>
            <a:ext cx="4179570" cy="1715531"/>
          </a:xfrm>
        </p:spPr>
        <p:txBody>
          <a:bodyPr/>
          <a:lstStyle/>
          <a:p>
            <a:r>
              <a:rPr lang="en-IN" sz="3600" u="sng" spc="5" dirty="0">
                <a:latin typeface="Algerian" panose="04020705040A02060702" pitchFamily="82" charset="0"/>
              </a:rPr>
              <a:t>PROJECT</a:t>
            </a:r>
            <a:r>
              <a:rPr lang="en-IN" sz="3600" u="sng" spc="-85" dirty="0">
                <a:latin typeface="Algerian" panose="04020705040A02060702" pitchFamily="82" charset="0"/>
              </a:rPr>
              <a:t> </a:t>
            </a:r>
            <a:r>
              <a:rPr lang="en-IN" sz="3600" u="sng" spc="25" dirty="0">
                <a:latin typeface="Algerian" panose="04020705040A02060702" pitchFamily="82" charset="0"/>
              </a:rPr>
              <a:t>TITLE</a:t>
            </a:r>
            <a:endParaRPr lang="en-US" u="sng" dirty="0">
              <a:latin typeface="Algerian" panose="04020705040A02060702" pitchFamily="82" charset="0"/>
            </a:endParaRPr>
          </a:p>
        </p:txBody>
      </p:sp>
      <p:sp>
        <p:nvSpPr>
          <p:cNvPr id="3" name="TextBox 2">
            <a:extLst>
              <a:ext uri="{FF2B5EF4-FFF2-40B4-BE49-F238E27FC236}">
                <a16:creationId xmlns:a16="http://schemas.microsoft.com/office/drawing/2014/main" id="{F60BFD6E-DF4B-4013-2677-F3EBFB52AF96}"/>
              </a:ext>
            </a:extLst>
          </p:cNvPr>
          <p:cNvSpPr txBox="1"/>
          <p:nvPr/>
        </p:nvSpPr>
        <p:spPr>
          <a:xfrm>
            <a:off x="6303523" y="3453319"/>
            <a:ext cx="6118698" cy="523220"/>
          </a:xfrm>
          <a:prstGeom prst="rect">
            <a:avLst/>
          </a:prstGeom>
          <a:noFill/>
        </p:spPr>
        <p:txBody>
          <a:bodyPr wrap="square" rtlCol="0">
            <a:spAutoFit/>
          </a:bodyPr>
          <a:lstStyle/>
          <a:p>
            <a:r>
              <a:rPr lang="en-US" sz="2800" dirty="0">
                <a:latin typeface="Bodoni MT Black" panose="02070A03080606020203" pitchFamily="18" charset="0"/>
              </a:rPr>
              <a:t>EMPLOYEE DATA ANALYSIS</a:t>
            </a:r>
            <a:endParaRPr lang="en-IN" sz="2800" dirty="0">
              <a:latin typeface="Bodoni MT Black" panose="02070A03080606020203" pitchFamily="18" charset="0"/>
            </a:endParaRPr>
          </a:p>
        </p:txBody>
      </p:sp>
    </p:spTree>
    <p:extLst>
      <p:ext uri="{BB962C8B-B14F-4D97-AF65-F5344CB8AC3E}">
        <p14:creationId xmlns:p14="http://schemas.microsoft.com/office/powerpoint/2010/main" val="70778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693423" y="290871"/>
            <a:ext cx="3171825" cy="1325563"/>
          </a:xfrm>
        </p:spPr>
        <p:txBody>
          <a:bodyPr/>
          <a:lstStyle/>
          <a:p>
            <a:r>
              <a:rPr lang="en-US" b="1" u="sng" dirty="0">
                <a:latin typeface="Algerian" panose="04020705040A02060702" pitchFamily="82" charset="0"/>
              </a:rPr>
              <a:t>AGENDA</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089497" y="1879081"/>
            <a:ext cx="4523361" cy="2519363"/>
          </a:xfrm>
        </p:spPr>
        <p:txBody>
          <a:bodyPr>
            <a:noAutofit/>
          </a:bodyPr>
          <a:lstStyle/>
          <a:p>
            <a:pPr algn="l"/>
            <a:endParaRPr lang="en-US" sz="1800" b="0" i="0" dirty="0">
              <a:solidFill>
                <a:srgbClr val="0D0D0D"/>
              </a:solidFill>
              <a:effectLst/>
              <a:latin typeface="Copperplate Gothic Bold" panose="020E0705020206020404" pitchFamily="34" charset="0"/>
              <a:cs typeface="Times New Roman" panose="02020603050405020304" pitchFamily="18" charset="0"/>
            </a:endParaRP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Problem Statement</a:t>
            </a: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Project Overview</a:t>
            </a: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End Users</a:t>
            </a: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Our Solution and Proposition</a:t>
            </a:r>
          </a:p>
          <a:p>
            <a:pPr algn="l">
              <a:buFont typeface="+mj-lt"/>
              <a:buAutoNum type="arabicPeriod"/>
            </a:pPr>
            <a:r>
              <a:rPr lang="en-US" sz="1800" dirty="0">
                <a:solidFill>
                  <a:srgbClr val="0D0D0D"/>
                </a:solidFill>
                <a:latin typeface="Copperplate Gothic Bold" panose="020E0705020206020404" pitchFamily="34" charset="0"/>
                <a:cs typeface="Times New Roman" panose="02020603050405020304" pitchFamily="18" charset="0"/>
              </a:rPr>
              <a:t>Dataset Description</a:t>
            </a:r>
            <a:endParaRPr lang="en-US" sz="1800" b="0" i="0" dirty="0">
              <a:solidFill>
                <a:srgbClr val="0D0D0D"/>
              </a:solidFill>
              <a:effectLst/>
              <a:latin typeface="Copperplate Gothic Bold" panose="020E0705020206020404" pitchFamily="34" charset="0"/>
              <a:cs typeface="Times New Roman" panose="02020603050405020304" pitchFamily="18" charset="0"/>
            </a:endParaRP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Modelling Approach</a:t>
            </a: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Results and </a:t>
            </a:r>
            <a:r>
              <a:rPr lang="en-US" sz="1800" dirty="0">
                <a:solidFill>
                  <a:srgbClr val="0D0D0D"/>
                </a:solidFill>
                <a:latin typeface="Copperplate Gothic Bold" panose="020E0705020206020404" pitchFamily="34" charset="0"/>
                <a:cs typeface="Times New Roman" panose="02020603050405020304" pitchFamily="18" charset="0"/>
              </a:rPr>
              <a:t>Discussion</a:t>
            </a:r>
            <a:endParaRPr lang="en-US" sz="1800" b="0" i="0" dirty="0">
              <a:solidFill>
                <a:srgbClr val="0D0D0D"/>
              </a:solidFill>
              <a:effectLst/>
              <a:latin typeface="Copperplate Gothic Bold" panose="020E0705020206020404" pitchFamily="34" charset="0"/>
              <a:cs typeface="Times New Roman" panose="02020603050405020304" pitchFamily="18" charset="0"/>
            </a:endParaRPr>
          </a:p>
          <a:p>
            <a:pPr algn="l">
              <a:buFont typeface="+mj-lt"/>
              <a:buAutoNum type="arabicPeriod"/>
            </a:pPr>
            <a:r>
              <a:rPr lang="en-US" sz="1800" b="0" i="0" dirty="0">
                <a:solidFill>
                  <a:srgbClr val="0D0D0D"/>
                </a:solidFill>
                <a:effectLst/>
                <a:latin typeface="Copperplate Gothic Bold" panose="020E0705020206020404" pitchFamily="34" charset="0"/>
                <a:cs typeface="Times New Roman" panose="02020603050405020304" pitchFamily="18" charset="0"/>
              </a:rPr>
              <a:t>Conclusion</a:t>
            </a:r>
          </a:p>
          <a:p>
            <a:endParaRPr lang="en-IN" sz="1800" dirty="0">
              <a:latin typeface="Copperplate Gothic Bold" panose="020E0705020206020404" pitchFamily="34" charset="0"/>
              <a:cs typeface="Times New Roman" panose="02020603050405020304" pitchFamily="18" charset="0"/>
            </a:endParaRPr>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386412"/>
            <a:ext cx="8421688" cy="1325563"/>
          </a:xfrm>
        </p:spPr>
        <p:txBody>
          <a:bodyPr/>
          <a:lstStyle/>
          <a:p>
            <a:r>
              <a:rPr lang="en-IN" sz="2800" b="1" u="sng" spc="-20" dirty="0">
                <a:latin typeface="Algerian" panose="04020705040A02060702" pitchFamily="82" charset="0"/>
              </a:rPr>
              <a:t>P</a:t>
            </a:r>
            <a:r>
              <a:rPr lang="en-IN" sz="2800" b="1" u="sng" spc="15" dirty="0">
                <a:latin typeface="Algerian" panose="04020705040A02060702" pitchFamily="82" charset="0"/>
              </a:rPr>
              <a:t>ROB</a:t>
            </a:r>
            <a:r>
              <a:rPr lang="en-IN" sz="2800" b="1" u="sng" spc="55" dirty="0">
                <a:latin typeface="Algerian" panose="04020705040A02060702" pitchFamily="82" charset="0"/>
              </a:rPr>
              <a:t>L</a:t>
            </a:r>
            <a:r>
              <a:rPr lang="en-IN" sz="2800" b="1" u="sng" spc="-20" dirty="0">
                <a:latin typeface="Algerian" panose="04020705040A02060702" pitchFamily="82" charset="0"/>
              </a:rPr>
              <a:t>E</a:t>
            </a:r>
            <a:r>
              <a:rPr lang="en-IN" sz="2800" b="1" u="sng" spc="20" dirty="0">
                <a:latin typeface="Algerian" panose="04020705040A02060702" pitchFamily="82" charset="0"/>
              </a:rPr>
              <a:t>M</a:t>
            </a:r>
            <a:r>
              <a:rPr lang="en-IN" sz="2800" b="1" u="sng" dirty="0">
                <a:latin typeface="Algerian" panose="04020705040A02060702" pitchFamily="82" charset="0"/>
              </a:rPr>
              <a:t>	</a:t>
            </a:r>
            <a:r>
              <a:rPr lang="en-IN" sz="2800" b="1" u="sng" spc="10" dirty="0">
                <a:latin typeface="Algerian" panose="04020705040A02060702" pitchFamily="82" charset="0"/>
              </a:rPr>
              <a:t>S</a:t>
            </a:r>
            <a:r>
              <a:rPr lang="en-IN" sz="2800" b="1" u="sng" spc="-370" dirty="0">
                <a:latin typeface="Algerian" panose="04020705040A02060702" pitchFamily="82" charset="0"/>
              </a:rPr>
              <a:t>T</a:t>
            </a:r>
            <a:r>
              <a:rPr lang="en-IN" sz="2800" b="1" u="sng" spc="-375" dirty="0">
                <a:latin typeface="Algerian" panose="04020705040A02060702" pitchFamily="82" charset="0"/>
              </a:rPr>
              <a:t>A</a:t>
            </a:r>
            <a:r>
              <a:rPr lang="en-IN" sz="2800" b="1" u="sng" spc="15" dirty="0">
                <a:latin typeface="Algerian" panose="04020705040A02060702" pitchFamily="82" charset="0"/>
              </a:rPr>
              <a:t>T</a:t>
            </a:r>
            <a:r>
              <a:rPr lang="en-IN" sz="2800" b="1" u="sng" spc="-10" dirty="0">
                <a:latin typeface="Algerian" panose="04020705040A02060702" pitchFamily="82" charset="0"/>
              </a:rPr>
              <a:t>E</a:t>
            </a:r>
            <a:r>
              <a:rPr lang="en-IN" sz="2800" b="1" u="sng" spc="-20" dirty="0">
                <a:latin typeface="Algerian" panose="04020705040A02060702" pitchFamily="82" charset="0"/>
              </a:rPr>
              <a:t>ME</a:t>
            </a:r>
            <a:r>
              <a:rPr lang="en-IN" sz="2800" b="1" u="sng" spc="10" dirty="0">
                <a:latin typeface="Algerian" panose="04020705040A02060702" pitchFamily="82" charset="0"/>
              </a:rPr>
              <a:t>NT</a:t>
            </a:r>
            <a:endParaRPr lang="en-US" b="1" u="sng" dirty="0">
              <a:latin typeface="Algerian" panose="04020705040A02060702" pitchFamily="82" charset="0"/>
            </a:endParaRPr>
          </a:p>
        </p:txBody>
      </p:sp>
      <p:sp>
        <p:nvSpPr>
          <p:cNvPr id="27" name="TextBox 26">
            <a:extLst>
              <a:ext uri="{FF2B5EF4-FFF2-40B4-BE49-F238E27FC236}">
                <a16:creationId xmlns:a16="http://schemas.microsoft.com/office/drawing/2014/main" id="{22CCCB86-534B-4E8D-F902-D184CDE7F6A3}"/>
              </a:ext>
            </a:extLst>
          </p:cNvPr>
          <p:cNvSpPr txBox="1"/>
          <p:nvPr/>
        </p:nvSpPr>
        <p:spPr>
          <a:xfrm>
            <a:off x="1130030" y="1994170"/>
            <a:ext cx="9931940" cy="4031873"/>
          </a:xfrm>
          <a:prstGeom prst="rect">
            <a:avLst/>
          </a:prstGeom>
          <a:noFill/>
        </p:spPr>
        <p:txBody>
          <a:bodyPr wrap="square" rtlCol="0">
            <a:spAutoFit/>
          </a:bodyPr>
          <a:lstStyle/>
          <a:p>
            <a:r>
              <a:rPr lang="en-US" sz="3200" dirty="0"/>
              <a:t>The objective is to evaluate the performance of female employees across multiple departments, focusing on key performance indicators such as exceeding expectations, fully meeting expectations, needing improvement, and being placed on a performance improvement plan (PIP). This analysis aims to uncover performance trends and provide data-driven insights for management to improve organizational efficiency.</a:t>
            </a:r>
            <a:endParaRPr lang="en-IN" sz="3200" dirty="0">
              <a:latin typeface="Centaur" panose="02030504050205020304" pitchFamily="18" charset="0"/>
            </a:endParaRPr>
          </a:p>
        </p:txBody>
      </p:sp>
    </p:spTree>
    <p:extLst>
      <p:ext uri="{BB962C8B-B14F-4D97-AF65-F5344CB8AC3E}">
        <p14:creationId xmlns:p14="http://schemas.microsoft.com/office/powerpoint/2010/main" val="130015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590693"/>
            <a:ext cx="8421688" cy="1325563"/>
          </a:xfrm>
        </p:spPr>
        <p:txBody>
          <a:bodyPr/>
          <a:lstStyle/>
          <a:p>
            <a:r>
              <a:rPr lang="en-IN" sz="2800" b="1" u="sng" spc="5" dirty="0">
                <a:latin typeface="Algerian" panose="04020705040A02060702" pitchFamily="82" charset="0"/>
              </a:rPr>
              <a:t>PROJECT  </a:t>
            </a:r>
            <a:r>
              <a:rPr lang="en-IN" sz="2800" b="1" u="sng" spc="-20" dirty="0">
                <a:latin typeface="Algerian" panose="04020705040A02060702" pitchFamily="82" charset="0"/>
              </a:rPr>
              <a:t>OVERVIEW</a:t>
            </a:r>
            <a:endParaRPr lang="en-US" b="1" u="sng" dirty="0">
              <a:latin typeface="Algerian" panose="04020705040A02060702" pitchFamily="82" charset="0"/>
            </a:endParaRPr>
          </a:p>
        </p:txBody>
      </p:sp>
      <p:sp>
        <p:nvSpPr>
          <p:cNvPr id="27" name="TextBox 26">
            <a:extLst>
              <a:ext uri="{FF2B5EF4-FFF2-40B4-BE49-F238E27FC236}">
                <a16:creationId xmlns:a16="http://schemas.microsoft.com/office/drawing/2014/main" id="{22CCCB86-534B-4E8D-F902-D184CDE7F6A3}"/>
              </a:ext>
            </a:extLst>
          </p:cNvPr>
          <p:cNvSpPr txBox="1"/>
          <p:nvPr/>
        </p:nvSpPr>
        <p:spPr>
          <a:xfrm>
            <a:off x="1130030" y="2208178"/>
            <a:ext cx="9931940" cy="3539430"/>
          </a:xfrm>
          <a:prstGeom prst="rect">
            <a:avLst/>
          </a:prstGeom>
          <a:noFill/>
        </p:spPr>
        <p:txBody>
          <a:bodyPr wrap="square" rtlCol="0">
            <a:spAutoFit/>
          </a:bodyPr>
          <a:lstStyle/>
          <a:p>
            <a:r>
              <a:rPr lang="en-US" sz="3200" dirty="0"/>
              <a:t>This project focuses on analyzing female employee performance in various departments using performance categories like Exceeds, Fully Meets, Needs Improvement, and PIP. The aim is to understand the distribution of performance across departments and provide actionable insights for HR and management to enhance performance management practices.</a:t>
            </a:r>
            <a:endParaRPr lang="en-IN" sz="3200" dirty="0">
              <a:latin typeface="Centaur" panose="02030504050205020304" pitchFamily="18" charset="0"/>
            </a:endParaRPr>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239417"/>
            <a:ext cx="8421688" cy="1325563"/>
          </a:xfrm>
        </p:spPr>
        <p:txBody>
          <a:bodyPr/>
          <a:lstStyle/>
          <a:p>
            <a:r>
              <a:rPr lang="en-US" sz="2800" b="1" u="sng" spc="25" dirty="0"/>
              <a:t>W</a:t>
            </a:r>
            <a:r>
              <a:rPr lang="en-US" sz="2800" b="1" u="sng" spc="-20" dirty="0"/>
              <a:t>H</a:t>
            </a:r>
            <a:r>
              <a:rPr lang="en-US" sz="2800" b="1" u="sng" spc="20" dirty="0"/>
              <a:t>O</a:t>
            </a:r>
            <a:r>
              <a:rPr lang="en-US" sz="2800" b="1" u="sng" spc="-235" dirty="0"/>
              <a:t> </a:t>
            </a:r>
            <a:r>
              <a:rPr lang="en-US" sz="2800" b="1" u="sng" spc="-10" dirty="0"/>
              <a:t>AR</a:t>
            </a:r>
            <a:r>
              <a:rPr lang="en-US" sz="2800" b="1" u="sng" spc="15" dirty="0"/>
              <a:t>E</a:t>
            </a:r>
            <a:r>
              <a:rPr lang="en-US" sz="2800" b="1" u="sng" spc="-35" dirty="0"/>
              <a:t> </a:t>
            </a:r>
            <a:r>
              <a:rPr lang="en-US" sz="2800" b="1" u="sng" spc="-10" dirty="0"/>
              <a:t>T</a:t>
            </a:r>
            <a:r>
              <a:rPr lang="en-US" sz="2800" b="1" u="sng" spc="-15" dirty="0"/>
              <a:t>H</a:t>
            </a:r>
            <a:r>
              <a:rPr lang="en-US" sz="2800" b="1" u="sng" spc="15" dirty="0"/>
              <a:t>E</a:t>
            </a:r>
            <a:r>
              <a:rPr lang="en-US" sz="2800" b="1" u="sng" spc="-35" dirty="0"/>
              <a:t> </a:t>
            </a:r>
            <a:r>
              <a:rPr lang="en-US" sz="2800" b="1" u="sng" spc="-20" dirty="0"/>
              <a:t>E</a:t>
            </a:r>
            <a:r>
              <a:rPr lang="en-US" sz="2800" b="1" u="sng" spc="30" dirty="0"/>
              <a:t>N</a:t>
            </a:r>
            <a:r>
              <a:rPr lang="en-US" sz="2800" b="1" u="sng" spc="15" dirty="0"/>
              <a:t>D</a:t>
            </a:r>
            <a:r>
              <a:rPr lang="en-US" sz="2800" b="1" u="sng" spc="-45" dirty="0"/>
              <a:t> </a:t>
            </a:r>
            <a:r>
              <a:rPr lang="en-US" sz="2800" b="1" u="sng" dirty="0"/>
              <a:t>U</a:t>
            </a:r>
            <a:r>
              <a:rPr lang="en-US" sz="2800" b="1" u="sng" spc="10" dirty="0"/>
              <a:t>S</a:t>
            </a:r>
            <a:r>
              <a:rPr lang="en-US" sz="2800" b="1" u="sng" spc="-25" dirty="0"/>
              <a:t>E</a:t>
            </a:r>
            <a:r>
              <a:rPr lang="en-US" sz="2800" b="1" u="sng" spc="-10" dirty="0"/>
              <a:t>R</a:t>
            </a:r>
            <a:r>
              <a:rPr lang="en-US" sz="2800" b="1" u="sng" spc="5" dirty="0"/>
              <a:t>S?</a:t>
            </a:r>
            <a:endParaRPr lang="en-US" b="1" u="sng" dirty="0"/>
          </a:p>
        </p:txBody>
      </p:sp>
      <p:sp>
        <p:nvSpPr>
          <p:cNvPr id="28" name="Rectangle 4">
            <a:extLst>
              <a:ext uri="{FF2B5EF4-FFF2-40B4-BE49-F238E27FC236}">
                <a16:creationId xmlns:a16="http://schemas.microsoft.com/office/drawing/2014/main" id="{EFFB4328-4142-6A59-6CC5-6894D84E5B43}"/>
              </a:ext>
            </a:extLst>
          </p:cNvPr>
          <p:cNvSpPr>
            <a:spLocks noChangeArrowheads="1"/>
          </p:cNvSpPr>
          <p:nvPr/>
        </p:nvSpPr>
        <p:spPr bwMode="auto">
          <a:xfrm>
            <a:off x="590307" y="3112698"/>
            <a:ext cx="1143578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HR Managers</a:t>
            </a:r>
            <a:r>
              <a:rPr kumimoji="0" lang="en-US" altLang="en-US" sz="2400" b="0" i="0" u="none" strike="noStrike" cap="none" normalizeH="0" baseline="0" dirty="0">
                <a:ln>
                  <a:noFill/>
                </a:ln>
                <a:solidFill>
                  <a:schemeClr val="tx1"/>
                </a:solidFill>
                <a:effectLst/>
                <a:latin typeface="Centaur" panose="02030504050205020304" pitchFamily="18" charset="0"/>
              </a:rPr>
              <a:t>: To assess employee performance and make decisions on promotions, training, and performance improvement plans.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Department Heads</a:t>
            </a:r>
            <a:r>
              <a:rPr kumimoji="0" lang="en-US" altLang="en-US" sz="2400" b="0" i="0" u="none" strike="noStrike" cap="none" normalizeH="0" baseline="0" dirty="0">
                <a:ln>
                  <a:noFill/>
                </a:ln>
                <a:solidFill>
                  <a:schemeClr val="tx1"/>
                </a:solidFill>
                <a:effectLst/>
                <a:latin typeface="Centaur" panose="02030504050205020304" pitchFamily="18" charset="0"/>
              </a:rPr>
              <a:t>: To understand team performance and optimize workforce productivity.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Centaur" panose="020305040502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entaur" panose="02030504050205020304" pitchFamily="18" charset="0"/>
              </a:rPr>
              <a:t>Executives</a:t>
            </a:r>
            <a:r>
              <a:rPr kumimoji="0" lang="en-US" altLang="en-US" sz="2400" b="0" i="0" u="none" strike="noStrike" cap="none" normalizeH="0" baseline="0" dirty="0">
                <a:ln>
                  <a:noFill/>
                </a:ln>
                <a:solidFill>
                  <a:schemeClr val="tx1"/>
                </a:solidFill>
                <a:effectLst/>
                <a:latin typeface="Centaur" panose="02030504050205020304" pitchFamily="18" charset="0"/>
              </a:rPr>
              <a:t>: To gain insights into organizational performance trends and areas needing intervention. </a:t>
            </a:r>
          </a:p>
        </p:txBody>
      </p:sp>
    </p:spTree>
    <p:extLst>
      <p:ext uri="{BB962C8B-B14F-4D97-AF65-F5344CB8AC3E}">
        <p14:creationId xmlns:p14="http://schemas.microsoft.com/office/powerpoint/2010/main" val="212117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944535"/>
            <a:ext cx="8421688" cy="1325563"/>
          </a:xfrm>
        </p:spPr>
        <p:txBody>
          <a:bodyPr/>
          <a:lstStyle/>
          <a:p>
            <a:r>
              <a:rPr lang="en-US" sz="2800" b="1" u="sng" spc="10" dirty="0">
                <a:latin typeface="Algerian" panose="04020705040A02060702" pitchFamily="82" charset="0"/>
              </a:rPr>
              <a:t>O</a:t>
            </a:r>
            <a:r>
              <a:rPr lang="en-US" sz="2800" b="1" u="sng" spc="25" dirty="0">
                <a:latin typeface="Algerian" panose="04020705040A02060702" pitchFamily="82" charset="0"/>
              </a:rPr>
              <a:t>U</a:t>
            </a:r>
            <a:r>
              <a:rPr lang="en-US" sz="2800" b="1" u="sng" dirty="0">
                <a:latin typeface="Algerian" panose="04020705040A02060702" pitchFamily="82" charset="0"/>
              </a:rPr>
              <a:t>R</a:t>
            </a:r>
            <a:r>
              <a:rPr lang="en-US" sz="2800" b="1" u="sng" spc="5" dirty="0">
                <a:latin typeface="Algerian" panose="04020705040A02060702" pitchFamily="82" charset="0"/>
              </a:rPr>
              <a:t> </a:t>
            </a:r>
            <a:r>
              <a:rPr lang="en-US" sz="2800" b="1" u="sng" spc="25" dirty="0">
                <a:latin typeface="Algerian" panose="04020705040A02060702" pitchFamily="82" charset="0"/>
              </a:rPr>
              <a:t>S</a:t>
            </a:r>
            <a:r>
              <a:rPr lang="en-US" sz="2800" b="1" u="sng" spc="10" dirty="0">
                <a:latin typeface="Algerian" panose="04020705040A02060702" pitchFamily="82" charset="0"/>
              </a:rPr>
              <a:t>O</a:t>
            </a:r>
            <a:r>
              <a:rPr lang="en-US" sz="2800" b="1" u="sng" spc="25" dirty="0">
                <a:latin typeface="Algerian" panose="04020705040A02060702" pitchFamily="82" charset="0"/>
              </a:rPr>
              <a:t>LU</a:t>
            </a:r>
            <a:r>
              <a:rPr lang="en-US" sz="2800" b="1" u="sng" spc="-35" dirty="0">
                <a:latin typeface="Algerian" panose="04020705040A02060702" pitchFamily="82" charset="0"/>
              </a:rPr>
              <a:t>T</a:t>
            </a:r>
            <a:r>
              <a:rPr lang="en-US" sz="2800" b="1" u="sng" spc="-30" dirty="0">
                <a:latin typeface="Algerian" panose="04020705040A02060702" pitchFamily="82" charset="0"/>
              </a:rPr>
              <a:t>I</a:t>
            </a:r>
            <a:r>
              <a:rPr lang="en-US" sz="2800" b="1" u="sng" spc="10" dirty="0">
                <a:latin typeface="Algerian" panose="04020705040A02060702" pitchFamily="82" charset="0"/>
              </a:rPr>
              <a:t>O</a:t>
            </a:r>
            <a:r>
              <a:rPr lang="en-US" sz="2800" b="1" u="sng" dirty="0">
                <a:latin typeface="Algerian" panose="04020705040A02060702" pitchFamily="82" charset="0"/>
              </a:rPr>
              <a:t>N</a:t>
            </a:r>
            <a:r>
              <a:rPr lang="en-US" sz="2800" b="1" u="sng" spc="-345" dirty="0">
                <a:latin typeface="Algerian" panose="04020705040A02060702" pitchFamily="82" charset="0"/>
              </a:rPr>
              <a:t> </a:t>
            </a:r>
            <a:r>
              <a:rPr lang="en-US" sz="2800" b="1" u="sng" spc="-35" dirty="0">
                <a:latin typeface="Algerian" panose="04020705040A02060702" pitchFamily="82" charset="0"/>
              </a:rPr>
              <a:t>A</a:t>
            </a:r>
            <a:r>
              <a:rPr lang="en-US" sz="2800" b="1" u="sng" spc="-5" dirty="0">
                <a:latin typeface="Algerian" panose="04020705040A02060702" pitchFamily="82" charset="0"/>
              </a:rPr>
              <a:t>N</a:t>
            </a:r>
            <a:r>
              <a:rPr lang="en-US" sz="2800" b="1" u="sng" dirty="0">
                <a:latin typeface="Algerian" panose="04020705040A02060702" pitchFamily="82" charset="0"/>
              </a:rPr>
              <a:t>D</a:t>
            </a:r>
            <a:r>
              <a:rPr lang="en-US" sz="2800" b="1" u="sng" spc="35" dirty="0">
                <a:latin typeface="Algerian" panose="04020705040A02060702" pitchFamily="82" charset="0"/>
              </a:rPr>
              <a:t> </a:t>
            </a:r>
            <a:r>
              <a:rPr lang="en-US" sz="2800" b="1" u="sng" spc="-30" dirty="0">
                <a:latin typeface="Algerian" panose="04020705040A02060702" pitchFamily="82" charset="0"/>
              </a:rPr>
              <a:t>I</a:t>
            </a:r>
            <a:r>
              <a:rPr lang="en-US" sz="2800" b="1" u="sng" spc="-35" dirty="0">
                <a:latin typeface="Algerian" panose="04020705040A02060702" pitchFamily="82" charset="0"/>
              </a:rPr>
              <a:t>T</a:t>
            </a:r>
            <a:r>
              <a:rPr lang="en-US" sz="2800" b="1" u="sng" dirty="0">
                <a:latin typeface="Algerian" panose="04020705040A02060702" pitchFamily="82" charset="0"/>
              </a:rPr>
              <a:t>S</a:t>
            </a:r>
            <a:r>
              <a:rPr lang="en-US" sz="2800" b="1" u="sng" spc="60" dirty="0">
                <a:latin typeface="Algerian" panose="04020705040A02060702" pitchFamily="82" charset="0"/>
              </a:rPr>
              <a:t> </a:t>
            </a:r>
            <a:r>
              <a:rPr lang="en-US" sz="2800" b="1" u="sng" spc="-295" dirty="0">
                <a:latin typeface="Algerian" panose="04020705040A02060702" pitchFamily="82" charset="0"/>
              </a:rPr>
              <a:t>V</a:t>
            </a:r>
            <a:r>
              <a:rPr lang="en-US" sz="2800" b="1" u="sng" spc="-35" dirty="0">
                <a:latin typeface="Algerian" panose="04020705040A02060702" pitchFamily="82" charset="0"/>
              </a:rPr>
              <a:t>A</a:t>
            </a:r>
            <a:r>
              <a:rPr lang="en-US" sz="2800" b="1" u="sng" spc="25" dirty="0">
                <a:latin typeface="Algerian" panose="04020705040A02060702" pitchFamily="82" charset="0"/>
              </a:rPr>
              <a:t>LU</a:t>
            </a:r>
            <a:r>
              <a:rPr lang="en-US" sz="2800" b="1" u="sng" dirty="0">
                <a:latin typeface="Algerian" panose="04020705040A02060702" pitchFamily="82" charset="0"/>
              </a:rPr>
              <a:t>E</a:t>
            </a:r>
            <a:r>
              <a:rPr lang="en-US" sz="2800" b="1" u="sng" spc="-65" dirty="0">
                <a:latin typeface="Algerian" panose="04020705040A02060702" pitchFamily="82" charset="0"/>
              </a:rPr>
              <a:t> </a:t>
            </a:r>
            <a:r>
              <a:rPr lang="en-US" sz="2800" b="1" u="sng" spc="-15" dirty="0">
                <a:latin typeface="Algerian" panose="04020705040A02060702" pitchFamily="82" charset="0"/>
              </a:rPr>
              <a:t>P</a:t>
            </a:r>
            <a:r>
              <a:rPr lang="en-US" sz="2800" b="1" u="sng" spc="-30" dirty="0">
                <a:latin typeface="Algerian" panose="04020705040A02060702" pitchFamily="82" charset="0"/>
              </a:rPr>
              <a:t>R</a:t>
            </a:r>
            <a:r>
              <a:rPr lang="en-US" sz="2800" b="1" u="sng" spc="10" dirty="0">
                <a:latin typeface="Algerian" panose="04020705040A02060702" pitchFamily="82" charset="0"/>
              </a:rPr>
              <a:t>O</a:t>
            </a:r>
            <a:r>
              <a:rPr lang="en-US" sz="2800" b="1" u="sng" spc="-15" dirty="0">
                <a:latin typeface="Algerian" panose="04020705040A02060702" pitchFamily="82" charset="0"/>
              </a:rPr>
              <a:t>P</a:t>
            </a:r>
            <a:r>
              <a:rPr lang="en-US" sz="2800" b="1" u="sng" spc="10" dirty="0">
                <a:latin typeface="Algerian" panose="04020705040A02060702" pitchFamily="82" charset="0"/>
              </a:rPr>
              <a:t>O</a:t>
            </a:r>
            <a:r>
              <a:rPr lang="en-US" sz="2800" b="1" u="sng" spc="25" dirty="0">
                <a:latin typeface="Algerian" panose="04020705040A02060702" pitchFamily="82" charset="0"/>
              </a:rPr>
              <a:t>S</a:t>
            </a:r>
            <a:r>
              <a:rPr lang="en-US" sz="2800" b="1" u="sng" spc="-30" dirty="0">
                <a:latin typeface="Algerian" panose="04020705040A02060702" pitchFamily="82" charset="0"/>
              </a:rPr>
              <a:t>I</a:t>
            </a:r>
            <a:r>
              <a:rPr lang="en-US" sz="2800" b="1" u="sng" spc="-35" dirty="0">
                <a:latin typeface="Algerian" panose="04020705040A02060702" pitchFamily="82" charset="0"/>
              </a:rPr>
              <a:t>T</a:t>
            </a:r>
            <a:r>
              <a:rPr lang="en-US" sz="2800" b="1" u="sng" spc="-30" dirty="0">
                <a:latin typeface="Algerian" panose="04020705040A02060702" pitchFamily="82" charset="0"/>
              </a:rPr>
              <a:t>I</a:t>
            </a:r>
            <a:r>
              <a:rPr lang="en-US" sz="2800" b="1" u="sng" spc="10" dirty="0">
                <a:latin typeface="Algerian" panose="04020705040A02060702" pitchFamily="82" charset="0"/>
              </a:rPr>
              <a:t>O</a:t>
            </a:r>
            <a:r>
              <a:rPr lang="en-US" sz="2800" b="1" u="sng" dirty="0">
                <a:latin typeface="Algerian" panose="04020705040A02060702" pitchFamily="82" charset="0"/>
              </a:rPr>
              <a:t>N</a:t>
            </a:r>
            <a:endParaRPr lang="en-US" b="1" u="sng" dirty="0">
              <a:latin typeface="Algerian" panose="04020705040A02060702" pitchFamily="82" charset="0"/>
            </a:endParaRPr>
          </a:p>
        </p:txBody>
      </p:sp>
      <p:sp>
        <p:nvSpPr>
          <p:cNvPr id="28" name="Rectangle 4">
            <a:extLst>
              <a:ext uri="{FF2B5EF4-FFF2-40B4-BE49-F238E27FC236}">
                <a16:creationId xmlns:a16="http://schemas.microsoft.com/office/drawing/2014/main" id="{EFFB4328-4142-6A59-6CC5-6894D84E5B43}"/>
              </a:ext>
            </a:extLst>
          </p:cNvPr>
          <p:cNvSpPr>
            <a:spLocks noChangeArrowheads="1"/>
          </p:cNvSpPr>
          <p:nvPr/>
        </p:nvSpPr>
        <p:spPr bwMode="auto">
          <a:xfrm>
            <a:off x="590307" y="2620256"/>
            <a:ext cx="11435787"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600" dirty="0">
                <a:latin typeface="Centaur" panose="02030504050205020304" pitchFamily="18" charset="0"/>
              </a:rPr>
              <a:t>We propose a performance analysis tool that categorizes employee performance data and visualizes key trends. This will allow the end users to:</a:t>
            </a:r>
          </a:p>
          <a:p>
            <a:endParaRPr lang="en-US" sz="2600" dirty="0">
              <a:latin typeface="Centaur" panose="02030504050205020304" pitchFamily="18" charset="0"/>
            </a:endParaRPr>
          </a:p>
          <a:p>
            <a:pPr>
              <a:buFont typeface="Arial" panose="020B0604020202020204" pitchFamily="34" charset="0"/>
              <a:buChar char="•"/>
            </a:pPr>
            <a:r>
              <a:rPr lang="en-US" sz="2600" dirty="0">
                <a:latin typeface="Centaur" panose="02030504050205020304" pitchFamily="18" charset="0"/>
              </a:rPr>
              <a:t>Identify high-performing departments.</a:t>
            </a:r>
          </a:p>
          <a:p>
            <a:endParaRPr lang="en-US" sz="2600" dirty="0">
              <a:latin typeface="Centaur" panose="02030504050205020304" pitchFamily="18" charset="0"/>
            </a:endParaRPr>
          </a:p>
          <a:p>
            <a:pPr>
              <a:buFont typeface="Arial" panose="020B0604020202020204" pitchFamily="34" charset="0"/>
              <a:buChar char="•"/>
            </a:pPr>
            <a:r>
              <a:rPr lang="en-US" sz="2600" dirty="0">
                <a:latin typeface="Centaur" panose="02030504050205020304" pitchFamily="18" charset="0"/>
              </a:rPr>
              <a:t>Flag departments where improvement is needed.</a:t>
            </a:r>
          </a:p>
          <a:p>
            <a:endParaRPr lang="en-US" sz="2600" dirty="0">
              <a:latin typeface="Centaur" panose="02030504050205020304" pitchFamily="18" charset="0"/>
            </a:endParaRPr>
          </a:p>
          <a:p>
            <a:pPr>
              <a:buFont typeface="Arial" panose="020B0604020202020204" pitchFamily="34" charset="0"/>
              <a:buChar char="•"/>
            </a:pPr>
            <a:r>
              <a:rPr lang="en-US" sz="2600" dirty="0">
                <a:latin typeface="Centaur" panose="02030504050205020304" pitchFamily="18" charset="0"/>
              </a:rPr>
              <a:t>Use data-driven strategies to deploy performance improvement plans.</a:t>
            </a:r>
          </a:p>
        </p:txBody>
      </p:sp>
    </p:spTree>
    <p:extLst>
      <p:ext uri="{BB962C8B-B14F-4D97-AF65-F5344CB8AC3E}">
        <p14:creationId xmlns:p14="http://schemas.microsoft.com/office/powerpoint/2010/main" val="492190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4495559" y="155506"/>
            <a:ext cx="5816760" cy="1325563"/>
          </a:xfrm>
        </p:spPr>
        <p:txBody>
          <a:bodyPr/>
          <a:lstStyle/>
          <a:p>
            <a:r>
              <a:rPr lang="en-IN" b="1" u="sng" dirty="0">
                <a:latin typeface="Algerian" panose="04020705040A02060702" pitchFamily="82" charset="0"/>
              </a:rPr>
              <a:t>Dataset Description</a:t>
            </a:r>
            <a:endParaRPr lang="en-US" b="1" u="sng" dirty="0">
              <a:latin typeface="Algerian" panose="04020705040A02060702" pitchFamily="82" charset="0"/>
            </a:endParaRPr>
          </a:p>
        </p:txBody>
      </p:sp>
      <p:sp>
        <p:nvSpPr>
          <p:cNvPr id="19" name="Rectangle 1">
            <a:extLst>
              <a:ext uri="{FF2B5EF4-FFF2-40B4-BE49-F238E27FC236}">
                <a16:creationId xmlns:a16="http://schemas.microsoft.com/office/drawing/2014/main" id="{C0DAD880-7744-472B-8DAF-5D416984038E}"/>
              </a:ext>
            </a:extLst>
          </p:cNvPr>
          <p:cNvSpPr>
            <a:spLocks noChangeArrowheads="1"/>
          </p:cNvSpPr>
          <p:nvPr/>
        </p:nvSpPr>
        <p:spPr bwMode="auto">
          <a:xfrm>
            <a:off x="2129742" y="1888542"/>
            <a:ext cx="929447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Departments (Row Labels)</a:t>
            </a:r>
            <a:r>
              <a:rPr kumimoji="0" lang="en-US" altLang="en-US" b="0" i="0" u="none" strike="noStrike" cap="none" normalizeH="0" baseline="0" dirty="0">
                <a:ln>
                  <a:noFill/>
                </a:ln>
                <a:solidFill>
                  <a:schemeClr val="tx1"/>
                </a:solidFill>
                <a:effectLst/>
                <a:latin typeface="Copperplate Gothic Bold" panose="020E0705020206020404" pitchFamily="34" charset="0"/>
              </a:rPr>
              <a:t>: Various departments or teams (e.g., BPC, CCDR, EW).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Exceeds</a:t>
            </a:r>
            <a:r>
              <a:rPr kumimoji="0" lang="en-US" altLang="en-US" b="0" i="0" u="none" strike="noStrike" cap="none" normalizeH="0" baseline="0" dirty="0">
                <a:ln>
                  <a:noFill/>
                </a:ln>
                <a:solidFill>
                  <a:schemeClr val="tx1"/>
                </a:solidFill>
                <a:effectLst/>
                <a:latin typeface="Copperplate Gothic Bold" panose="020E0705020206020404" pitchFamily="34" charset="0"/>
              </a:rPr>
              <a:t>: Number of employees exceeding performance expectations.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Fully Meets</a:t>
            </a:r>
            <a:r>
              <a:rPr kumimoji="0" lang="en-US" altLang="en-US" b="0" i="0" u="none" strike="noStrike" cap="none" normalizeH="0" baseline="0" dirty="0">
                <a:ln>
                  <a:noFill/>
                </a:ln>
                <a:solidFill>
                  <a:schemeClr val="tx1"/>
                </a:solidFill>
                <a:effectLst/>
                <a:latin typeface="Copperplate Gothic Bold" panose="020E0705020206020404" pitchFamily="34" charset="0"/>
              </a:rPr>
              <a:t>: Number of employees fully meeting performance expectations.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Needs Improvement</a:t>
            </a:r>
            <a:r>
              <a:rPr kumimoji="0" lang="en-US" altLang="en-US" b="0" i="0" u="none" strike="noStrike" cap="none" normalizeH="0" baseline="0" dirty="0">
                <a:ln>
                  <a:noFill/>
                </a:ln>
                <a:solidFill>
                  <a:schemeClr val="tx1"/>
                </a:solidFill>
                <a:effectLst/>
                <a:latin typeface="Copperplate Gothic Bold" panose="020E0705020206020404" pitchFamily="34" charset="0"/>
              </a:rPr>
              <a:t>: Number of employees requiring improvement.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PIP</a:t>
            </a:r>
            <a:r>
              <a:rPr kumimoji="0" lang="en-US" altLang="en-US" b="0" i="0" u="none" strike="noStrike" cap="none" normalizeH="0" baseline="0" dirty="0">
                <a:ln>
                  <a:noFill/>
                </a:ln>
                <a:solidFill>
                  <a:schemeClr val="tx1"/>
                </a:solidFill>
                <a:effectLst/>
                <a:latin typeface="Copperplate Gothic Bold" panose="020E0705020206020404" pitchFamily="34" charset="0"/>
              </a:rPr>
              <a:t>: Employees placed on a performance improvement plan.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opperplate Gothic Bold" panose="020E07050202060204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opperplate Gothic Bold" panose="020E0705020206020404" pitchFamily="34" charset="0"/>
              </a:rPr>
              <a:t>Grand Total</a:t>
            </a:r>
            <a:r>
              <a:rPr kumimoji="0" lang="en-US" altLang="en-US" b="0" i="0" u="none" strike="noStrike" cap="none" normalizeH="0" baseline="0" dirty="0">
                <a:ln>
                  <a:noFill/>
                </a:ln>
                <a:solidFill>
                  <a:schemeClr val="tx1"/>
                </a:solidFill>
                <a:effectLst/>
                <a:latin typeface="Copperplate Gothic Bold" panose="020E0705020206020404" pitchFamily="34" charset="0"/>
              </a:rPr>
              <a:t>: Total number of employees evaluated in each department. </a:t>
            </a:r>
          </a:p>
        </p:txBody>
      </p:sp>
    </p:spTree>
    <p:extLst>
      <p:ext uri="{BB962C8B-B14F-4D97-AF65-F5344CB8AC3E}">
        <p14:creationId xmlns:p14="http://schemas.microsoft.com/office/powerpoint/2010/main" val="415169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7BF9233-2747-0800-E217-FE4DC734AB90}"/>
              </a:ext>
            </a:extLst>
          </p:cNvPr>
          <p:cNvSpPr txBox="1"/>
          <p:nvPr/>
        </p:nvSpPr>
        <p:spPr>
          <a:xfrm>
            <a:off x="1157469" y="671332"/>
            <a:ext cx="6632294" cy="523220"/>
          </a:xfrm>
          <a:prstGeom prst="rect">
            <a:avLst/>
          </a:prstGeom>
          <a:noFill/>
        </p:spPr>
        <p:txBody>
          <a:bodyPr wrap="square" rtlCol="0">
            <a:spAutoFit/>
          </a:bodyPr>
          <a:lstStyle/>
          <a:p>
            <a:r>
              <a:rPr lang="en-US" sz="2800" b="1" u="sng" spc="15" dirty="0">
                <a:latin typeface="Algerian" panose="04020705040A02060702" pitchFamily="82" charset="0"/>
              </a:rPr>
              <a:t>THE</a:t>
            </a:r>
            <a:r>
              <a:rPr lang="en-US" sz="2800" b="1" u="sng" spc="20" dirty="0">
                <a:latin typeface="Algerian" panose="04020705040A02060702" pitchFamily="82" charset="0"/>
              </a:rPr>
              <a:t> "</a:t>
            </a:r>
            <a:r>
              <a:rPr lang="en-US" sz="2800" b="1" u="sng" spc="10" dirty="0">
                <a:latin typeface="Algerian" panose="04020705040A02060702" pitchFamily="82" charset="0"/>
              </a:rPr>
              <a:t>WOW"</a:t>
            </a:r>
            <a:r>
              <a:rPr lang="en-US" sz="2800" b="1" u="sng" spc="85" dirty="0">
                <a:latin typeface="Algerian" panose="04020705040A02060702" pitchFamily="82" charset="0"/>
              </a:rPr>
              <a:t> </a:t>
            </a:r>
            <a:r>
              <a:rPr lang="en-US" sz="2800" b="1" u="sng" spc="10" dirty="0">
                <a:latin typeface="Algerian" panose="04020705040A02060702" pitchFamily="82" charset="0"/>
              </a:rPr>
              <a:t>IN</a:t>
            </a:r>
            <a:r>
              <a:rPr lang="en-US" sz="2800" b="1" u="sng" spc="-5" dirty="0">
                <a:latin typeface="Algerian" panose="04020705040A02060702" pitchFamily="82" charset="0"/>
              </a:rPr>
              <a:t> </a:t>
            </a:r>
            <a:r>
              <a:rPr lang="en-US" sz="2800" b="1" u="sng" spc="15" dirty="0">
                <a:latin typeface="Algerian" panose="04020705040A02060702" pitchFamily="82" charset="0"/>
              </a:rPr>
              <a:t>OUR</a:t>
            </a:r>
            <a:r>
              <a:rPr lang="en-US" sz="2800" b="1" u="sng" spc="-10" dirty="0">
                <a:latin typeface="Algerian" panose="04020705040A02060702" pitchFamily="82" charset="0"/>
              </a:rPr>
              <a:t> </a:t>
            </a:r>
            <a:r>
              <a:rPr lang="en-US" sz="2800" b="1" u="sng" spc="20" dirty="0">
                <a:latin typeface="Algerian" panose="04020705040A02060702" pitchFamily="82" charset="0"/>
              </a:rPr>
              <a:t>SOLUTION</a:t>
            </a:r>
            <a:endParaRPr lang="en-IN" sz="2800" b="1" u="sng" dirty="0">
              <a:latin typeface="Algerian" panose="04020705040A02060702" pitchFamily="82" charset="0"/>
            </a:endParaRPr>
          </a:p>
        </p:txBody>
      </p:sp>
      <p:sp>
        <p:nvSpPr>
          <p:cNvPr id="12" name="TextBox 11">
            <a:extLst>
              <a:ext uri="{FF2B5EF4-FFF2-40B4-BE49-F238E27FC236}">
                <a16:creationId xmlns:a16="http://schemas.microsoft.com/office/drawing/2014/main" id="{879A7C47-08EF-6423-0E7C-E00D79D88FF8}"/>
              </a:ext>
            </a:extLst>
          </p:cNvPr>
          <p:cNvSpPr txBox="1"/>
          <p:nvPr/>
        </p:nvSpPr>
        <p:spPr>
          <a:xfrm>
            <a:off x="1006997" y="2071868"/>
            <a:ext cx="5359079" cy="3416320"/>
          </a:xfrm>
          <a:prstGeom prst="rect">
            <a:avLst/>
          </a:prstGeom>
          <a:noFill/>
        </p:spPr>
        <p:txBody>
          <a:bodyPr wrap="square" rtlCol="0">
            <a:spAutoFit/>
          </a:bodyPr>
          <a:lstStyle/>
          <a:p>
            <a:r>
              <a:rPr lang="en-US" sz="2400" b="1" dirty="0">
                <a:latin typeface="Centaur" panose="02030504050205020304" pitchFamily="18" charset="0"/>
              </a:rPr>
              <a:t>Identify Top Performers</a:t>
            </a:r>
            <a:r>
              <a:rPr lang="en-US" sz="2400" dirty="0">
                <a:latin typeface="Centaur" panose="02030504050205020304" pitchFamily="18" charset="0"/>
              </a:rPr>
              <a:t>: Easily recognize high-performing teams and individuals exceeding expectations, allowing for targeted rewards and recognition programs.</a:t>
            </a:r>
          </a:p>
          <a:p>
            <a:endParaRPr lang="en-US" sz="2400" dirty="0">
              <a:latin typeface="Centaur" panose="02030504050205020304" pitchFamily="18" charset="0"/>
            </a:endParaRPr>
          </a:p>
          <a:p>
            <a:r>
              <a:rPr lang="en-US" sz="2400" b="1" dirty="0">
                <a:latin typeface="Centaur" panose="02030504050205020304" pitchFamily="18" charset="0"/>
              </a:rPr>
              <a:t>Interactive Visualizations</a:t>
            </a:r>
            <a:r>
              <a:rPr lang="en-US" sz="2400" dirty="0">
                <a:latin typeface="Centaur" panose="02030504050205020304" pitchFamily="18" charset="0"/>
              </a:rPr>
              <a:t>: Enable users to explore performance metrics visually, identifying trends and gaps in real-time for quicker decision-making.</a:t>
            </a:r>
            <a:endParaRPr lang="en-IN" sz="2400" dirty="0">
              <a:latin typeface="Centaur" panose="02030504050205020304" pitchFamily="18" charset="0"/>
            </a:endParaRPr>
          </a:p>
        </p:txBody>
      </p:sp>
    </p:spTree>
    <p:extLst>
      <p:ext uri="{BB962C8B-B14F-4D97-AF65-F5344CB8AC3E}">
        <p14:creationId xmlns:p14="http://schemas.microsoft.com/office/powerpoint/2010/main" val="1346372204"/>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40</TotalTime>
  <Words>525</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Bodoni MT Black</vt:lpstr>
      <vt:lpstr>Calibri</vt:lpstr>
      <vt:lpstr>Centaur</vt:lpstr>
      <vt:lpstr>Copperplate Gothic Bold</vt:lpstr>
      <vt:lpstr>Tenorite</vt:lpstr>
      <vt:lpstr>Times New Roman</vt:lpstr>
      <vt:lpstr>Monoline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MODELLING</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Barani Prasad S D</dc:creator>
  <cp:lastModifiedBy>Barani Prasad S D</cp:lastModifiedBy>
  <cp:revision>4</cp:revision>
  <dcterms:created xsi:type="dcterms:W3CDTF">2024-09-07T05:26:44Z</dcterms:created>
  <dcterms:modified xsi:type="dcterms:W3CDTF">2024-09-07T06:37:38Z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