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58" r:id="rId6"/>
    <p:sldId id="277" r:id="rId7"/>
    <p:sldId id="295" r:id="rId8"/>
    <p:sldId id="262" r:id="rId9"/>
    <p:sldId id="266" r:id="rId10"/>
    <p:sldId id="296" r:id="rId11"/>
    <p:sldId id="268" r:id="rId12"/>
    <p:sldId id="264" r:id="rId13"/>
    <p:sldId id="270" r:id="rId14"/>
    <p:sldId id="297"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p:cViewPr>
        <p:scale>
          <a:sx n="66" d="100"/>
          <a:sy n="66" d="100"/>
        </p:scale>
        <p:origin x="1330" y="33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9/7/2024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605081" y="3578017"/>
            <a:ext cx="4941770" cy="1122202"/>
          </a:xfrm>
        </p:spPr>
        <p:txBody>
          <a:bodyPr/>
          <a:lstStyle/>
          <a:p>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endParaRPr lang="en-US" u="sng"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605081" y="4925409"/>
            <a:ext cx="5486400" cy="396660"/>
          </a:xfrm>
        </p:spPr>
        <p:txBody>
          <a:bodyPr>
            <a:noAutofit/>
          </a:bodyPr>
          <a:lstStyle/>
          <a:p>
            <a:r>
              <a:rPr lang="en-US" dirty="0"/>
              <a:t>STUDENT NAME: BARANI PRASAD S D</a:t>
            </a:r>
          </a:p>
          <a:p>
            <a:r>
              <a:rPr lang="en-US" dirty="0"/>
              <a:t>REGISTER NO: 7B9CAA7B9715B9ABA834F5198E4B68D7</a:t>
            </a:r>
          </a:p>
          <a:p>
            <a:r>
              <a:rPr lang="en-US" dirty="0"/>
              <a:t>DEPARTMENT: B.COM (GENERAL)</a:t>
            </a:r>
          </a:p>
          <a:p>
            <a:r>
              <a:rPr lang="en-US" dirty="0"/>
              <a:t>COLLEGE: DRBCCC HINDU COLLEGE,PATTABIRAM.</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6834570" y="282991"/>
            <a:ext cx="2402028" cy="846301"/>
          </a:xfrm>
        </p:spPr>
        <p:txBody>
          <a:bodyPr/>
          <a:lstStyle/>
          <a:p>
            <a:pPr marL="12700">
              <a:lnSpc>
                <a:spcPct val="100000"/>
              </a:lnSpc>
              <a:spcBef>
                <a:spcPts val="105"/>
              </a:spcBef>
            </a:pPr>
            <a:r>
              <a:rPr lang="en-IN" sz="2800" b="1" u="sng" spc="15" dirty="0">
                <a:latin typeface="Algerian" panose="04020705040A02060702" pitchFamily="82" charset="0"/>
                <a:cs typeface="Trebuchet MS"/>
              </a:rPr>
              <a:t>M</a:t>
            </a:r>
            <a:r>
              <a:rPr lang="en-IN" sz="2800" b="1" u="sng" dirty="0">
                <a:latin typeface="Algerian" panose="04020705040A02060702" pitchFamily="82" charset="0"/>
                <a:cs typeface="Trebuchet MS"/>
              </a:rPr>
              <a:t>O</a:t>
            </a:r>
            <a:r>
              <a:rPr lang="en-IN" sz="2800" b="1" u="sng" spc="-15" dirty="0">
                <a:latin typeface="Algerian" panose="04020705040A02060702" pitchFamily="82" charset="0"/>
                <a:cs typeface="Trebuchet MS"/>
              </a:rPr>
              <a:t>D</a:t>
            </a:r>
            <a:r>
              <a:rPr lang="en-IN" sz="2800" b="1" u="sng" spc="-35" dirty="0">
                <a:latin typeface="Algerian" panose="04020705040A02060702" pitchFamily="82" charset="0"/>
                <a:cs typeface="Trebuchet MS"/>
              </a:rPr>
              <a:t>E</a:t>
            </a:r>
            <a:r>
              <a:rPr lang="en-IN" sz="2800" b="1" u="sng" spc="-30" dirty="0">
                <a:latin typeface="Algerian" panose="04020705040A02060702" pitchFamily="82" charset="0"/>
                <a:cs typeface="Trebuchet MS"/>
              </a:rPr>
              <a:t>LL</a:t>
            </a:r>
            <a:r>
              <a:rPr lang="en-IN" sz="2800" b="1" u="sng" spc="-5" dirty="0">
                <a:latin typeface="Algerian" panose="04020705040A02060702" pitchFamily="82" charset="0"/>
                <a:cs typeface="Trebuchet MS"/>
              </a:rPr>
              <a:t>I</a:t>
            </a:r>
            <a:r>
              <a:rPr lang="en-IN" sz="2800" b="1" u="sng" spc="30" dirty="0">
                <a:latin typeface="Algerian" panose="04020705040A02060702" pitchFamily="82" charset="0"/>
                <a:cs typeface="Trebuchet MS"/>
              </a:rPr>
              <a:t>N</a:t>
            </a:r>
            <a:r>
              <a:rPr lang="en-IN" sz="2800" b="1" u="sng" spc="5" dirty="0">
                <a:latin typeface="Algerian" panose="04020705040A02060702" pitchFamily="82" charset="0"/>
                <a:cs typeface="Trebuchet MS"/>
              </a:rPr>
              <a:t>G</a:t>
            </a:r>
            <a:endParaRPr lang="en-IN" sz="2800" b="1" u="sng" dirty="0">
              <a:latin typeface="Algerian" panose="04020705040A02060702" pitchFamily="82" charset="0"/>
              <a:cs typeface="Trebuchet MS"/>
            </a:endParaRPr>
          </a:p>
        </p:txBody>
      </p:sp>
      <p:sp>
        <p:nvSpPr>
          <p:cNvPr id="20" name="TextBox 19">
            <a:extLst>
              <a:ext uri="{FF2B5EF4-FFF2-40B4-BE49-F238E27FC236}">
                <a16:creationId xmlns:a16="http://schemas.microsoft.com/office/drawing/2014/main" id="{B428F33B-2F9B-512D-3ED9-C5570AAF92A7}"/>
              </a:ext>
            </a:extLst>
          </p:cNvPr>
          <p:cNvSpPr txBox="1"/>
          <p:nvPr/>
        </p:nvSpPr>
        <p:spPr>
          <a:xfrm flipV="1">
            <a:off x="8613187" y="5707418"/>
            <a:ext cx="3342373" cy="114647"/>
          </a:xfrm>
          <a:prstGeom prst="rect">
            <a:avLst/>
          </a:prstGeom>
          <a:noFill/>
        </p:spPr>
        <p:txBody>
          <a:bodyPr wrap="square" rtlCol="0">
            <a:spAutoFit/>
          </a:bodyPr>
          <a:lstStyle/>
          <a:p>
            <a:endParaRPr lang="en-IN" dirty="0"/>
          </a:p>
        </p:txBody>
      </p:sp>
      <p:sp>
        <p:nvSpPr>
          <p:cNvPr id="21" name="Rectangle 1">
            <a:extLst>
              <a:ext uri="{FF2B5EF4-FFF2-40B4-BE49-F238E27FC236}">
                <a16:creationId xmlns:a16="http://schemas.microsoft.com/office/drawing/2014/main" id="{49ED77B3-0CA9-E0B9-462F-F2E5FB4178D0}"/>
              </a:ext>
            </a:extLst>
          </p:cNvPr>
          <p:cNvSpPr>
            <a:spLocks noChangeArrowheads="1"/>
          </p:cNvSpPr>
          <p:nvPr/>
        </p:nvSpPr>
        <p:spPr bwMode="auto">
          <a:xfrm>
            <a:off x="5058137" y="1258211"/>
            <a:ext cx="689742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Descriptive Analytics</a:t>
            </a:r>
            <a:r>
              <a:rPr kumimoji="0" lang="en-US" altLang="en-US" sz="2400" b="0" i="0" u="none" strike="noStrike" cap="none" normalizeH="0" baseline="0" dirty="0">
                <a:ln>
                  <a:noFill/>
                </a:ln>
                <a:solidFill>
                  <a:schemeClr val="tx1"/>
                </a:solidFill>
                <a:effectLst/>
                <a:latin typeface="Centaur" panose="02030504050205020304" pitchFamily="18" charset="0"/>
              </a:rPr>
              <a:t>: Calculate proportions of employees in each category (Exceeds, Fully Meets, Needs Improvement, PIP) for each department.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Trend Analysis</a:t>
            </a:r>
            <a:r>
              <a:rPr kumimoji="0" lang="en-US" altLang="en-US" sz="2400" b="0" i="0" u="none" strike="noStrike" cap="none" normalizeH="0" baseline="0" dirty="0">
                <a:ln>
                  <a:noFill/>
                </a:ln>
                <a:solidFill>
                  <a:schemeClr val="tx1"/>
                </a:solidFill>
                <a:effectLst/>
                <a:latin typeface="Centaur" panose="02030504050205020304" pitchFamily="18" charset="0"/>
              </a:rPr>
              <a:t>: Identify departments with the highest and lowest performance across these metrics.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Clustering</a:t>
            </a:r>
            <a:r>
              <a:rPr kumimoji="0" lang="en-US" altLang="en-US" sz="2400" b="0" i="0" u="none" strike="noStrike" cap="none" normalizeH="0" baseline="0" dirty="0">
                <a:ln>
                  <a:noFill/>
                </a:ln>
                <a:solidFill>
                  <a:schemeClr val="tx1"/>
                </a:solidFill>
                <a:effectLst/>
                <a:latin typeface="Centaur" panose="02030504050205020304" pitchFamily="18" charset="0"/>
              </a:rPr>
              <a:t>: Group departments based on performance trends (high-performing vs. low-performing).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Predictive Modelling</a:t>
            </a:r>
            <a:r>
              <a:rPr kumimoji="0" lang="en-US" altLang="en-US" sz="2400" b="0" i="0" u="none" strike="noStrike" cap="none" normalizeH="0" baseline="0" dirty="0">
                <a:ln>
                  <a:noFill/>
                </a:ln>
                <a:solidFill>
                  <a:schemeClr val="tx1"/>
                </a:solidFill>
                <a:effectLst/>
                <a:latin typeface="Centaur" panose="02030504050205020304" pitchFamily="18" charset="0"/>
              </a:rPr>
              <a:t> (Optional): Use historical data to predict the likelihood of employees moving between performance categories. </a:t>
            </a:r>
          </a:p>
        </p:txBody>
      </p:sp>
    </p:spTree>
    <p:extLst>
      <p:ext uri="{BB962C8B-B14F-4D97-AF65-F5344CB8AC3E}">
        <p14:creationId xmlns:p14="http://schemas.microsoft.com/office/powerpoint/2010/main" val="14721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5297708" y="178655"/>
            <a:ext cx="2958537" cy="1325563"/>
          </a:xfrm>
        </p:spPr>
        <p:txBody>
          <a:bodyPr>
            <a:normAutofit/>
          </a:bodyPr>
          <a:lstStyle/>
          <a:p>
            <a:r>
              <a:rPr lang="en-IN" sz="4000" b="1" u="sng" dirty="0">
                <a:latin typeface="Algerian" panose="04020705040A02060702" pitchFamily="82" charset="0"/>
              </a:rPr>
              <a:t>R</a:t>
            </a:r>
            <a:r>
              <a:rPr lang="en-IN" sz="4000" b="1" u="sng" spc="-40" dirty="0">
                <a:latin typeface="Algerian" panose="04020705040A02060702" pitchFamily="82" charset="0"/>
              </a:rPr>
              <a:t>E</a:t>
            </a:r>
            <a:r>
              <a:rPr lang="en-IN" sz="4000" b="1" u="sng" spc="15" dirty="0">
                <a:latin typeface="Algerian" panose="04020705040A02060702" pitchFamily="82" charset="0"/>
              </a:rPr>
              <a:t>S</a:t>
            </a:r>
            <a:r>
              <a:rPr lang="en-IN" sz="4000" b="1" u="sng" spc="-30" dirty="0">
                <a:latin typeface="Algerian" panose="04020705040A02060702" pitchFamily="82" charset="0"/>
              </a:rPr>
              <a:t>U</a:t>
            </a:r>
            <a:r>
              <a:rPr lang="en-IN" sz="4000" b="1" u="sng" spc="-405" dirty="0">
                <a:latin typeface="Algerian" panose="04020705040A02060702" pitchFamily="82" charset="0"/>
              </a:rPr>
              <a:t>L</a:t>
            </a:r>
            <a:r>
              <a:rPr lang="en-IN" sz="4000" b="1" u="sng" dirty="0">
                <a:latin typeface="Algerian" panose="04020705040A02060702" pitchFamily="82" charset="0"/>
              </a:rPr>
              <a:t>TS</a:t>
            </a:r>
            <a:endParaRPr lang="en-US" sz="4000" b="1" u="sng" dirty="0">
              <a:latin typeface="Algerian" panose="04020705040A02060702" pitchFamily="82" charset="0"/>
            </a:endParaRPr>
          </a:p>
        </p:txBody>
      </p:sp>
      <p:sp>
        <p:nvSpPr>
          <p:cNvPr id="3" name="Rectangle 2">
            <a:extLst>
              <a:ext uri="{FF2B5EF4-FFF2-40B4-BE49-F238E27FC236}">
                <a16:creationId xmlns:a16="http://schemas.microsoft.com/office/drawing/2014/main" id="{DD358F40-3EAE-F24B-F00C-4F08D8F2CE9A}"/>
              </a:ext>
            </a:extLst>
          </p:cNvPr>
          <p:cNvSpPr>
            <a:spLocks noChangeArrowheads="1"/>
          </p:cNvSpPr>
          <p:nvPr/>
        </p:nvSpPr>
        <p:spPr bwMode="auto">
          <a:xfrm>
            <a:off x="2523280" y="1504218"/>
            <a:ext cx="923659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entaur" panose="02030504050205020304" pitchFamily="18" charset="0"/>
              </a:rPr>
              <a:t>The majority of employees (82%) fall in the "Fully Meets" category across all departments.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entaur" panose="02030504050205020304" pitchFamily="18" charset="0"/>
              </a:rPr>
              <a:t>Departments like </a:t>
            </a:r>
            <a:r>
              <a:rPr kumimoji="0" lang="en-US" altLang="en-US" sz="2400" b="1" i="0" u="none" strike="noStrike" cap="none" normalizeH="0" baseline="0" dirty="0">
                <a:ln>
                  <a:noFill/>
                </a:ln>
                <a:solidFill>
                  <a:schemeClr val="tx1"/>
                </a:solidFill>
                <a:effectLst/>
                <a:latin typeface="Centaur" panose="02030504050205020304" pitchFamily="18" charset="0"/>
              </a:rPr>
              <a:t>TNS</a:t>
            </a:r>
            <a:r>
              <a:rPr kumimoji="0" lang="en-US" altLang="en-US" sz="2400" b="0" i="0" u="none" strike="noStrike" cap="none" normalizeH="0" baseline="0" dirty="0">
                <a:ln>
                  <a:noFill/>
                </a:ln>
                <a:solidFill>
                  <a:schemeClr val="tx1"/>
                </a:solidFill>
                <a:effectLst/>
                <a:latin typeface="Centaur" panose="02030504050205020304" pitchFamily="18" charset="0"/>
              </a:rPr>
              <a:t> have the highest percentage of employees exceeding expectations (17 out of 142).</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entaur" panose="02030504050205020304" pitchFamily="18" charset="0"/>
              </a:rPr>
              <a:t>Departments like </a:t>
            </a:r>
            <a:r>
              <a:rPr kumimoji="0" lang="en-US" altLang="en-US" sz="2400" b="1" i="0" u="none" strike="noStrike" cap="none" normalizeH="0" baseline="0" dirty="0">
                <a:ln>
                  <a:noFill/>
                </a:ln>
                <a:solidFill>
                  <a:schemeClr val="tx1"/>
                </a:solidFill>
                <a:effectLst/>
                <a:latin typeface="Centaur" panose="02030504050205020304" pitchFamily="18" charset="0"/>
              </a:rPr>
              <a:t>MSC</a:t>
            </a:r>
            <a:r>
              <a:rPr kumimoji="0" lang="en-US" altLang="en-US" sz="2400" b="0" i="0" u="none" strike="noStrike" cap="none" normalizeH="0" baseline="0" dirty="0">
                <a:ln>
                  <a:noFill/>
                </a:ln>
                <a:solidFill>
                  <a:schemeClr val="tx1"/>
                </a:solidFill>
                <a:effectLst/>
                <a:latin typeface="Centaur" panose="02030504050205020304" pitchFamily="18" charset="0"/>
              </a:rPr>
              <a:t> and </a:t>
            </a:r>
            <a:r>
              <a:rPr kumimoji="0" lang="en-US" altLang="en-US" sz="2400" b="1" i="0" u="none" strike="noStrike" cap="none" normalizeH="0" baseline="0" dirty="0">
                <a:ln>
                  <a:noFill/>
                </a:ln>
                <a:solidFill>
                  <a:schemeClr val="tx1"/>
                </a:solidFill>
                <a:effectLst/>
                <a:latin typeface="Centaur" panose="02030504050205020304" pitchFamily="18" charset="0"/>
              </a:rPr>
              <a:t>PYZ</a:t>
            </a:r>
            <a:r>
              <a:rPr kumimoji="0" lang="en-US" altLang="en-US" sz="2400" b="0" i="0" u="none" strike="noStrike" cap="none" normalizeH="0" baseline="0" dirty="0">
                <a:ln>
                  <a:noFill/>
                </a:ln>
                <a:solidFill>
                  <a:schemeClr val="tx1"/>
                </a:solidFill>
                <a:effectLst/>
                <a:latin typeface="Centaur" panose="02030504050205020304" pitchFamily="18" charset="0"/>
              </a:rPr>
              <a:t> show higher proportions of employees needing improvement (12% and 14%, respectively).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entaur" panose="02030504050205020304" pitchFamily="18" charset="0"/>
              </a:rPr>
              <a:t>PIP percentages are relatively low, indicating a smaller number of underperforming employees. </a:t>
            </a:r>
          </a:p>
        </p:txBody>
      </p:sp>
    </p:spTree>
    <p:extLst>
      <p:ext uri="{BB962C8B-B14F-4D97-AF65-F5344CB8AC3E}">
        <p14:creationId xmlns:p14="http://schemas.microsoft.com/office/powerpoint/2010/main" val="227081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935B5A0-0F3E-0905-7851-9F4E0CEE88A3}"/>
              </a:ext>
            </a:extLst>
          </p:cNvPr>
          <p:cNvSpPr txBox="1"/>
          <p:nvPr/>
        </p:nvSpPr>
        <p:spPr>
          <a:xfrm>
            <a:off x="6096000" y="907433"/>
            <a:ext cx="3391382" cy="523220"/>
          </a:xfrm>
          <a:prstGeom prst="rect">
            <a:avLst/>
          </a:prstGeom>
          <a:noFill/>
        </p:spPr>
        <p:txBody>
          <a:bodyPr wrap="square" rtlCol="0">
            <a:spAutoFit/>
          </a:bodyPr>
          <a:lstStyle/>
          <a:p>
            <a:r>
              <a:rPr lang="en-US" sz="2800" b="1" u="sng" dirty="0">
                <a:latin typeface="Algerian" panose="04020705040A02060702" pitchFamily="82" charset="0"/>
              </a:rPr>
              <a:t>CONCLUSION</a:t>
            </a:r>
            <a:endParaRPr lang="en-IN" sz="2800" b="1" u="sng" dirty="0">
              <a:latin typeface="Algerian" panose="04020705040A02060702" pitchFamily="82" charset="0"/>
            </a:endParaRPr>
          </a:p>
        </p:txBody>
      </p:sp>
      <p:sp>
        <p:nvSpPr>
          <p:cNvPr id="13" name="TextBox 12">
            <a:extLst>
              <a:ext uri="{FF2B5EF4-FFF2-40B4-BE49-F238E27FC236}">
                <a16:creationId xmlns:a16="http://schemas.microsoft.com/office/drawing/2014/main" id="{F50306D6-B4E9-B606-2015-ACA82FA47E1C}"/>
              </a:ext>
            </a:extLst>
          </p:cNvPr>
          <p:cNvSpPr txBox="1"/>
          <p:nvPr/>
        </p:nvSpPr>
        <p:spPr>
          <a:xfrm>
            <a:off x="4317356" y="2233914"/>
            <a:ext cx="7234177" cy="4031873"/>
          </a:xfrm>
          <a:prstGeom prst="rect">
            <a:avLst/>
          </a:prstGeom>
          <a:noFill/>
        </p:spPr>
        <p:txBody>
          <a:bodyPr wrap="square" rtlCol="0">
            <a:spAutoFit/>
          </a:bodyPr>
          <a:lstStyle/>
          <a:p>
            <a:r>
              <a:rPr lang="en-US" sz="3200" dirty="0">
                <a:latin typeface="Centaur" panose="02030504050205020304" pitchFamily="18" charset="0"/>
              </a:rPr>
              <a:t>The analysis highlights that while most employees meet expectations, some departments (e.g., MSC, PYZ) show a need for targeted interventions. The tool provides valuable insights to assist HR and management in decision-making regarding employee performance management and improvement plans.</a:t>
            </a:r>
            <a:endParaRPr lang="en-IN" sz="3200" dirty="0">
              <a:latin typeface="Centaur" panose="02030504050205020304" pitchFamily="18" charset="0"/>
            </a:endParaRP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7273087" y="1296911"/>
            <a:ext cx="4179570" cy="1715531"/>
          </a:xfrm>
        </p:spPr>
        <p:txBody>
          <a:bodyPr/>
          <a:lstStyle/>
          <a:p>
            <a:r>
              <a:rPr lang="en-IN" sz="3600" u="sng" spc="5" dirty="0">
                <a:latin typeface="Algerian" panose="04020705040A02060702" pitchFamily="82" charset="0"/>
              </a:rPr>
              <a:t>PROJECT</a:t>
            </a:r>
            <a:r>
              <a:rPr lang="en-IN" sz="3600" u="sng" spc="-85" dirty="0">
                <a:latin typeface="Algerian" panose="04020705040A02060702" pitchFamily="82" charset="0"/>
              </a:rPr>
              <a:t> </a:t>
            </a:r>
            <a:r>
              <a:rPr lang="en-IN" sz="3600" u="sng" spc="25" dirty="0">
                <a:latin typeface="Algerian" panose="04020705040A02060702" pitchFamily="82" charset="0"/>
              </a:rPr>
              <a:t>TITLE</a:t>
            </a:r>
            <a:endParaRPr lang="en-US" u="sng" dirty="0">
              <a:latin typeface="Algerian" panose="04020705040A02060702" pitchFamily="82" charset="0"/>
            </a:endParaRPr>
          </a:p>
        </p:txBody>
      </p:sp>
      <p:sp>
        <p:nvSpPr>
          <p:cNvPr id="3" name="TextBox 2">
            <a:extLst>
              <a:ext uri="{FF2B5EF4-FFF2-40B4-BE49-F238E27FC236}">
                <a16:creationId xmlns:a16="http://schemas.microsoft.com/office/drawing/2014/main" id="{F60BFD6E-DF4B-4013-2677-F3EBFB52AF96}"/>
              </a:ext>
            </a:extLst>
          </p:cNvPr>
          <p:cNvSpPr txBox="1"/>
          <p:nvPr/>
        </p:nvSpPr>
        <p:spPr>
          <a:xfrm>
            <a:off x="6303523" y="3453319"/>
            <a:ext cx="6118698" cy="523220"/>
          </a:xfrm>
          <a:prstGeom prst="rect">
            <a:avLst/>
          </a:prstGeom>
          <a:noFill/>
        </p:spPr>
        <p:txBody>
          <a:bodyPr wrap="square" rtlCol="0">
            <a:spAutoFit/>
          </a:bodyPr>
          <a:lstStyle/>
          <a:p>
            <a:r>
              <a:rPr lang="en-US" sz="2800" dirty="0">
                <a:latin typeface="Bodoni MT Black" panose="02070A03080606020203" pitchFamily="18" charset="0"/>
              </a:rPr>
              <a:t>EMPLOYEE DATA ANALYSIS</a:t>
            </a:r>
            <a:endParaRPr lang="en-IN" sz="2800" dirty="0">
              <a:latin typeface="Bodoni MT Black" panose="02070A03080606020203" pitchFamily="18" charset="0"/>
            </a:endParaRPr>
          </a:p>
        </p:txBody>
      </p:sp>
    </p:spTree>
    <p:extLst>
      <p:ext uri="{BB962C8B-B14F-4D97-AF65-F5344CB8AC3E}">
        <p14:creationId xmlns:p14="http://schemas.microsoft.com/office/powerpoint/2010/main" val="70778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693423" y="290871"/>
            <a:ext cx="3171825" cy="1325563"/>
          </a:xfrm>
        </p:spPr>
        <p:txBody>
          <a:bodyPr/>
          <a:lstStyle/>
          <a:p>
            <a:r>
              <a:rPr lang="en-US" b="1" u="sng" dirty="0">
                <a:latin typeface="Algerian" panose="04020705040A02060702" pitchFamily="82" charset="0"/>
              </a:rPr>
              <a:t>AGENDA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89497" y="1879081"/>
            <a:ext cx="4523361" cy="2519363"/>
          </a:xfrm>
        </p:spPr>
        <p:txBody>
          <a:bodyPr>
            <a:noAutofit/>
          </a:bodyPr>
          <a:lstStyle/>
          <a:p>
            <a:pPr algn="l"/>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Problem Statement</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Project Overview</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End Users</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Our Solution and Proposition</a:t>
            </a:r>
          </a:p>
          <a:p>
            <a:pPr algn="l">
              <a:buFont typeface="+mj-lt"/>
              <a:buAutoNum type="arabicPeriod"/>
            </a:pPr>
            <a:r>
              <a:rPr lang="en-US" sz="1800" dirty="0">
                <a:solidFill>
                  <a:srgbClr val="0D0D0D"/>
                </a:solidFill>
                <a:latin typeface="Copperplate Gothic Bold" panose="020E0705020206020404" pitchFamily="34" charset="0"/>
                <a:cs typeface="Times New Roman" panose="02020603050405020304" pitchFamily="18" charset="0"/>
              </a:rPr>
              <a:t>Dataset Description</a:t>
            </a:r>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Modelling Approach</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Results and </a:t>
            </a:r>
            <a:r>
              <a:rPr lang="en-US" sz="1800" dirty="0">
                <a:solidFill>
                  <a:srgbClr val="0D0D0D"/>
                </a:solidFill>
                <a:latin typeface="Copperplate Gothic Bold" panose="020E0705020206020404" pitchFamily="34" charset="0"/>
                <a:cs typeface="Times New Roman" panose="02020603050405020304" pitchFamily="18" charset="0"/>
              </a:rPr>
              <a:t>Discussion</a:t>
            </a:r>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Conclusion</a:t>
            </a:r>
          </a:p>
          <a:p>
            <a:endParaRPr lang="en-IN" sz="1800" dirty="0">
              <a:latin typeface="Copperplate Gothic Bold" panose="020E0705020206020404" pitchFamily="34" charset="0"/>
              <a:cs typeface="Times New Roman" panose="02020603050405020304" pitchFamily="18" charset="0"/>
            </a:endParaRP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386412"/>
            <a:ext cx="8421688" cy="1325563"/>
          </a:xfrm>
        </p:spPr>
        <p:txBody>
          <a:bodyPr/>
          <a:lstStyle/>
          <a:p>
            <a:r>
              <a:rPr lang="en-IN" sz="2800" b="1" u="sng" spc="-20" dirty="0">
                <a:latin typeface="Algerian" panose="04020705040A02060702" pitchFamily="82" charset="0"/>
              </a:rPr>
              <a:t>P</a:t>
            </a:r>
            <a:r>
              <a:rPr lang="en-IN" sz="2800" b="1" u="sng" spc="15" dirty="0">
                <a:latin typeface="Algerian" panose="04020705040A02060702" pitchFamily="82" charset="0"/>
              </a:rPr>
              <a:t>ROB</a:t>
            </a:r>
            <a:r>
              <a:rPr lang="en-IN" sz="2800" b="1" u="sng" spc="55" dirty="0">
                <a:latin typeface="Algerian" panose="04020705040A02060702" pitchFamily="82" charset="0"/>
              </a:rPr>
              <a:t>L</a:t>
            </a:r>
            <a:r>
              <a:rPr lang="en-IN" sz="2800" b="1" u="sng" spc="-20" dirty="0">
                <a:latin typeface="Algerian" panose="04020705040A02060702" pitchFamily="82" charset="0"/>
              </a:rPr>
              <a:t>E</a:t>
            </a:r>
            <a:r>
              <a:rPr lang="en-IN" sz="2800" b="1" u="sng" spc="20" dirty="0">
                <a:latin typeface="Algerian" panose="04020705040A02060702" pitchFamily="82" charset="0"/>
              </a:rPr>
              <a:t>M</a:t>
            </a:r>
            <a:r>
              <a:rPr lang="en-IN" sz="2800" b="1" u="sng" dirty="0">
                <a:latin typeface="Algerian" panose="04020705040A02060702" pitchFamily="82" charset="0"/>
              </a:rPr>
              <a:t>	</a:t>
            </a:r>
            <a:r>
              <a:rPr lang="en-IN" sz="2800" b="1" u="sng" spc="10" dirty="0">
                <a:latin typeface="Algerian" panose="04020705040A02060702" pitchFamily="82" charset="0"/>
              </a:rPr>
              <a:t>S</a:t>
            </a:r>
            <a:r>
              <a:rPr lang="en-IN" sz="2800" b="1" u="sng" spc="-370" dirty="0">
                <a:latin typeface="Algerian" panose="04020705040A02060702" pitchFamily="82" charset="0"/>
              </a:rPr>
              <a:t>T</a:t>
            </a:r>
            <a:r>
              <a:rPr lang="en-IN" sz="2800" b="1" u="sng" spc="-375" dirty="0">
                <a:latin typeface="Algerian" panose="04020705040A02060702" pitchFamily="82" charset="0"/>
              </a:rPr>
              <a:t>A</a:t>
            </a:r>
            <a:r>
              <a:rPr lang="en-IN" sz="2800" b="1" u="sng" spc="15" dirty="0">
                <a:latin typeface="Algerian" panose="04020705040A02060702" pitchFamily="82" charset="0"/>
              </a:rPr>
              <a:t>T</a:t>
            </a:r>
            <a:r>
              <a:rPr lang="en-IN" sz="2800" b="1" u="sng" spc="-10" dirty="0">
                <a:latin typeface="Algerian" panose="04020705040A02060702" pitchFamily="82" charset="0"/>
              </a:rPr>
              <a:t>E</a:t>
            </a:r>
            <a:r>
              <a:rPr lang="en-IN" sz="2800" b="1" u="sng" spc="-20" dirty="0">
                <a:latin typeface="Algerian" panose="04020705040A02060702" pitchFamily="82" charset="0"/>
              </a:rPr>
              <a:t>ME</a:t>
            </a:r>
            <a:r>
              <a:rPr lang="en-IN" sz="2800" b="1" u="sng" spc="10" dirty="0">
                <a:latin typeface="Algerian" panose="04020705040A02060702" pitchFamily="82" charset="0"/>
              </a:rPr>
              <a:t>NT</a:t>
            </a:r>
            <a:endParaRPr lang="en-US" b="1" u="sng" dirty="0">
              <a:latin typeface="Algerian" panose="04020705040A02060702" pitchFamily="82" charset="0"/>
            </a:endParaRPr>
          </a:p>
        </p:txBody>
      </p:sp>
      <p:sp>
        <p:nvSpPr>
          <p:cNvPr id="27" name="TextBox 26">
            <a:extLst>
              <a:ext uri="{FF2B5EF4-FFF2-40B4-BE49-F238E27FC236}">
                <a16:creationId xmlns:a16="http://schemas.microsoft.com/office/drawing/2014/main" id="{22CCCB86-534B-4E8D-F902-D184CDE7F6A3}"/>
              </a:ext>
            </a:extLst>
          </p:cNvPr>
          <p:cNvSpPr txBox="1"/>
          <p:nvPr/>
        </p:nvSpPr>
        <p:spPr>
          <a:xfrm>
            <a:off x="1130030" y="2208178"/>
            <a:ext cx="9931940" cy="3539430"/>
          </a:xfrm>
          <a:prstGeom prst="rect">
            <a:avLst/>
          </a:prstGeom>
          <a:noFill/>
        </p:spPr>
        <p:txBody>
          <a:bodyPr wrap="square" rtlCol="0">
            <a:spAutoFit/>
          </a:bodyPr>
          <a:lstStyle/>
          <a:p>
            <a:r>
              <a:rPr lang="en-US" sz="3200" dirty="0">
                <a:latin typeface="Centaur" panose="02030504050205020304" pitchFamily="18" charset="0"/>
              </a:rPr>
              <a:t>The goal is to evaluate the performance of individuals based on different metrics, such as exceeding expectations, fully meeting expectations, needing improvement, or being placed in a performance improvement plan (PIP). The challenge is to understand the distribution and trends of these metrics across different departments or teams, and to derive insights for workforce optimization and management.</a:t>
            </a:r>
            <a:endParaRPr lang="en-IN" sz="3200" dirty="0">
              <a:latin typeface="Centaur" panose="02030504050205020304" pitchFamily="18" charset="0"/>
            </a:endParaRPr>
          </a:p>
        </p:txBody>
      </p:sp>
    </p:spTree>
    <p:extLst>
      <p:ext uri="{BB962C8B-B14F-4D97-AF65-F5344CB8AC3E}">
        <p14:creationId xmlns:p14="http://schemas.microsoft.com/office/powerpoint/2010/main" val="130015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590693"/>
            <a:ext cx="8421688" cy="1325563"/>
          </a:xfrm>
        </p:spPr>
        <p:txBody>
          <a:bodyPr/>
          <a:lstStyle/>
          <a:p>
            <a:r>
              <a:rPr lang="en-IN" sz="2800" b="1" u="sng" spc="5" dirty="0">
                <a:latin typeface="Algerian" panose="04020705040A02060702" pitchFamily="82" charset="0"/>
              </a:rPr>
              <a:t>PROJECT  </a:t>
            </a:r>
            <a:r>
              <a:rPr lang="en-IN" sz="2800" b="1" u="sng" spc="-20" dirty="0">
                <a:latin typeface="Algerian" panose="04020705040A02060702" pitchFamily="82" charset="0"/>
              </a:rPr>
              <a:t>OVERVIEW</a:t>
            </a:r>
            <a:endParaRPr lang="en-US" b="1" u="sng" dirty="0">
              <a:latin typeface="Algerian" panose="04020705040A02060702" pitchFamily="82" charset="0"/>
            </a:endParaRPr>
          </a:p>
        </p:txBody>
      </p:sp>
      <p:sp>
        <p:nvSpPr>
          <p:cNvPr id="27" name="TextBox 26">
            <a:extLst>
              <a:ext uri="{FF2B5EF4-FFF2-40B4-BE49-F238E27FC236}">
                <a16:creationId xmlns:a16="http://schemas.microsoft.com/office/drawing/2014/main" id="{22CCCB86-534B-4E8D-F902-D184CDE7F6A3}"/>
              </a:ext>
            </a:extLst>
          </p:cNvPr>
          <p:cNvSpPr txBox="1"/>
          <p:nvPr/>
        </p:nvSpPr>
        <p:spPr>
          <a:xfrm>
            <a:off x="1130030" y="2208178"/>
            <a:ext cx="9931940" cy="3046988"/>
          </a:xfrm>
          <a:prstGeom prst="rect">
            <a:avLst/>
          </a:prstGeom>
          <a:noFill/>
        </p:spPr>
        <p:txBody>
          <a:bodyPr wrap="square" rtlCol="0">
            <a:spAutoFit/>
          </a:bodyPr>
          <a:lstStyle/>
          <a:p>
            <a:r>
              <a:rPr lang="en-US" sz="3200" dirty="0">
                <a:latin typeface="Centaur" panose="02030504050205020304" pitchFamily="18" charset="0"/>
              </a:rPr>
              <a:t>This project analyzes employee performance across multiple departments using key performance indicators like Exceeds, Fully Meets, Needs Improvement, and PIP. We aim to identify patterns in performance data and provide insights for enhancing team efficiency and guiding decision-making on performance management.</a:t>
            </a:r>
            <a:endParaRPr lang="en-IN" sz="3200" dirty="0">
              <a:latin typeface="Centaur" panose="02030504050205020304" pitchFamily="18" charset="0"/>
            </a:endParaRPr>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239417"/>
            <a:ext cx="8421688" cy="1325563"/>
          </a:xfrm>
        </p:spPr>
        <p:txBody>
          <a:bodyPr/>
          <a:lstStyle/>
          <a:p>
            <a:r>
              <a:rPr lang="en-US" sz="2800" b="1" u="sng" spc="25" dirty="0"/>
              <a:t>W</a:t>
            </a:r>
            <a:r>
              <a:rPr lang="en-US" sz="2800" b="1" u="sng" spc="-20" dirty="0"/>
              <a:t>H</a:t>
            </a:r>
            <a:r>
              <a:rPr lang="en-US" sz="2800" b="1" u="sng" spc="20" dirty="0"/>
              <a:t>O</a:t>
            </a:r>
            <a:r>
              <a:rPr lang="en-US" sz="2800" b="1" u="sng" spc="-235" dirty="0"/>
              <a:t> </a:t>
            </a:r>
            <a:r>
              <a:rPr lang="en-US" sz="2800" b="1" u="sng" spc="-10" dirty="0"/>
              <a:t>AR</a:t>
            </a:r>
            <a:r>
              <a:rPr lang="en-US" sz="2800" b="1" u="sng" spc="15" dirty="0"/>
              <a:t>E</a:t>
            </a:r>
            <a:r>
              <a:rPr lang="en-US" sz="2800" b="1" u="sng" spc="-35" dirty="0"/>
              <a:t> </a:t>
            </a:r>
            <a:r>
              <a:rPr lang="en-US" sz="2800" b="1" u="sng" spc="-10" dirty="0"/>
              <a:t>T</a:t>
            </a:r>
            <a:r>
              <a:rPr lang="en-US" sz="2800" b="1" u="sng" spc="-15" dirty="0"/>
              <a:t>H</a:t>
            </a:r>
            <a:r>
              <a:rPr lang="en-US" sz="2800" b="1" u="sng" spc="15" dirty="0"/>
              <a:t>E</a:t>
            </a:r>
            <a:r>
              <a:rPr lang="en-US" sz="2800" b="1" u="sng" spc="-35" dirty="0"/>
              <a:t> </a:t>
            </a:r>
            <a:r>
              <a:rPr lang="en-US" sz="2800" b="1" u="sng" spc="-20" dirty="0"/>
              <a:t>E</a:t>
            </a:r>
            <a:r>
              <a:rPr lang="en-US" sz="2800" b="1" u="sng" spc="30" dirty="0"/>
              <a:t>N</a:t>
            </a:r>
            <a:r>
              <a:rPr lang="en-US" sz="2800" b="1" u="sng" spc="15" dirty="0"/>
              <a:t>D</a:t>
            </a:r>
            <a:r>
              <a:rPr lang="en-US" sz="2800" b="1" u="sng" spc="-45" dirty="0"/>
              <a:t> </a:t>
            </a:r>
            <a:r>
              <a:rPr lang="en-US" sz="2800" b="1" u="sng" dirty="0"/>
              <a:t>U</a:t>
            </a:r>
            <a:r>
              <a:rPr lang="en-US" sz="2800" b="1" u="sng" spc="10" dirty="0"/>
              <a:t>S</a:t>
            </a:r>
            <a:r>
              <a:rPr lang="en-US" sz="2800" b="1" u="sng" spc="-25" dirty="0"/>
              <a:t>E</a:t>
            </a:r>
            <a:r>
              <a:rPr lang="en-US" sz="2800" b="1" u="sng" spc="-10" dirty="0"/>
              <a:t>R</a:t>
            </a:r>
            <a:r>
              <a:rPr lang="en-US" sz="2800" b="1" u="sng" spc="5" dirty="0"/>
              <a:t>S?</a:t>
            </a:r>
            <a:endParaRPr lang="en-US" b="1" u="sng" dirty="0"/>
          </a:p>
        </p:txBody>
      </p:sp>
      <p:sp>
        <p:nvSpPr>
          <p:cNvPr id="28" name="Rectangle 4">
            <a:extLst>
              <a:ext uri="{FF2B5EF4-FFF2-40B4-BE49-F238E27FC236}">
                <a16:creationId xmlns:a16="http://schemas.microsoft.com/office/drawing/2014/main" id="{EFFB4328-4142-6A59-6CC5-6894D84E5B43}"/>
              </a:ext>
            </a:extLst>
          </p:cNvPr>
          <p:cNvSpPr>
            <a:spLocks noChangeArrowheads="1"/>
          </p:cNvSpPr>
          <p:nvPr/>
        </p:nvSpPr>
        <p:spPr bwMode="auto">
          <a:xfrm>
            <a:off x="590307" y="3112698"/>
            <a:ext cx="114357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HR Managers</a:t>
            </a:r>
            <a:r>
              <a:rPr kumimoji="0" lang="en-US" altLang="en-US" sz="2400" b="0" i="0" u="none" strike="noStrike" cap="none" normalizeH="0" baseline="0" dirty="0">
                <a:ln>
                  <a:noFill/>
                </a:ln>
                <a:solidFill>
                  <a:schemeClr val="tx1"/>
                </a:solidFill>
                <a:effectLst/>
                <a:latin typeface="Centaur" panose="02030504050205020304" pitchFamily="18" charset="0"/>
              </a:rPr>
              <a:t>: To assess employee performance and make decisions on promotions, training, and performance improvement plans.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Department Heads</a:t>
            </a:r>
            <a:r>
              <a:rPr kumimoji="0" lang="en-US" altLang="en-US" sz="2400" b="0" i="0" u="none" strike="noStrike" cap="none" normalizeH="0" baseline="0" dirty="0">
                <a:ln>
                  <a:noFill/>
                </a:ln>
                <a:solidFill>
                  <a:schemeClr val="tx1"/>
                </a:solidFill>
                <a:effectLst/>
                <a:latin typeface="Centaur" panose="02030504050205020304" pitchFamily="18" charset="0"/>
              </a:rPr>
              <a:t>: To understand team performance and optimize workforce productivity.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Executives</a:t>
            </a:r>
            <a:r>
              <a:rPr kumimoji="0" lang="en-US" altLang="en-US" sz="2400" b="0" i="0" u="none" strike="noStrike" cap="none" normalizeH="0" baseline="0" dirty="0">
                <a:ln>
                  <a:noFill/>
                </a:ln>
                <a:solidFill>
                  <a:schemeClr val="tx1"/>
                </a:solidFill>
                <a:effectLst/>
                <a:latin typeface="Centaur" panose="02030504050205020304" pitchFamily="18" charset="0"/>
              </a:rPr>
              <a:t>: To gain insights into organizational performance trends and areas needing intervention. </a:t>
            </a:r>
          </a:p>
        </p:txBody>
      </p:sp>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944535"/>
            <a:ext cx="8421688" cy="1325563"/>
          </a:xfrm>
        </p:spPr>
        <p:txBody>
          <a:bodyPr/>
          <a:lstStyle/>
          <a:p>
            <a:r>
              <a:rPr lang="en-US" sz="2800" b="1" u="sng" spc="10" dirty="0">
                <a:latin typeface="Algerian" panose="04020705040A02060702" pitchFamily="82" charset="0"/>
              </a:rPr>
              <a:t>O</a:t>
            </a:r>
            <a:r>
              <a:rPr lang="en-US" sz="2800" b="1" u="sng" spc="25" dirty="0">
                <a:latin typeface="Algerian" panose="04020705040A02060702" pitchFamily="82" charset="0"/>
              </a:rPr>
              <a:t>U</a:t>
            </a:r>
            <a:r>
              <a:rPr lang="en-US" sz="2800" b="1" u="sng" dirty="0">
                <a:latin typeface="Algerian" panose="04020705040A02060702" pitchFamily="82" charset="0"/>
              </a:rPr>
              <a:t>R</a:t>
            </a:r>
            <a:r>
              <a:rPr lang="en-US" sz="2800" b="1" u="sng" spc="5" dirty="0">
                <a:latin typeface="Algerian" panose="04020705040A02060702" pitchFamily="82" charset="0"/>
              </a:rPr>
              <a:t> </a:t>
            </a:r>
            <a:r>
              <a:rPr lang="en-US" sz="2800" b="1" u="sng" spc="25" dirty="0">
                <a:latin typeface="Algerian" panose="04020705040A02060702" pitchFamily="82" charset="0"/>
              </a:rPr>
              <a:t>S</a:t>
            </a:r>
            <a:r>
              <a:rPr lang="en-US" sz="2800" b="1" u="sng" spc="10" dirty="0">
                <a:latin typeface="Algerian" panose="04020705040A02060702" pitchFamily="82" charset="0"/>
              </a:rPr>
              <a:t>O</a:t>
            </a:r>
            <a:r>
              <a:rPr lang="en-US" sz="2800" b="1" u="sng" spc="25" dirty="0">
                <a:latin typeface="Algerian" panose="04020705040A02060702" pitchFamily="82" charset="0"/>
              </a:rPr>
              <a:t>LU</a:t>
            </a:r>
            <a:r>
              <a:rPr lang="en-US" sz="2800" b="1" u="sng" spc="-35" dirty="0">
                <a:latin typeface="Algerian" panose="04020705040A02060702" pitchFamily="82" charset="0"/>
              </a:rPr>
              <a:t>T</a:t>
            </a:r>
            <a:r>
              <a:rPr lang="en-US" sz="2800" b="1" u="sng" spc="-30" dirty="0">
                <a:latin typeface="Algerian" panose="04020705040A02060702" pitchFamily="82" charset="0"/>
              </a:rPr>
              <a:t>I</a:t>
            </a:r>
            <a:r>
              <a:rPr lang="en-US" sz="2800" b="1" u="sng" spc="10" dirty="0">
                <a:latin typeface="Algerian" panose="04020705040A02060702" pitchFamily="82" charset="0"/>
              </a:rPr>
              <a:t>O</a:t>
            </a:r>
            <a:r>
              <a:rPr lang="en-US" sz="2800" b="1" u="sng" dirty="0">
                <a:latin typeface="Algerian" panose="04020705040A02060702" pitchFamily="82" charset="0"/>
              </a:rPr>
              <a:t>N</a:t>
            </a:r>
            <a:r>
              <a:rPr lang="en-US" sz="2800" b="1" u="sng" spc="-345" dirty="0">
                <a:latin typeface="Algerian" panose="04020705040A02060702" pitchFamily="82" charset="0"/>
              </a:rPr>
              <a:t> </a:t>
            </a:r>
            <a:r>
              <a:rPr lang="en-US" sz="2800" b="1" u="sng" spc="-35" dirty="0">
                <a:latin typeface="Algerian" panose="04020705040A02060702" pitchFamily="82" charset="0"/>
              </a:rPr>
              <a:t>A</a:t>
            </a:r>
            <a:r>
              <a:rPr lang="en-US" sz="2800" b="1" u="sng" spc="-5" dirty="0">
                <a:latin typeface="Algerian" panose="04020705040A02060702" pitchFamily="82" charset="0"/>
              </a:rPr>
              <a:t>N</a:t>
            </a:r>
            <a:r>
              <a:rPr lang="en-US" sz="2800" b="1" u="sng" dirty="0">
                <a:latin typeface="Algerian" panose="04020705040A02060702" pitchFamily="82" charset="0"/>
              </a:rPr>
              <a:t>D</a:t>
            </a:r>
            <a:r>
              <a:rPr lang="en-US" sz="2800" b="1" u="sng" spc="35" dirty="0">
                <a:latin typeface="Algerian" panose="04020705040A02060702" pitchFamily="82" charset="0"/>
              </a:rPr>
              <a:t> </a:t>
            </a:r>
            <a:r>
              <a:rPr lang="en-US" sz="2800" b="1" u="sng" spc="-30" dirty="0">
                <a:latin typeface="Algerian" panose="04020705040A02060702" pitchFamily="82" charset="0"/>
              </a:rPr>
              <a:t>I</a:t>
            </a:r>
            <a:r>
              <a:rPr lang="en-US" sz="2800" b="1" u="sng" spc="-35" dirty="0">
                <a:latin typeface="Algerian" panose="04020705040A02060702" pitchFamily="82" charset="0"/>
              </a:rPr>
              <a:t>T</a:t>
            </a:r>
            <a:r>
              <a:rPr lang="en-US" sz="2800" b="1" u="sng" dirty="0">
                <a:latin typeface="Algerian" panose="04020705040A02060702" pitchFamily="82" charset="0"/>
              </a:rPr>
              <a:t>S</a:t>
            </a:r>
            <a:r>
              <a:rPr lang="en-US" sz="2800" b="1" u="sng" spc="60" dirty="0">
                <a:latin typeface="Algerian" panose="04020705040A02060702" pitchFamily="82" charset="0"/>
              </a:rPr>
              <a:t> </a:t>
            </a:r>
            <a:r>
              <a:rPr lang="en-US" sz="2800" b="1" u="sng" spc="-295" dirty="0">
                <a:latin typeface="Algerian" panose="04020705040A02060702" pitchFamily="82" charset="0"/>
              </a:rPr>
              <a:t>V</a:t>
            </a:r>
            <a:r>
              <a:rPr lang="en-US" sz="2800" b="1" u="sng" spc="-35" dirty="0">
                <a:latin typeface="Algerian" panose="04020705040A02060702" pitchFamily="82" charset="0"/>
              </a:rPr>
              <a:t>A</a:t>
            </a:r>
            <a:r>
              <a:rPr lang="en-US" sz="2800" b="1" u="sng" spc="25" dirty="0">
                <a:latin typeface="Algerian" panose="04020705040A02060702" pitchFamily="82" charset="0"/>
              </a:rPr>
              <a:t>LU</a:t>
            </a:r>
            <a:r>
              <a:rPr lang="en-US" sz="2800" b="1" u="sng" dirty="0">
                <a:latin typeface="Algerian" panose="04020705040A02060702" pitchFamily="82" charset="0"/>
              </a:rPr>
              <a:t>E</a:t>
            </a:r>
            <a:r>
              <a:rPr lang="en-US" sz="2800" b="1" u="sng" spc="-65" dirty="0">
                <a:latin typeface="Algerian" panose="04020705040A02060702" pitchFamily="82" charset="0"/>
              </a:rPr>
              <a:t> </a:t>
            </a:r>
            <a:r>
              <a:rPr lang="en-US" sz="2800" b="1" u="sng" spc="-15" dirty="0">
                <a:latin typeface="Algerian" panose="04020705040A02060702" pitchFamily="82" charset="0"/>
              </a:rPr>
              <a:t>P</a:t>
            </a:r>
            <a:r>
              <a:rPr lang="en-US" sz="2800" b="1" u="sng" spc="-30" dirty="0">
                <a:latin typeface="Algerian" panose="04020705040A02060702" pitchFamily="82" charset="0"/>
              </a:rPr>
              <a:t>R</a:t>
            </a:r>
            <a:r>
              <a:rPr lang="en-US" sz="2800" b="1" u="sng" spc="10" dirty="0">
                <a:latin typeface="Algerian" panose="04020705040A02060702" pitchFamily="82" charset="0"/>
              </a:rPr>
              <a:t>O</a:t>
            </a:r>
            <a:r>
              <a:rPr lang="en-US" sz="2800" b="1" u="sng" spc="-15" dirty="0">
                <a:latin typeface="Algerian" panose="04020705040A02060702" pitchFamily="82" charset="0"/>
              </a:rPr>
              <a:t>P</a:t>
            </a:r>
            <a:r>
              <a:rPr lang="en-US" sz="2800" b="1" u="sng" spc="10" dirty="0">
                <a:latin typeface="Algerian" panose="04020705040A02060702" pitchFamily="82" charset="0"/>
              </a:rPr>
              <a:t>O</a:t>
            </a:r>
            <a:r>
              <a:rPr lang="en-US" sz="2800" b="1" u="sng" spc="25" dirty="0">
                <a:latin typeface="Algerian" panose="04020705040A02060702" pitchFamily="82" charset="0"/>
              </a:rPr>
              <a:t>S</a:t>
            </a:r>
            <a:r>
              <a:rPr lang="en-US" sz="2800" b="1" u="sng" spc="-30" dirty="0">
                <a:latin typeface="Algerian" panose="04020705040A02060702" pitchFamily="82" charset="0"/>
              </a:rPr>
              <a:t>I</a:t>
            </a:r>
            <a:r>
              <a:rPr lang="en-US" sz="2800" b="1" u="sng" spc="-35" dirty="0">
                <a:latin typeface="Algerian" panose="04020705040A02060702" pitchFamily="82" charset="0"/>
              </a:rPr>
              <a:t>T</a:t>
            </a:r>
            <a:r>
              <a:rPr lang="en-US" sz="2800" b="1" u="sng" spc="-30" dirty="0">
                <a:latin typeface="Algerian" panose="04020705040A02060702" pitchFamily="82" charset="0"/>
              </a:rPr>
              <a:t>I</a:t>
            </a:r>
            <a:r>
              <a:rPr lang="en-US" sz="2800" b="1" u="sng" spc="10" dirty="0">
                <a:latin typeface="Algerian" panose="04020705040A02060702" pitchFamily="82" charset="0"/>
              </a:rPr>
              <a:t>O</a:t>
            </a:r>
            <a:r>
              <a:rPr lang="en-US" sz="2800" b="1" u="sng" dirty="0">
                <a:latin typeface="Algerian" panose="04020705040A02060702" pitchFamily="82" charset="0"/>
              </a:rPr>
              <a:t>N</a:t>
            </a:r>
            <a:endParaRPr lang="en-US" b="1" u="sng" dirty="0">
              <a:latin typeface="Algerian" panose="04020705040A02060702" pitchFamily="82" charset="0"/>
            </a:endParaRPr>
          </a:p>
        </p:txBody>
      </p:sp>
      <p:sp>
        <p:nvSpPr>
          <p:cNvPr id="28" name="Rectangle 4">
            <a:extLst>
              <a:ext uri="{FF2B5EF4-FFF2-40B4-BE49-F238E27FC236}">
                <a16:creationId xmlns:a16="http://schemas.microsoft.com/office/drawing/2014/main" id="{EFFB4328-4142-6A59-6CC5-6894D84E5B43}"/>
              </a:ext>
            </a:extLst>
          </p:cNvPr>
          <p:cNvSpPr>
            <a:spLocks noChangeArrowheads="1"/>
          </p:cNvSpPr>
          <p:nvPr/>
        </p:nvSpPr>
        <p:spPr bwMode="auto">
          <a:xfrm>
            <a:off x="590307" y="2620256"/>
            <a:ext cx="11435787"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600" dirty="0">
                <a:latin typeface="Centaur" panose="02030504050205020304" pitchFamily="18" charset="0"/>
              </a:rPr>
              <a:t>We propose a performance analysis tool that categorizes employee performance data and visualizes key trends. This will allow the end users to:</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Identify high-performing departments.</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Flag departments where improvement is needed.</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Use data-driven strategies to deploy performance improvement plans.</a:t>
            </a:r>
          </a:p>
        </p:txBody>
      </p:sp>
    </p:spTree>
    <p:extLst>
      <p:ext uri="{BB962C8B-B14F-4D97-AF65-F5344CB8AC3E}">
        <p14:creationId xmlns:p14="http://schemas.microsoft.com/office/powerpoint/2010/main" val="49219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4495559" y="155506"/>
            <a:ext cx="5816760" cy="1325563"/>
          </a:xfrm>
        </p:spPr>
        <p:txBody>
          <a:bodyPr/>
          <a:lstStyle/>
          <a:p>
            <a:r>
              <a:rPr lang="en-IN" b="1" u="sng" dirty="0">
                <a:latin typeface="Algerian" panose="04020705040A02060702" pitchFamily="82" charset="0"/>
              </a:rPr>
              <a:t>Dataset Description</a:t>
            </a:r>
            <a:endParaRPr lang="en-US" b="1" u="sng" dirty="0">
              <a:latin typeface="Algerian" panose="04020705040A02060702" pitchFamily="82" charset="0"/>
            </a:endParaRPr>
          </a:p>
        </p:txBody>
      </p:sp>
      <p:sp>
        <p:nvSpPr>
          <p:cNvPr id="19" name="Rectangle 1">
            <a:extLst>
              <a:ext uri="{FF2B5EF4-FFF2-40B4-BE49-F238E27FC236}">
                <a16:creationId xmlns:a16="http://schemas.microsoft.com/office/drawing/2014/main" id="{C0DAD880-7744-472B-8DAF-5D416984038E}"/>
              </a:ext>
            </a:extLst>
          </p:cNvPr>
          <p:cNvSpPr>
            <a:spLocks noChangeArrowheads="1"/>
          </p:cNvSpPr>
          <p:nvPr/>
        </p:nvSpPr>
        <p:spPr bwMode="auto">
          <a:xfrm>
            <a:off x="2129742" y="1888542"/>
            <a:ext cx="929447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Departments (Row Labels)</a:t>
            </a:r>
            <a:r>
              <a:rPr kumimoji="0" lang="en-US" altLang="en-US" b="0" i="0" u="none" strike="noStrike" cap="none" normalizeH="0" baseline="0" dirty="0">
                <a:ln>
                  <a:noFill/>
                </a:ln>
                <a:solidFill>
                  <a:schemeClr val="tx1"/>
                </a:solidFill>
                <a:effectLst/>
                <a:latin typeface="Copperplate Gothic Bold" panose="020E0705020206020404" pitchFamily="34" charset="0"/>
              </a:rPr>
              <a:t>: Various departments or teams (e.g., BPC, CCDR, EW).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Exceeds</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exceeding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Fully Meets</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fully meeting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Needs Improvement</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requiring improvement.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PIP</a:t>
            </a:r>
            <a:r>
              <a:rPr kumimoji="0" lang="en-US" altLang="en-US" b="0" i="0" u="none" strike="noStrike" cap="none" normalizeH="0" baseline="0" dirty="0">
                <a:ln>
                  <a:noFill/>
                </a:ln>
                <a:solidFill>
                  <a:schemeClr val="tx1"/>
                </a:solidFill>
                <a:effectLst/>
                <a:latin typeface="Copperplate Gothic Bold" panose="020E0705020206020404" pitchFamily="34" charset="0"/>
              </a:rPr>
              <a:t>: Employees placed on a performance improvement plan.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Grand Total</a:t>
            </a:r>
            <a:r>
              <a:rPr kumimoji="0" lang="en-US" altLang="en-US" b="0" i="0" u="none" strike="noStrike" cap="none" normalizeH="0" baseline="0" dirty="0">
                <a:ln>
                  <a:noFill/>
                </a:ln>
                <a:solidFill>
                  <a:schemeClr val="tx1"/>
                </a:solidFill>
                <a:effectLst/>
                <a:latin typeface="Copperplate Gothic Bold" panose="020E0705020206020404" pitchFamily="34" charset="0"/>
              </a:rPr>
              <a:t>: Total number of employees evaluated in each department. </a:t>
            </a:r>
          </a:p>
        </p:txBody>
      </p:sp>
    </p:spTree>
    <p:extLst>
      <p:ext uri="{BB962C8B-B14F-4D97-AF65-F5344CB8AC3E}">
        <p14:creationId xmlns:p14="http://schemas.microsoft.com/office/powerpoint/2010/main" val="415169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7BF9233-2747-0800-E217-FE4DC734AB90}"/>
              </a:ext>
            </a:extLst>
          </p:cNvPr>
          <p:cNvSpPr txBox="1"/>
          <p:nvPr/>
        </p:nvSpPr>
        <p:spPr>
          <a:xfrm>
            <a:off x="1157469" y="671332"/>
            <a:ext cx="6632294" cy="523220"/>
          </a:xfrm>
          <a:prstGeom prst="rect">
            <a:avLst/>
          </a:prstGeom>
          <a:noFill/>
        </p:spPr>
        <p:txBody>
          <a:bodyPr wrap="square" rtlCol="0">
            <a:spAutoFit/>
          </a:bodyPr>
          <a:lstStyle/>
          <a:p>
            <a:r>
              <a:rPr lang="en-US" sz="2800" b="1" u="sng" spc="15" dirty="0">
                <a:latin typeface="Algerian" panose="04020705040A02060702" pitchFamily="82" charset="0"/>
              </a:rPr>
              <a:t>THE</a:t>
            </a:r>
            <a:r>
              <a:rPr lang="en-US" sz="2800" b="1" u="sng" spc="20" dirty="0">
                <a:latin typeface="Algerian" panose="04020705040A02060702" pitchFamily="82" charset="0"/>
              </a:rPr>
              <a:t> "</a:t>
            </a:r>
            <a:r>
              <a:rPr lang="en-US" sz="2800" b="1" u="sng" spc="10" dirty="0">
                <a:latin typeface="Algerian" panose="04020705040A02060702" pitchFamily="82" charset="0"/>
              </a:rPr>
              <a:t>WOW"</a:t>
            </a:r>
            <a:r>
              <a:rPr lang="en-US" sz="2800" b="1" u="sng" spc="85" dirty="0">
                <a:latin typeface="Algerian" panose="04020705040A02060702" pitchFamily="82" charset="0"/>
              </a:rPr>
              <a:t> </a:t>
            </a:r>
            <a:r>
              <a:rPr lang="en-US" sz="2800" b="1" u="sng" spc="10" dirty="0">
                <a:latin typeface="Algerian" panose="04020705040A02060702" pitchFamily="82" charset="0"/>
              </a:rPr>
              <a:t>IN</a:t>
            </a:r>
            <a:r>
              <a:rPr lang="en-US" sz="2800" b="1" u="sng" spc="-5" dirty="0">
                <a:latin typeface="Algerian" panose="04020705040A02060702" pitchFamily="82" charset="0"/>
              </a:rPr>
              <a:t> </a:t>
            </a:r>
            <a:r>
              <a:rPr lang="en-US" sz="2800" b="1" u="sng" spc="15" dirty="0">
                <a:latin typeface="Algerian" panose="04020705040A02060702" pitchFamily="82" charset="0"/>
              </a:rPr>
              <a:t>OUR</a:t>
            </a:r>
            <a:r>
              <a:rPr lang="en-US" sz="2800" b="1" u="sng" spc="-10" dirty="0">
                <a:latin typeface="Algerian" panose="04020705040A02060702" pitchFamily="82" charset="0"/>
              </a:rPr>
              <a:t> </a:t>
            </a:r>
            <a:r>
              <a:rPr lang="en-US" sz="2800" b="1" u="sng" spc="20" dirty="0">
                <a:latin typeface="Algerian" panose="04020705040A02060702" pitchFamily="82" charset="0"/>
              </a:rPr>
              <a:t>SOLUTION</a:t>
            </a:r>
            <a:endParaRPr lang="en-IN" sz="2800" b="1" u="sng" dirty="0">
              <a:latin typeface="Algerian" panose="04020705040A02060702" pitchFamily="82" charset="0"/>
            </a:endParaRPr>
          </a:p>
        </p:txBody>
      </p:sp>
      <p:sp>
        <p:nvSpPr>
          <p:cNvPr id="12" name="TextBox 11">
            <a:extLst>
              <a:ext uri="{FF2B5EF4-FFF2-40B4-BE49-F238E27FC236}">
                <a16:creationId xmlns:a16="http://schemas.microsoft.com/office/drawing/2014/main" id="{879A7C47-08EF-6423-0E7C-E00D79D88FF8}"/>
              </a:ext>
            </a:extLst>
          </p:cNvPr>
          <p:cNvSpPr txBox="1"/>
          <p:nvPr/>
        </p:nvSpPr>
        <p:spPr>
          <a:xfrm>
            <a:off x="1006997" y="2071868"/>
            <a:ext cx="5359079" cy="3416320"/>
          </a:xfrm>
          <a:prstGeom prst="rect">
            <a:avLst/>
          </a:prstGeom>
          <a:noFill/>
        </p:spPr>
        <p:txBody>
          <a:bodyPr wrap="square" rtlCol="0">
            <a:spAutoFit/>
          </a:bodyPr>
          <a:lstStyle/>
          <a:p>
            <a:r>
              <a:rPr lang="en-US" sz="2400" b="1" dirty="0">
                <a:latin typeface="Centaur" panose="02030504050205020304" pitchFamily="18" charset="0"/>
              </a:rPr>
              <a:t>Identify Top Performers</a:t>
            </a:r>
            <a:r>
              <a:rPr lang="en-US" sz="2400" dirty="0">
                <a:latin typeface="Centaur" panose="02030504050205020304" pitchFamily="18" charset="0"/>
              </a:rPr>
              <a:t>: Easily recognize high-performing teams and individuals exceeding expectations, allowing for targeted rewards and recognition programs.</a:t>
            </a:r>
          </a:p>
          <a:p>
            <a:endParaRPr lang="en-US" sz="2400" dirty="0">
              <a:latin typeface="Centaur" panose="02030504050205020304" pitchFamily="18" charset="0"/>
            </a:endParaRPr>
          </a:p>
          <a:p>
            <a:r>
              <a:rPr lang="en-US" sz="2400" b="1" dirty="0">
                <a:latin typeface="Centaur" panose="02030504050205020304" pitchFamily="18" charset="0"/>
              </a:rPr>
              <a:t>Interactive Visualizations</a:t>
            </a:r>
            <a:r>
              <a:rPr lang="en-US" sz="2400" dirty="0">
                <a:latin typeface="Centaur" panose="02030504050205020304" pitchFamily="18" charset="0"/>
              </a:rPr>
              <a:t>: Enable users to explore performance metrics visually, identifying trends and gaps in real-time for quicker decision-making.</a:t>
            </a:r>
            <a:endParaRPr lang="en-IN" sz="2400" dirty="0">
              <a:latin typeface="Centaur" panose="02030504050205020304" pitchFamily="18" charset="0"/>
            </a:endParaRPr>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27</TotalTime>
  <Words>590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Bodoni MT Black</vt:lpstr>
      <vt:lpstr>Calibri</vt:lpstr>
      <vt:lpstr>Centaur</vt:lpstr>
      <vt:lpstr>Copperplate Gothic Bold</vt:lpstr>
      <vt:lpstr>Tenorite</vt:lpstr>
      <vt:lpstr>Times New Roman</vt:lpstr>
      <vt:lpstr>Monoline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MODELLING</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Barani Prasad S D</dc:creator>
  <cp:lastModifiedBy>Barani Prasad S D</cp:lastModifiedBy>
  <cp:revision>1</cp:revision>
  <dcterms:created xsi:type="dcterms:W3CDTF">2024-09-07T05:26:44Z</dcterms:created>
  <dcterms:modified xsi:type="dcterms:W3CDTF">2024-09-07T05:54:08Z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