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4" r:id="rId3"/>
    <p:sldId id="276" r:id="rId4"/>
    <p:sldId id="296" r:id="rId5"/>
    <p:sldId id="297" r:id="rId6"/>
    <p:sldId id="278" r:id="rId7"/>
    <p:sldId id="280" r:id="rId8"/>
    <p:sldId id="298" r:id="rId9"/>
    <p:sldId id="281" r:id="rId10"/>
    <p:sldId id="282" r:id="rId11"/>
    <p:sldId id="283" r:id="rId12"/>
    <p:sldId id="284" r:id="rId13"/>
    <p:sldId id="285" r:id="rId14"/>
    <p:sldId id="288" r:id="rId15"/>
    <p:sldId id="289" r:id="rId16"/>
    <p:sldId id="290" r:id="rId17"/>
    <p:sldId id="291" r:id="rId18"/>
    <p:sldId id="300" r:id="rId19"/>
    <p:sldId id="292" r:id="rId20"/>
    <p:sldId id="295" r:id="rId21"/>
    <p:sldId id="293" r:id="rId22"/>
    <p:sldId id="301" r:id="rId23"/>
    <p:sldId id="302" r:id="rId24"/>
    <p:sldId id="30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BCC6BF-0B55-4AA5-BDCC-CB5062F9F6D9}">
          <p14:sldIdLst>
            <p14:sldId id="256"/>
            <p14:sldId id="274"/>
            <p14:sldId id="276"/>
            <p14:sldId id="296"/>
            <p14:sldId id="297"/>
            <p14:sldId id="278"/>
            <p14:sldId id="280"/>
            <p14:sldId id="298"/>
            <p14:sldId id="281"/>
            <p14:sldId id="282"/>
            <p14:sldId id="283"/>
            <p14:sldId id="284"/>
            <p14:sldId id="285"/>
            <p14:sldId id="288"/>
            <p14:sldId id="289"/>
            <p14:sldId id="290"/>
            <p14:sldId id="291"/>
            <p14:sldId id="300"/>
            <p14:sldId id="292"/>
            <p14:sldId id="295"/>
            <p14:sldId id="293"/>
            <p14:sldId id="301"/>
            <p14:sldId id="30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jin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954" autoAdjust="0"/>
  </p:normalViewPr>
  <p:slideViewPr>
    <p:cSldViewPr snapToGrid="0">
      <p:cViewPr varScale="1">
        <p:scale>
          <a:sx n="70" d="100"/>
          <a:sy n="70" d="100"/>
        </p:scale>
        <p:origin x="11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4E61882-27AF-B4D1-223C-8E5C100723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646645-BC51-6DE0-2ACF-82DDFD18A4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69570-EFE3-4451-8A49-060F165CA043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D06F005-4228-62B8-4F77-51F0AA28A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15DB156-1D14-66B5-0FE7-7F7D4621F9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E3557-2718-4A75-B732-FD550A903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413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F1E8B-0500-4AFC-903F-0492BB8F6BB8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08666-7376-496B-93E9-18C712FAD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98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01D5A0-A0D3-4C2E-A5A9-77A4CFEEE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FCB0220-70AF-4F79-9419-CB8790350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CAF77-6C81-479C-8DEA-77668FAF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00D7B-FCC7-49C1-80BE-EE9BDEA68D26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E0F521-AFD4-48FC-B495-DBECC6EF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F8239C-2DC2-4C29-A83E-7AE23C09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34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436205-CD5B-41E0-B97A-5B545FFE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430C25F-A022-4163-BDAA-F62EF6BAC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FFF1D2-E49A-4A57-A9DB-3169FCFB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3A0B-B50F-4412-9811-0F8A70C3D36E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6FC00B-C99E-4B87-8602-96933AE1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66BD34-D21B-42CB-843B-8791FD4E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1E13DA4-E2E9-4CA1-824A-CC935E7A9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E482F3-83C4-4EEE-A22B-58E7BD621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B379AA-7260-4883-872F-7732E9A9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B2AA-4F52-4DA5-91D5-51865E2CD502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5A6474-3ED0-4772-AB91-137E0044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03FA6D-32BC-4F5B-B495-042C67E5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7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DF0ABC-00C4-4305-80D0-727BEB91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EE44F2-FA08-437A-9B82-B9982CE7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2D4783-FADF-4E94-9C49-B5C80BA8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5CDB8-768C-4EA5-A84A-337AC90F3DC9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B551600-596F-4670-96DD-2C02B7C0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43F567-7BBB-4407-AF52-5AB4804B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0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5E6C6F-7D46-4ECB-957E-6441741B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4834A1-A111-401C-94B9-2A31939A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1D4522-92B6-404B-ACF2-745F81FA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E5E0C-7C62-4815-BA55-86BDAD2EAF30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D75C29-C774-4BA5-B4EE-99A78BE9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3446A4-13D8-4A55-AF39-9648471B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4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BA5DA2-6CB7-43E5-BCBD-473AA1A7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C8ED52-49BA-4EF9-957E-EC8D3B9F1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9770DD0-79DD-4292-80F2-A9656A561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01D95D-F90A-49BE-BB11-0BFCBE60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F06A-93C2-4FBE-99D4-A20FA852C181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39FF0C-0B0C-44E8-9B56-B21E6AE1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33B439-840E-4E87-86C4-26954814A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6203D3-E475-4C98-A3A2-E0C42B58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FA0FB9-37C0-435A-9E69-228990194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A9E928-7362-4C36-8150-15016A765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F9BB33-31D9-4DDC-8BE6-37BB7DB15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808C2B7-E578-443D-93DF-434C18293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DCEC254-56D1-4FCC-BD42-5C76AF20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14B0-63D7-488D-B8DA-137C398D1DBF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4CAF75-B1B3-4B06-94ED-6A0139E4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8917FB1-0ADE-4297-A3B3-B9B9E1B2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0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631D4A-29CA-4D6F-8BA7-63FE92F3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89193A-75E9-45C8-A43F-38772461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9655-27EC-4382-A8C6-0567C81DB6ED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5A44B47-56DF-46E3-9241-83921600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BD8D542-E1BA-4A26-A941-4FC2AED1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7131FCC-019A-44D0-9603-C24C97FB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1D66A-EF15-4A2A-9421-F4F7433316BC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8865DDF-2531-428F-897D-6C6899CB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1FBA8FA-0A8E-4B2B-8CCD-2D8197B6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3CBB46-3F2A-45A6-9B17-93275AA2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C7D20C-40DE-4E10-BFB1-3A354F8BC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3E825F1-129C-4CE1-80B7-335BA5B7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8BEFB6-2CF5-41D5-901C-25779B97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A0D-2C03-4856-8ADE-69AC03DFB937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26A7478-902C-47F6-AE07-FFAE01AF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4EFF7A-73D9-4DCD-8E75-AD23B9E5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CD5603-8814-44AC-A391-DBAB9C35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547D9D1-1A07-4539-B86B-139A4A0BC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CA49DA5-F2E7-423F-997A-404DA18FC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697E65E-1477-42DE-A444-20A1192A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714E-C34C-471D-BE58-9FF528BA7DD5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CDA4D47-8C96-4282-907A-56BC9887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8E093FD-6179-42A3-A35F-023BF4F1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4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336232D-54C8-4CD2-8A62-5D87F462A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C54667A-6269-417A-8851-6A7849E85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71C4CB-060C-4415-AFCF-1315F661E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525F-F919-43B5-861D-9AE5183A7DAC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47FB8C-1744-4725-84F5-CC7AF130C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105687-7C39-4F57-82B3-5D32E6E23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A4F4-9EE9-45BB-928D-3A76CDE65F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3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B89E13-52D2-5942-134D-6B4A4CF12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5894" y="2258011"/>
            <a:ext cx="7380212" cy="722256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AND MACHINE LEARNING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3AC4955E-81CB-61EA-609C-C5D3DB8A57B3}"/>
              </a:ext>
            </a:extLst>
          </p:cNvPr>
          <p:cNvSpPr txBox="1">
            <a:spLocks/>
          </p:cNvSpPr>
          <p:nvPr/>
        </p:nvSpPr>
        <p:spPr>
          <a:xfrm>
            <a:off x="2287613" y="3705210"/>
            <a:ext cx="7343600" cy="55665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F93F8B8-8366-DA94-28EC-DD48F0A1C9FB}"/>
              </a:ext>
            </a:extLst>
          </p:cNvPr>
          <p:cNvSpPr txBox="1">
            <a:spLocks/>
          </p:cNvSpPr>
          <p:nvPr/>
        </p:nvSpPr>
        <p:spPr>
          <a:xfrm>
            <a:off x="1020921" y="4399508"/>
            <a:ext cx="2806557" cy="4190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40C7E1-122F-57F6-6006-B032247A7E3F}"/>
              </a:ext>
            </a:extLst>
          </p:cNvPr>
          <p:cNvSpPr txBox="1"/>
          <p:nvPr/>
        </p:nvSpPr>
        <p:spPr>
          <a:xfrm>
            <a:off x="1500538" y="4834343"/>
            <a:ext cx="57450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Barani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V.S                  -   811722001005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Hans Benedict   A                   -   811722001011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Narayanan   P           -   811722001027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527FC77-07BE-CF5C-2671-D9B4ACAE92CB}"/>
              </a:ext>
            </a:extLst>
          </p:cNvPr>
          <p:cNvSpPr txBox="1">
            <a:spLocks/>
          </p:cNvSpPr>
          <p:nvPr/>
        </p:nvSpPr>
        <p:spPr>
          <a:xfrm>
            <a:off x="7447900" y="4551850"/>
            <a:ext cx="2806558" cy="4190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1C09062-8D48-25E6-4022-59BAAE0E7BBD}"/>
              </a:ext>
            </a:extLst>
          </p:cNvPr>
          <p:cNvSpPr txBox="1"/>
          <p:nvPr/>
        </p:nvSpPr>
        <p:spPr>
          <a:xfrm>
            <a:off x="7969131" y="5001410"/>
            <a:ext cx="4570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S.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Murugavalli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algn="just">
              <a:lnSpc>
                <a:spcPct val="150000"/>
              </a:lnSpc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</a:t>
            </a:r>
            <a:r>
              <a:rPr lang="en-US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ssociate Professor / AI</a:t>
            </a:r>
            <a:endParaRPr lang="en-US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A03EFF2-11C6-406D-8B22-F1F2036E6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01" y="208974"/>
            <a:ext cx="7416824" cy="1921002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DEE4C5C9-F92E-485E-BF2E-B58398081D88}"/>
              </a:ext>
            </a:extLst>
          </p:cNvPr>
          <p:cNvSpPr txBox="1">
            <a:spLocks/>
          </p:cNvSpPr>
          <p:nvPr/>
        </p:nvSpPr>
        <p:spPr>
          <a:xfrm>
            <a:off x="2424200" y="3095367"/>
            <a:ext cx="7343600" cy="45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20AM6203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DESIGN PROJECT 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9D470D72-A1D9-4ACE-8B96-5D350E16573C}"/>
              </a:ext>
            </a:extLst>
          </p:cNvPr>
          <p:cNvSpPr txBox="1">
            <a:spLocks/>
          </p:cNvSpPr>
          <p:nvPr/>
        </p:nvSpPr>
        <p:spPr>
          <a:xfrm>
            <a:off x="2424200" y="3694069"/>
            <a:ext cx="7343600" cy="453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- 6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C8C05D8-E102-0748-1F05-42EDCEA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E5A48E-3D04-18C1-F813-82F71523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&amp; SOFTWARE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95F7B16-A8E8-D155-7F64-86B53FC5D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3" y="1690688"/>
            <a:ext cx="10694377" cy="4868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en-IN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4011D9-21A4-87CC-C7E1-237586A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827127F9-B24C-475D-B58C-EF180CD8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44630"/>
            <a:ext cx="1038957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 (CPU)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 (Memory)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(SSD/HDD)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Graphics Unit (GPU or Integrated Graphics)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Monitor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 (Internet Access)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E9AA05A2-3CF4-40BE-A6E8-1167E4B9B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22" y="2195959"/>
            <a:ext cx="866921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(Windows / macOS / Linux)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Front-End Framework (React.js / Vue.js)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Back-End Framework (Django / Flask / Node.js)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(PostgreSQL / MongoDB / MySQL)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AI/ML Libraries </a:t>
            </a:r>
          </a:p>
        </p:txBody>
      </p:sp>
    </p:spTree>
    <p:extLst>
      <p:ext uri="{BB962C8B-B14F-4D97-AF65-F5344CB8AC3E}">
        <p14:creationId xmlns:p14="http://schemas.microsoft.com/office/powerpoint/2010/main" val="30094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FFAADB-DA34-76FB-6A8A-EEA7159F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6036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0CF510-C995-6621-8B84-95D3E526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496" y="1845469"/>
            <a:ext cx="8584030" cy="435133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Interpretation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Code Generator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Preview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Export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475A96D-81BD-0AD9-E63A-4A205C07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5879BA-C379-C3D8-CD2C-8C789E892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809" y="429154"/>
            <a:ext cx="9551458" cy="1018646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 INTERPRETATION MODULE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3B6B82-EC7C-23E5-35CB-2DD65B810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425575"/>
            <a:ext cx="10372725" cy="49307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user input in natural language, extracting key design elements and translating them into structured data for website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Detect_website_type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type of website (e.g., blog, portfolio, e-commerce) from user input.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Extract_components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pages, features, and design preferences from the prompt.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C56E64-0355-9D5D-05B2-F18F5C03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3FFA9D-A8E2-405D-EF0C-DA7E6577C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026"/>
            <a:ext cx="10515600" cy="55911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(NER)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keywords like website type, pages, and features from the prompt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down user input and converts words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representations.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Recognition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word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similarity matching to determine user intent (e.g., creating a blog vs. portfolio).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28BEBAB-9245-D84E-606F-A6EF0748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7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6C314B-AD6D-5D2C-90F4-9B641E86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06" y="21479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CODE GENERATOR MODULE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8ABEBF-A9B4-DDE9-971A-22B7F983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895"/>
            <a:ext cx="10515600" cy="5111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Code Generator Module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structured data into HTML, CSS, and JavaScript. It uses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HTML templates, generates styles based on user preferences, and adds dynamic features through JavaScript, producing a complete website ready for deployment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generate_html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config_data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structured data (e.g., pages, sections) into dynamic HTML code using templates.</a:t>
            </a:r>
            <a:endParaRPr 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A79570-7483-8A97-CF3E-71F76F39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3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CFFE5F-2E63-807D-DE50-04260EF6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8991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generate_css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config_data</a:t>
            </a: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CSS styles based on the user’s design preferences (e.g., theme, fonts, layout).</a:t>
            </a:r>
          </a:p>
          <a:p>
            <a:pPr>
              <a:lnSpc>
                <a:spcPct val="10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generate_js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config_data</a:t>
            </a:r>
            <a:r>
              <a:rPr lang="en-IN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JavaScript code based on user-defined dynamic features, such as form validation, interactivity, or custom behaviors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Templating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Dynamically generates HTML based on predefined templates.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Rule Mapping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Maps extracted design preferences (e.g., colors, fonts) to CSS styles.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Behavior Modeling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Uses pattern-based logic to generate interactive website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99D435-C41D-9CB2-DD65-65D1DFBD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B92BF6-679F-6DB0-7760-2F866462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PREVIEW &amp; EXPORT MODULE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718A79-B207-9AC6-C195-94B17FB6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121250"/>
            <a:ext cx="10480040" cy="537098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Preview &amp; Export Module is responsible for allowing users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generated website before finalizing it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code for deployment.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ensures the user can see what the website will look like in real-time and get the website files in a downloadable format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generate_preview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live preview of the generated website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export_website_files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website files into a downloadable ZIP.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90A77E2-3500-530F-3927-631BD897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4D84D9-82D2-B188-E82F-C95B1A7D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419100"/>
            <a:ext cx="10515600" cy="57340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sed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Web Server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Serves the website preview dynamically using the generated code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using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Packages HTML, CSS, and JavaScript into a compressed format for easy download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Handling (Requests Library)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Manages interactions between frontend and backend.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50A611-4BF4-56CB-0992-2803F5CC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79AC85-AF9F-27F6-4739-6486C08C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0733" y="2010658"/>
            <a:ext cx="7001933" cy="241968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Documentation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Problem Solving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Assistance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FCD190E-3B36-1DB3-3247-51841F7D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29956"/>
            <a:ext cx="10515600" cy="1325563"/>
          </a:xfrm>
        </p:spPr>
        <p:txBody>
          <a:bodyPr/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A8CB4E-DD39-1C38-6656-9B3F3E18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66FB3-DD52-A00D-FC91-7FF7A2BB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196" y="1791625"/>
            <a:ext cx="9534525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Automation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 User-Friendly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Content Generation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859E84-4464-9BF4-FE77-2E66761B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7E85FD0-934E-82C3-5352-94F6F780F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778562C-485D-4811-AF6E-75AFBDC4E2C6}"/>
              </a:ext>
            </a:extLst>
          </p:cNvPr>
          <p:cNvSpPr txBox="1">
            <a:spLocks/>
          </p:cNvSpPr>
          <p:nvPr/>
        </p:nvSpPr>
        <p:spPr>
          <a:xfrm>
            <a:off x="919119" y="1857168"/>
            <a:ext cx="10353762" cy="19395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  <a:p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ENGINEERING TOOL</a:t>
            </a:r>
          </a:p>
          <a:p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48167AD-2136-4D75-AAF2-36A9E5A9ECD7}"/>
              </a:ext>
            </a:extLst>
          </p:cNvPr>
          <p:cNvSpPr txBox="1">
            <a:spLocks/>
          </p:cNvSpPr>
          <p:nvPr/>
        </p:nvSpPr>
        <p:spPr>
          <a:xfrm>
            <a:off x="802371" y="3175489"/>
            <a:ext cx="10353762" cy="5070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endParaRPr lang="en-US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92670CA-6301-4633-E66B-D47C7758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1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ED3EFE-2AB6-4A48-FB0A-F850E741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CCDB6A2-1365-EBD9-23F7-97593143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B627164-F629-149F-BAF4-86AE773F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Engineering Tool transforms web development by integrating AI-driven automation and prompt engineering, making website creation faster and more accessible.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manual effort, offering personalized recommendations, and enabling natural language interactions, it simplifies complex processes for engineers and students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10E0A-4335-1CBF-C93A-66C042EB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11E1E7-0F0D-1F28-675A-B10CEA1D0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075" y="200501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Wu, J., </a:t>
            </a:r>
            <a:r>
              <a:rPr lang="en-US" sz="2400" b="1" dirty="0" err="1"/>
              <a:t>Gan</a:t>
            </a:r>
            <a:r>
              <a:rPr lang="en-US" sz="2400" b="1" dirty="0"/>
              <a:t>, W., Chen, Z., Wan, S., &amp; Lin, H. (2023). </a:t>
            </a:r>
            <a:r>
              <a:rPr lang="en-US" sz="2400" i="1" dirty="0"/>
              <a:t>AI-Generated Content (AIGC): A Survey</a:t>
            </a:r>
            <a:r>
              <a:rPr lang="en-US" sz="2400" dirty="0"/>
              <a:t>, </a:t>
            </a:r>
            <a:r>
              <a:rPr lang="en-US" sz="2400" dirty="0" err="1"/>
              <a:t>arXiv</a:t>
            </a:r>
            <a:r>
              <a:rPr lang="en-US" sz="2400" dirty="0" smtClean="0"/>
              <a:t>.</a:t>
            </a:r>
          </a:p>
          <a:p>
            <a:pPr algn="just"/>
            <a:r>
              <a:rPr lang="en-IN" sz="2400" b="1" dirty="0" smtClean="0"/>
              <a:t>Cao</a:t>
            </a:r>
            <a:r>
              <a:rPr lang="en-IN" sz="2400" b="1" dirty="0"/>
              <a:t>, Y., Li, S., Liu, Y., Yan, Z., Dai, Y., Yu, P. S., &amp; Sun, L. (2023).</a:t>
            </a:r>
            <a:r>
              <a:rPr lang="en-IN" sz="2400" dirty="0"/>
              <a:t> </a:t>
            </a:r>
            <a:r>
              <a:rPr lang="en-IN" sz="2400" i="1" dirty="0"/>
              <a:t>A Comprehensive Survey of AI-Generated Content (AIGC): A History of Generative AI from GAN to </a:t>
            </a:r>
            <a:r>
              <a:rPr lang="en-IN" sz="2400" i="1" dirty="0" err="1"/>
              <a:t>ChatGPT</a:t>
            </a:r>
            <a:r>
              <a:rPr lang="en-IN" sz="2400" dirty="0"/>
              <a:t>, </a:t>
            </a:r>
            <a:r>
              <a:rPr lang="en-IN" sz="2400" dirty="0" err="1"/>
              <a:t>arXiv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b="1" dirty="0"/>
              <a:t>Wen, Z., Cao, J., Wang, Z., </a:t>
            </a:r>
            <a:r>
              <a:rPr lang="en-IN" sz="2400" b="1" dirty="0" err="1"/>
              <a:t>Guo</a:t>
            </a:r>
            <a:r>
              <a:rPr lang="en-IN" sz="2400" b="1" dirty="0"/>
              <a:t>, B., Yang, R., &amp; Liu, S. (2025). </a:t>
            </a:r>
            <a:r>
              <a:rPr lang="en-IN" sz="2400" i="1" dirty="0" err="1"/>
              <a:t>InteractiveSurvey</a:t>
            </a:r>
            <a:r>
              <a:rPr lang="en-IN" sz="2400" i="1" dirty="0"/>
              <a:t>: An LLM-based Personalized and Interactive Survey Paper Generation System</a:t>
            </a:r>
            <a:r>
              <a:rPr lang="en-IN" sz="2400" dirty="0"/>
              <a:t>, </a:t>
            </a:r>
            <a:r>
              <a:rPr lang="en-IN" sz="2400" dirty="0" err="1"/>
              <a:t>arXiv</a:t>
            </a:r>
            <a:r>
              <a:rPr lang="en-IN" sz="2400" dirty="0"/>
              <a:t>.</a:t>
            </a:r>
          </a:p>
          <a:p>
            <a:pPr algn="just"/>
            <a:endParaRPr lang="en-US" sz="24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6263EE9-B199-2E93-4E43-F53E006B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0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age 1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075252"/>
            <a:ext cx="10515600" cy="38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2487700" y="532262"/>
            <a:ext cx="54592" cy="9553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 1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18199" y="818865"/>
            <a:ext cx="10180952" cy="53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74597" y="2602523"/>
            <a:ext cx="3548540" cy="7080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2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695A8-FAA1-72ED-8535-871FC7C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4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D8ED83B7-88CE-99D5-8FA6-DB6C4F6E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1F762C98-CF59-56F2-E5BB-DAEECABD01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BCD1766-6671-70E6-C296-FE3B9C23F150}"/>
              </a:ext>
            </a:extLst>
          </p:cNvPr>
          <p:cNvSpPr txBox="1">
            <a:spLocks/>
          </p:cNvSpPr>
          <p:nvPr/>
        </p:nvSpPr>
        <p:spPr>
          <a:xfrm>
            <a:off x="838200" y="1915319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 algn="just" rtl="0" eaLnBrk="1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Engineering Tool uses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prompts to create websites, blogs, and portfolios easily, making web development faster and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to user.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7DA35F-548D-1988-844D-3F314667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E6477D-FAE7-7C62-28DC-7A6B08CA9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3" y="1620350"/>
            <a:ext cx="11168461" cy="42422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367C1C1-1F9C-D8F2-4A32-5DA3DD09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0A8E02F7-402F-4F65-B8C9-E22DCB17B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63" y="1398856"/>
            <a:ext cx="1197363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Engineers rely on separate software tools like MATLAB and AutoCAD, which are not AI-powered or integrated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coding is required for website and portfolio creation, making the process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Demerits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natural language assistance for technical queries.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and less accessible for non-programmers.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personalization and intelligent recommendations.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FE8208-B974-6C2C-1686-176A9C04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0F64588-EE58-D935-622E-7BE89032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20CCC467-BBC6-D26B-0197-610C4A1BD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80" y="3122191"/>
            <a:ext cx="120091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7545" y="1325069"/>
            <a:ext cx="12178353" cy="53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web platform automates website, blog, and portfolio creation using prompts.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allows users to describe their needs in plain language.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accessibility for both technical and non-technical users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platform integrates engineering tools and learning resources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enhance user experience and efficiency.</a:t>
            </a: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8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6923295-9E06-478D-BE3C-405B5140E564}"/>
              </a:ext>
            </a:extLst>
          </p:cNvPr>
          <p:cNvSpPr txBox="1"/>
          <p:nvPr/>
        </p:nvSpPr>
        <p:spPr>
          <a:xfrm>
            <a:off x="2936240" y="0"/>
            <a:ext cx="6319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E49DBD9-7B67-3E82-070A-E02155D5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37BA92B-8784-54FC-471A-1ADD274E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2304"/>
              </p:ext>
            </p:extLst>
          </p:nvPr>
        </p:nvGraphicFramePr>
        <p:xfrm>
          <a:off x="0" y="695061"/>
          <a:ext cx="12192000" cy="5586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736">
                  <a:extLst>
                    <a:ext uri="{9D8B030D-6E8A-4147-A177-3AD203B41FA5}">
                      <a16:colId xmlns="" xmlns:a16="http://schemas.microsoft.com/office/drawing/2014/main" val="4153251349"/>
                    </a:ext>
                  </a:extLst>
                </a:gridCol>
                <a:gridCol w="2639291">
                  <a:extLst>
                    <a:ext uri="{9D8B030D-6E8A-4147-A177-3AD203B41FA5}">
                      <a16:colId xmlns="" xmlns:a16="http://schemas.microsoft.com/office/drawing/2014/main" val="1538754690"/>
                    </a:ext>
                  </a:extLst>
                </a:gridCol>
                <a:gridCol w="2130137">
                  <a:extLst>
                    <a:ext uri="{9D8B030D-6E8A-4147-A177-3AD203B41FA5}">
                      <a16:colId xmlns="" xmlns:a16="http://schemas.microsoft.com/office/drawing/2014/main" val="3279368925"/>
                    </a:ext>
                  </a:extLst>
                </a:gridCol>
                <a:gridCol w="1735281">
                  <a:extLst>
                    <a:ext uri="{9D8B030D-6E8A-4147-A177-3AD203B41FA5}">
                      <a16:colId xmlns="" xmlns:a16="http://schemas.microsoft.com/office/drawing/2014/main" val="3819279903"/>
                    </a:ext>
                  </a:extLst>
                </a:gridCol>
                <a:gridCol w="2366530">
                  <a:extLst>
                    <a:ext uri="{9D8B030D-6E8A-4147-A177-3AD203B41FA5}">
                      <a16:colId xmlns="" xmlns:a16="http://schemas.microsoft.com/office/drawing/2014/main" val="395612557"/>
                    </a:ext>
                  </a:extLst>
                </a:gridCol>
                <a:gridCol w="2105025">
                  <a:extLst>
                    <a:ext uri="{9D8B030D-6E8A-4147-A177-3AD203B41FA5}">
                      <a16:colId xmlns="" xmlns:a16="http://schemas.microsoft.com/office/drawing/2014/main" val="1333043437"/>
                    </a:ext>
                  </a:extLst>
                </a:gridCol>
              </a:tblGrid>
              <a:tr h="8116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8897842"/>
                  </a:ext>
                </a:extLst>
              </a:tr>
              <a:tr h="22970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Systematic Literature Review on the Integration of AI in Software Engineering Phases and Activities (2013–2023)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Durrani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Keyword clustering and phase-wise</a:t>
                      </a:r>
                      <a:r>
                        <a:rPr lang="en-IN" sz="1600" kern="1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classification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implementation case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studies,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more on historical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data.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38455590"/>
                  </a:ext>
                </a:extLst>
              </a:tr>
              <a:tr h="24783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AI-Driven Smart Manufacturing for Industrial Equipment Lifecycle: A Comprehensive Review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Xiaohong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Zhang.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 in predictive maintenance, diagnostics, and lifecycle optimization.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Primarily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industry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applicability for academic or general-purpose engineering tools.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553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45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4EF3B48-A24D-47D2-A401-FCFF73D55991}"/>
              </a:ext>
            </a:extLst>
          </p:cNvPr>
          <p:cNvSpPr txBox="1"/>
          <p:nvPr/>
        </p:nvSpPr>
        <p:spPr>
          <a:xfrm>
            <a:off x="3709555" y="0"/>
            <a:ext cx="4901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6BCD130A-FA97-269C-8F71-18BB6E69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9AF34C6-5F0F-A218-D25F-02B9F6042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53284"/>
              </p:ext>
            </p:extLst>
          </p:nvPr>
        </p:nvGraphicFramePr>
        <p:xfrm>
          <a:off x="0" y="654626"/>
          <a:ext cx="12192000" cy="5701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="" xmlns:a16="http://schemas.microsoft.com/office/drawing/2014/main" val="756210071"/>
                    </a:ext>
                  </a:extLst>
                </a:gridCol>
                <a:gridCol w="2601191">
                  <a:extLst>
                    <a:ext uri="{9D8B030D-6E8A-4147-A177-3AD203B41FA5}">
                      <a16:colId xmlns="" xmlns:a16="http://schemas.microsoft.com/office/drawing/2014/main" val="2020362650"/>
                    </a:ext>
                  </a:extLst>
                </a:gridCol>
                <a:gridCol w="2130136">
                  <a:extLst>
                    <a:ext uri="{9D8B030D-6E8A-4147-A177-3AD203B41FA5}">
                      <a16:colId xmlns="" xmlns:a16="http://schemas.microsoft.com/office/drawing/2014/main" val="2909133590"/>
                    </a:ext>
                  </a:extLst>
                </a:gridCol>
                <a:gridCol w="1641764">
                  <a:extLst>
                    <a:ext uri="{9D8B030D-6E8A-4147-A177-3AD203B41FA5}">
                      <a16:colId xmlns="" xmlns:a16="http://schemas.microsoft.com/office/drawing/2014/main" val="1945988481"/>
                    </a:ext>
                  </a:extLst>
                </a:gridCol>
                <a:gridCol w="2605809">
                  <a:extLst>
                    <a:ext uri="{9D8B030D-6E8A-4147-A177-3AD203B41FA5}">
                      <a16:colId xmlns="" xmlns:a16="http://schemas.microsoft.com/office/drawing/2014/main" val="37612316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3457262492"/>
                    </a:ext>
                  </a:extLst>
                </a:gridCol>
              </a:tblGrid>
              <a:tr h="7945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3019253"/>
                  </a:ext>
                </a:extLst>
              </a:tr>
              <a:tr h="2632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Research Agenda for Generative AI in Software Engineering.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Nguyen-Duc,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Hosek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Franch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generated code automated debugging and development optimization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quantitative performance analysis; focuses more on potential than validated results.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4299797"/>
                  </a:ext>
                </a:extLst>
              </a:tr>
              <a:tr h="2275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in Digital Twin Systems: A Systematic Mapping Study.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M. Da Silva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(e.g., neural networks, reinforcement learning) used in digital twins.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 limited to digital twin applications; not generalized for broader engineering tools.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87794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4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2523B1-C305-DE92-4FFB-3C2A152A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3126"/>
            <a:ext cx="10515600" cy="758536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D67800DA-C7D1-9819-2EAC-0C395D36F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385411"/>
              </p:ext>
            </p:extLst>
          </p:nvPr>
        </p:nvGraphicFramePr>
        <p:xfrm>
          <a:off x="0" y="696191"/>
          <a:ext cx="12192000" cy="25457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0427">
                  <a:extLst>
                    <a:ext uri="{9D8B030D-6E8A-4147-A177-3AD203B41FA5}">
                      <a16:colId xmlns="" xmlns:a16="http://schemas.microsoft.com/office/drawing/2014/main" val="1701450328"/>
                    </a:ext>
                  </a:extLst>
                </a:gridCol>
                <a:gridCol w="2566555">
                  <a:extLst>
                    <a:ext uri="{9D8B030D-6E8A-4147-A177-3AD203B41FA5}">
                      <a16:colId xmlns="" xmlns:a16="http://schemas.microsoft.com/office/drawing/2014/main" val="3628220329"/>
                    </a:ext>
                  </a:extLst>
                </a:gridCol>
                <a:gridCol w="2015836">
                  <a:extLst>
                    <a:ext uri="{9D8B030D-6E8A-4147-A177-3AD203B41FA5}">
                      <a16:colId xmlns="" xmlns:a16="http://schemas.microsoft.com/office/drawing/2014/main" val="3362037859"/>
                    </a:ext>
                  </a:extLst>
                </a:gridCol>
                <a:gridCol w="2005446">
                  <a:extLst>
                    <a:ext uri="{9D8B030D-6E8A-4147-A177-3AD203B41FA5}">
                      <a16:colId xmlns="" xmlns:a16="http://schemas.microsoft.com/office/drawing/2014/main" val="4125566867"/>
                    </a:ext>
                  </a:extLst>
                </a:gridCol>
                <a:gridCol w="2231736">
                  <a:extLst>
                    <a:ext uri="{9D8B030D-6E8A-4147-A177-3AD203B41FA5}">
                      <a16:colId xmlns="" xmlns:a16="http://schemas.microsoft.com/office/drawing/2014/main" val="68784586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4059515931"/>
                    </a:ext>
                  </a:extLst>
                </a:gridCol>
              </a:tblGrid>
              <a:tr h="8208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5601175"/>
                  </a:ext>
                </a:extLst>
              </a:tr>
              <a:tr h="1724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Generative AI Tools for Literature Reviews in Engineering Research.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BCU Library Research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 evaluation (e.g., R Discovery, Semantic Scholar) based on ease of use, keyword tracking, and relevance scoring.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only on literature analysis; does not involve AI use in solving engineering problems directly.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5979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66CE414-F9D9-210D-974F-1DD13556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4DF5A2-00EB-4C95-8F78-C800E2D3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46" y="255944"/>
            <a:ext cx="10515600" cy="109422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FLOW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14F75C-D2DC-A189-3EA5-E0A9ED49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A4F4-9EE9-45BB-928D-3A76CDE65F5D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809" y="1446663"/>
            <a:ext cx="10821537" cy="47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2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3306</TotalTime>
  <Words>1170</Words>
  <Application>Microsoft Office PowerPoint</Application>
  <PresentationFormat>Widescreen</PresentationFormat>
  <Paragraphs>186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 2</vt:lpstr>
      <vt:lpstr>Office Theme</vt:lpstr>
      <vt:lpstr>PowerPoint Presentation</vt:lpstr>
      <vt:lpstr>PowerPoint Presentation</vt:lpstr>
      <vt:lpstr>OBJECTIVE</vt:lpstr>
      <vt:lpstr>EXISTING SYSTEM</vt:lpstr>
      <vt:lpstr>PROPOSED SYSTEM</vt:lpstr>
      <vt:lpstr>PowerPoint Presentation</vt:lpstr>
      <vt:lpstr>PowerPoint Presentation</vt:lpstr>
      <vt:lpstr>LITERATURE SURVEY</vt:lpstr>
      <vt:lpstr>  FLOW DIAGRAM</vt:lpstr>
      <vt:lpstr>SYSTEM &amp; SOFTWARE SPECIFICATIONS</vt:lpstr>
      <vt:lpstr>MODULES</vt:lpstr>
      <vt:lpstr> PROMPT INTERPRETATION MODULE </vt:lpstr>
      <vt:lpstr>PowerPoint Presentation</vt:lpstr>
      <vt:lpstr>WEBSITE CODE GENERATOR MODULE</vt:lpstr>
      <vt:lpstr>PowerPoint Presentation</vt:lpstr>
      <vt:lpstr>PREVIEW &amp; EXPORT MODULE</vt:lpstr>
      <vt:lpstr>PowerPoint Presentation</vt:lpstr>
      <vt:lpstr>APPLICATIONS</vt:lpstr>
      <vt:lpstr>ADVANTAGES</vt:lpstr>
      <vt:lpstr>CONCLUSION</vt:lpstr>
      <vt:lpstr>REFERENCES</vt:lpstr>
      <vt:lpstr>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Joel</dc:creator>
  <cp:lastModifiedBy>user</cp:lastModifiedBy>
  <cp:revision>132</cp:revision>
  <dcterms:created xsi:type="dcterms:W3CDTF">2023-03-13T18:08:49Z</dcterms:created>
  <dcterms:modified xsi:type="dcterms:W3CDTF">2025-06-10T16:14:03Z</dcterms:modified>
</cp:coreProperties>
</file>