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6350" y="0"/>
            <a:ext cx="7535545" cy="1583690"/>
          </a:xfrm>
          <a:custGeom>
            <a:avLst/>
            <a:gdLst/>
            <a:ahLst/>
            <a:cxnLst/>
            <a:rect l="l" t="t" r="r" b="b"/>
            <a:pathLst>
              <a:path w="7535545" h="1583690">
                <a:moveTo>
                  <a:pt x="0" y="1583690"/>
                </a:moveTo>
                <a:lnTo>
                  <a:pt x="7535545" y="1583690"/>
                </a:lnTo>
                <a:lnTo>
                  <a:pt x="7535545" y="0"/>
                </a:lnTo>
                <a:lnTo>
                  <a:pt x="0" y="0"/>
                </a:lnTo>
                <a:lnTo>
                  <a:pt x="0" y="158369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82004" y="679450"/>
            <a:ext cx="1273175" cy="1273175"/>
          </a:xfrm>
          <a:custGeom>
            <a:avLst/>
            <a:gdLst/>
            <a:ahLst/>
            <a:cxnLst/>
            <a:rect l="l" t="t" r="r" b="b"/>
            <a:pathLst>
              <a:path w="1273175" h="1273175">
                <a:moveTo>
                  <a:pt x="636524" y="0"/>
                </a:moveTo>
                <a:lnTo>
                  <a:pt x="589020" y="1745"/>
                </a:lnTo>
                <a:lnTo>
                  <a:pt x="542464" y="6901"/>
                </a:lnTo>
                <a:lnTo>
                  <a:pt x="496980" y="15344"/>
                </a:lnTo>
                <a:lnTo>
                  <a:pt x="452689" y="26950"/>
                </a:lnTo>
                <a:lnTo>
                  <a:pt x="409716" y="41597"/>
                </a:lnTo>
                <a:lnTo>
                  <a:pt x="368184" y="59161"/>
                </a:lnTo>
                <a:lnTo>
                  <a:pt x="328215" y="79519"/>
                </a:lnTo>
                <a:lnTo>
                  <a:pt x="289932" y="102549"/>
                </a:lnTo>
                <a:lnTo>
                  <a:pt x="253460" y="128127"/>
                </a:lnTo>
                <a:lnTo>
                  <a:pt x="218920" y="156130"/>
                </a:lnTo>
                <a:lnTo>
                  <a:pt x="186436" y="186436"/>
                </a:lnTo>
                <a:lnTo>
                  <a:pt x="156130" y="218920"/>
                </a:lnTo>
                <a:lnTo>
                  <a:pt x="128127" y="253460"/>
                </a:lnTo>
                <a:lnTo>
                  <a:pt x="102549" y="289932"/>
                </a:lnTo>
                <a:lnTo>
                  <a:pt x="79519" y="328215"/>
                </a:lnTo>
                <a:lnTo>
                  <a:pt x="59161" y="368184"/>
                </a:lnTo>
                <a:lnTo>
                  <a:pt x="41597" y="409716"/>
                </a:lnTo>
                <a:lnTo>
                  <a:pt x="26950" y="452689"/>
                </a:lnTo>
                <a:lnTo>
                  <a:pt x="15344" y="496980"/>
                </a:lnTo>
                <a:lnTo>
                  <a:pt x="6901" y="542464"/>
                </a:lnTo>
                <a:lnTo>
                  <a:pt x="1745" y="589020"/>
                </a:lnTo>
                <a:lnTo>
                  <a:pt x="0" y="636524"/>
                </a:lnTo>
                <a:lnTo>
                  <a:pt x="1745" y="684044"/>
                </a:lnTo>
                <a:lnTo>
                  <a:pt x="6901" y="730614"/>
                </a:lnTo>
                <a:lnTo>
                  <a:pt x="15344" y="776113"/>
                </a:lnTo>
                <a:lnTo>
                  <a:pt x="26950" y="820415"/>
                </a:lnTo>
                <a:lnTo>
                  <a:pt x="41597" y="863399"/>
                </a:lnTo>
                <a:lnTo>
                  <a:pt x="59161" y="904941"/>
                </a:lnTo>
                <a:lnTo>
                  <a:pt x="79519" y="944919"/>
                </a:lnTo>
                <a:lnTo>
                  <a:pt x="102549" y="983209"/>
                </a:lnTo>
                <a:lnTo>
                  <a:pt x="128127" y="1019688"/>
                </a:lnTo>
                <a:lnTo>
                  <a:pt x="156130" y="1054234"/>
                </a:lnTo>
                <a:lnTo>
                  <a:pt x="186435" y="1086723"/>
                </a:lnTo>
                <a:lnTo>
                  <a:pt x="218920" y="1117032"/>
                </a:lnTo>
                <a:lnTo>
                  <a:pt x="253460" y="1145038"/>
                </a:lnTo>
                <a:lnTo>
                  <a:pt x="289932" y="1170619"/>
                </a:lnTo>
                <a:lnTo>
                  <a:pt x="328215" y="1193651"/>
                </a:lnTo>
                <a:lnTo>
                  <a:pt x="368184" y="1214011"/>
                </a:lnTo>
                <a:lnTo>
                  <a:pt x="409716" y="1231576"/>
                </a:lnTo>
                <a:lnTo>
                  <a:pt x="452689" y="1246223"/>
                </a:lnTo>
                <a:lnTo>
                  <a:pt x="496980" y="1257830"/>
                </a:lnTo>
                <a:lnTo>
                  <a:pt x="542464" y="1266273"/>
                </a:lnTo>
                <a:lnTo>
                  <a:pt x="589020" y="1271429"/>
                </a:lnTo>
                <a:lnTo>
                  <a:pt x="636524" y="1273175"/>
                </a:lnTo>
                <a:lnTo>
                  <a:pt x="684044" y="1271429"/>
                </a:lnTo>
                <a:lnTo>
                  <a:pt x="730614" y="1266273"/>
                </a:lnTo>
                <a:lnTo>
                  <a:pt x="776113" y="1257830"/>
                </a:lnTo>
                <a:lnTo>
                  <a:pt x="820415" y="1246223"/>
                </a:lnTo>
                <a:lnTo>
                  <a:pt x="863399" y="1231576"/>
                </a:lnTo>
                <a:lnTo>
                  <a:pt x="904941" y="1214011"/>
                </a:lnTo>
                <a:lnTo>
                  <a:pt x="944919" y="1193651"/>
                </a:lnTo>
                <a:lnTo>
                  <a:pt x="983209" y="1170619"/>
                </a:lnTo>
                <a:lnTo>
                  <a:pt x="1019688" y="1145038"/>
                </a:lnTo>
                <a:lnTo>
                  <a:pt x="1054234" y="1117032"/>
                </a:lnTo>
                <a:lnTo>
                  <a:pt x="1086723" y="1086723"/>
                </a:lnTo>
                <a:lnTo>
                  <a:pt x="1117032" y="1054234"/>
                </a:lnTo>
                <a:lnTo>
                  <a:pt x="1145038" y="1019688"/>
                </a:lnTo>
                <a:lnTo>
                  <a:pt x="1170619" y="983209"/>
                </a:lnTo>
                <a:lnTo>
                  <a:pt x="1193651" y="944919"/>
                </a:lnTo>
                <a:lnTo>
                  <a:pt x="1214011" y="904941"/>
                </a:lnTo>
                <a:lnTo>
                  <a:pt x="1231576" y="863399"/>
                </a:lnTo>
                <a:lnTo>
                  <a:pt x="1246223" y="820415"/>
                </a:lnTo>
                <a:lnTo>
                  <a:pt x="1257830" y="776113"/>
                </a:lnTo>
                <a:lnTo>
                  <a:pt x="1266273" y="730614"/>
                </a:lnTo>
                <a:lnTo>
                  <a:pt x="1271429" y="684044"/>
                </a:lnTo>
                <a:lnTo>
                  <a:pt x="1273175" y="636524"/>
                </a:lnTo>
                <a:lnTo>
                  <a:pt x="1271429" y="589020"/>
                </a:lnTo>
                <a:lnTo>
                  <a:pt x="1266273" y="542464"/>
                </a:lnTo>
                <a:lnTo>
                  <a:pt x="1257830" y="496980"/>
                </a:lnTo>
                <a:lnTo>
                  <a:pt x="1246223" y="452689"/>
                </a:lnTo>
                <a:lnTo>
                  <a:pt x="1231576" y="409716"/>
                </a:lnTo>
                <a:lnTo>
                  <a:pt x="1214011" y="368184"/>
                </a:lnTo>
                <a:lnTo>
                  <a:pt x="1193651" y="328215"/>
                </a:lnTo>
                <a:lnTo>
                  <a:pt x="1170619" y="289932"/>
                </a:lnTo>
                <a:lnTo>
                  <a:pt x="1145038" y="253460"/>
                </a:lnTo>
                <a:lnTo>
                  <a:pt x="1117032" y="218920"/>
                </a:lnTo>
                <a:lnTo>
                  <a:pt x="1086723" y="186436"/>
                </a:lnTo>
                <a:lnTo>
                  <a:pt x="1054234" y="156130"/>
                </a:lnTo>
                <a:lnTo>
                  <a:pt x="1019688" y="128127"/>
                </a:lnTo>
                <a:lnTo>
                  <a:pt x="983209" y="102549"/>
                </a:lnTo>
                <a:lnTo>
                  <a:pt x="944919" y="79519"/>
                </a:lnTo>
                <a:lnTo>
                  <a:pt x="904941" y="59161"/>
                </a:lnTo>
                <a:lnTo>
                  <a:pt x="863399" y="41597"/>
                </a:lnTo>
                <a:lnTo>
                  <a:pt x="820415" y="26950"/>
                </a:lnTo>
                <a:lnTo>
                  <a:pt x="776113" y="15344"/>
                </a:lnTo>
                <a:lnTo>
                  <a:pt x="730614" y="6901"/>
                </a:lnTo>
                <a:lnTo>
                  <a:pt x="684044" y="1745"/>
                </a:lnTo>
                <a:lnTo>
                  <a:pt x="636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9828" y="787285"/>
            <a:ext cx="1055484" cy="105548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659" y="996251"/>
            <a:ext cx="1595501" cy="3896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47184" y="973378"/>
            <a:ext cx="811288" cy="4134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595" y="962025"/>
            <a:ext cx="1351787" cy="451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0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867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917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24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416" y="1889442"/>
            <a:ext cx="37503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01184" y="9883792"/>
            <a:ext cx="225170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</a:t>
            </a:r>
            <a:fld id="{81D60167-4931-47E6-BA6A-407CBD079E47}" type="slidenum">
              <a:rPr sz="1100" b="0" spc="-25" dirty="0">
                <a:latin typeface="Calibri"/>
                <a:cs typeface="Calibri"/>
              </a:rPr>
              <a:t>‹#›</a:t>
            </a:fld>
            <a:endParaRPr sz="11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anip777/Barani_E-commerce/blob/main/E-commerce%20sales%20Analysis.mp4" TargetMode="External" /><Relationship Id="rId2" Type="http://schemas.openxmlformats.org/officeDocument/2006/relationships/hyperlink" Target="https://github.com/Baranip777" TargetMode="External" /><Relationship Id="rId1" Type="http://schemas.openxmlformats.org/officeDocument/2006/relationships/slideLayout" Target="../slideLayouts/slideLayout5.xml" /><Relationship Id="rId4" Type="http://schemas.openxmlformats.org/officeDocument/2006/relationships/hyperlink" Target="https://github.com/Baranip777/Barani_E-commerce/blob/main/BARANI%20P_NM_AIML.pptx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410" y="4827523"/>
            <a:ext cx="497522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“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Commerce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Sales</a:t>
            </a:r>
            <a:r>
              <a:rPr sz="3000" b="1" spc="-10" dirty="0">
                <a:latin typeface="Calibri"/>
                <a:cs typeface="Calibri"/>
              </a:rPr>
              <a:t> Analysis”</a:t>
            </a:r>
            <a:endParaRPr sz="3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725"/>
              </a:spcBef>
            </a:pPr>
            <a:r>
              <a:rPr sz="2000" b="1" dirty="0">
                <a:latin typeface="Calibri"/>
                <a:cs typeface="Calibri"/>
              </a:rPr>
              <a:t>“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VVIT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Engineering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college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Dharmapuri”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10335" y="6224904"/>
          <a:ext cx="4827904" cy="62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R="61594"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NM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530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autleee011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BARANI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0704" y="7932291"/>
          <a:ext cx="1555750" cy="54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780">
                <a:tc>
                  <a:txBody>
                    <a:bodyPr/>
                    <a:lstStyle/>
                    <a:p>
                      <a:pPr marL="4445" algn="ctr">
                        <a:lnSpc>
                          <a:spcPts val="1614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Ramar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80"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Sr.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Master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</a:t>
            </a:r>
            <a:r>
              <a:rPr spc="-50" dirty="0"/>
              <a:t> </a:t>
            </a:r>
            <a:r>
              <a:rPr spc="-10" dirty="0"/>
              <a:t>Saksham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sz="28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z="2800"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1032256"/>
            <a:ext cx="2139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3.</a:t>
            </a:r>
            <a:r>
              <a:rPr sz="1600" b="1" spc="1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Architecture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59665"/>
            <a:ext cx="6645275" cy="4317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17" y="1470659"/>
            <a:ext cx="5279390" cy="246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253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451610">
              <a:lnSpc>
                <a:spcPct val="100000"/>
              </a:lnSpc>
              <a:spcBef>
                <a:spcPts val="1555"/>
              </a:spcBef>
            </a:pPr>
            <a:r>
              <a:rPr sz="1600" b="1" dirty="0">
                <a:latin typeface="Times New Roman"/>
                <a:cs typeface="Times New Roman"/>
              </a:rPr>
              <a:t>MODELING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3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PROJECT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317500" algn="l"/>
              </a:tabLst>
            </a:pPr>
            <a:r>
              <a:rPr sz="1600" b="1" dirty="0">
                <a:latin typeface="Times New Roman"/>
                <a:cs typeface="Times New Roman"/>
              </a:rPr>
              <a:t>Product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Performance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spcBef>
                <a:spcPts val="1530"/>
              </a:spcBef>
              <a:buAutoNum type="arabicPeriod"/>
              <a:tabLst>
                <a:tab pos="317500" algn="l"/>
              </a:tabLst>
            </a:pPr>
            <a:r>
              <a:rPr sz="1600" b="1" dirty="0">
                <a:latin typeface="Times New Roman"/>
                <a:cs typeface="Times New Roman"/>
              </a:rPr>
              <a:t>Marketing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Campaign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spcBef>
                <a:spcPts val="1555"/>
              </a:spcBef>
              <a:buAutoNum type="arabicPeriod"/>
              <a:tabLst>
                <a:tab pos="317500" algn="l"/>
              </a:tabLst>
            </a:pPr>
            <a:r>
              <a:rPr sz="1600" b="1" dirty="0">
                <a:latin typeface="Times New Roman"/>
                <a:cs typeface="Times New Roman"/>
              </a:rPr>
              <a:t>Inventory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Management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Forecasting</a:t>
            </a:r>
            <a:endParaRPr sz="16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317500" algn="l"/>
              </a:tabLst>
            </a:pPr>
            <a:r>
              <a:rPr sz="1600" b="1" dirty="0">
                <a:latin typeface="Times New Roman"/>
                <a:cs typeface="Times New Roman"/>
              </a:rPr>
              <a:t>Competitor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517" y="4471669"/>
            <a:ext cx="2823845" cy="212725"/>
          </a:xfrm>
          <a:custGeom>
            <a:avLst/>
            <a:gdLst/>
            <a:ahLst/>
            <a:cxnLst/>
            <a:rect l="l" t="t" r="r" b="b"/>
            <a:pathLst>
              <a:path w="2823845" h="212725">
                <a:moveTo>
                  <a:pt x="2823527" y="0"/>
                </a:moveTo>
                <a:lnTo>
                  <a:pt x="2820416" y="0"/>
                </a:lnTo>
                <a:lnTo>
                  <a:pt x="2820352" y="3175"/>
                </a:lnTo>
                <a:lnTo>
                  <a:pt x="2820352" y="209550"/>
                </a:lnTo>
                <a:lnTo>
                  <a:pt x="3175" y="209550"/>
                </a:lnTo>
                <a:lnTo>
                  <a:pt x="3175" y="3175"/>
                </a:lnTo>
                <a:lnTo>
                  <a:pt x="2820352" y="3175"/>
                </a:lnTo>
                <a:lnTo>
                  <a:pt x="2820352" y="0"/>
                </a:ln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0" y="209550"/>
                </a:lnTo>
                <a:lnTo>
                  <a:pt x="0" y="212725"/>
                </a:lnTo>
                <a:lnTo>
                  <a:pt x="3175" y="212725"/>
                </a:lnTo>
                <a:lnTo>
                  <a:pt x="2820352" y="212725"/>
                </a:lnTo>
                <a:lnTo>
                  <a:pt x="2823527" y="212725"/>
                </a:lnTo>
                <a:lnTo>
                  <a:pt x="2823527" y="209550"/>
                </a:lnTo>
                <a:lnTo>
                  <a:pt x="2823527" y="3175"/>
                </a:lnTo>
                <a:lnTo>
                  <a:pt x="2823527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517" y="5745098"/>
            <a:ext cx="2763520" cy="213360"/>
          </a:xfrm>
          <a:custGeom>
            <a:avLst/>
            <a:gdLst/>
            <a:ahLst/>
            <a:cxnLst/>
            <a:rect l="l" t="t" r="r" b="b"/>
            <a:pathLst>
              <a:path w="2763520" h="213360">
                <a:moveTo>
                  <a:pt x="2763202" y="3238"/>
                </a:moveTo>
                <a:lnTo>
                  <a:pt x="2760027" y="3238"/>
                </a:lnTo>
                <a:lnTo>
                  <a:pt x="2760027" y="209931"/>
                </a:lnTo>
                <a:lnTo>
                  <a:pt x="3175" y="209931"/>
                </a:lnTo>
                <a:lnTo>
                  <a:pt x="3175" y="3238"/>
                </a:lnTo>
                <a:lnTo>
                  <a:pt x="0" y="3238"/>
                </a:lnTo>
                <a:lnTo>
                  <a:pt x="0" y="209931"/>
                </a:lnTo>
                <a:lnTo>
                  <a:pt x="0" y="213106"/>
                </a:lnTo>
                <a:lnTo>
                  <a:pt x="3175" y="213106"/>
                </a:lnTo>
                <a:lnTo>
                  <a:pt x="2760027" y="213106"/>
                </a:lnTo>
                <a:lnTo>
                  <a:pt x="2763202" y="213106"/>
                </a:lnTo>
                <a:lnTo>
                  <a:pt x="2763202" y="209931"/>
                </a:lnTo>
                <a:lnTo>
                  <a:pt x="2763202" y="3238"/>
                </a:lnTo>
                <a:close/>
              </a:path>
              <a:path w="2763520" h="213360">
                <a:moveTo>
                  <a:pt x="2763202" y="0"/>
                </a:moveTo>
                <a:lnTo>
                  <a:pt x="2760091" y="0"/>
                </a:lnTo>
                <a:lnTo>
                  <a:pt x="3175" y="0"/>
                </a:lnTo>
                <a:lnTo>
                  <a:pt x="0" y="0"/>
                </a:lnTo>
                <a:lnTo>
                  <a:pt x="0" y="3175"/>
                </a:lnTo>
                <a:lnTo>
                  <a:pt x="3175" y="3175"/>
                </a:lnTo>
                <a:lnTo>
                  <a:pt x="2760027" y="3175"/>
                </a:lnTo>
                <a:lnTo>
                  <a:pt x="2763202" y="3175"/>
                </a:lnTo>
                <a:lnTo>
                  <a:pt x="2763202" y="0"/>
                </a:lnTo>
                <a:close/>
              </a:path>
            </a:pathLst>
          </a:custGeom>
          <a:solidFill>
            <a:srgbClr val="E2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092" y="4452620"/>
            <a:ext cx="663448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lvl="1" indent="-2876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0355" algn="l"/>
              </a:tabLst>
            </a:pPr>
            <a:r>
              <a:rPr sz="1400" b="1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400" b="1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400" b="1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  <a:p>
            <a:pPr marL="428625" marR="5080" algn="just">
              <a:lnSpc>
                <a:spcPct val="112300"/>
              </a:lnSpc>
              <a:spcBef>
                <a:spcPts val="870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module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focuses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categories.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12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metrics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volume,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revenue</a:t>
            </a:r>
            <a:r>
              <a:rPr sz="12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generated,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average</a:t>
            </a:r>
            <a:r>
              <a:rPr sz="12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value</a:t>
            </a:r>
            <a:r>
              <a:rPr sz="12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(AOV),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profitability</a:t>
            </a:r>
            <a:r>
              <a:rPr sz="12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r>
              <a:rPr sz="12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sz="1200" spc="3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2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sz="12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2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top-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selling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products,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underperforming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opportunities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cross-selling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upselling</a:t>
            </a:r>
            <a:endParaRPr sz="1200">
              <a:latin typeface="Cambria"/>
              <a:cs typeface="Cambria"/>
            </a:endParaRPr>
          </a:p>
          <a:p>
            <a:pPr marL="300355" lvl="1" indent="-287655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300355" algn="l"/>
              </a:tabLst>
            </a:pPr>
            <a:r>
              <a:rPr sz="1400" b="1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400" b="1" spc="-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0D0D0D"/>
                </a:solidFill>
                <a:latin typeface="Cambria"/>
                <a:cs typeface="Cambria"/>
              </a:rPr>
              <a:t>Campaign</a:t>
            </a:r>
            <a:r>
              <a:rPr sz="1400" b="1" spc="-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100" spc="-10" dirty="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100">
              <a:latin typeface="Cambria"/>
              <a:cs typeface="Cambria"/>
            </a:endParaRPr>
          </a:p>
          <a:p>
            <a:pPr marL="428625" marR="247650">
              <a:lnSpc>
                <a:spcPct val="111100"/>
              </a:lnSpc>
              <a:spcBef>
                <a:spcPts val="885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module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focuses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200" spc="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campaigns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across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different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channels,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marketing,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social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media,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paid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advertising,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marketing.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|8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1792" y="6602730"/>
          <a:ext cx="6832600" cy="1532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1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9370">
                        <a:lnSpc>
                          <a:spcPts val="1664"/>
                        </a:lnSpc>
                      </a:pPr>
                      <a:r>
                        <a:rPr sz="1400" b="1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4.3</a:t>
                      </a:r>
                      <a:r>
                        <a:rPr sz="1400" b="1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400" b="1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400" b="1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400" b="1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Forecasting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2349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 algn="just">
                        <a:lnSpc>
                          <a:spcPts val="1415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modules</a:t>
                      </a:r>
                      <a:r>
                        <a:rPr sz="1200" spc="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focus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analyzing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levels,</a:t>
                      </a:r>
                      <a:r>
                        <a:rPr sz="1200" spc="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stockouts,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 marR="20320" algn="just">
                        <a:lnSpc>
                          <a:spcPts val="1620"/>
                        </a:lnSpc>
                        <a:spcBef>
                          <a:spcPts val="65"/>
                        </a:spcBef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turnover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rates.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includes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forecasting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demand,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managing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stock levels,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optimizing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reorder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points,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minimizing</a:t>
                      </a:r>
                      <a:r>
                        <a:rPr sz="1200" spc="10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carrying</a:t>
                      </a:r>
                      <a:r>
                        <a:rPr sz="1200" spc="10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costs.</a:t>
                      </a:r>
                      <a:r>
                        <a:rPr sz="1200" spc="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Effective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1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9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ensures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availability, minimizes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stockouts,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maximizes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turnover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9370">
                        <a:lnSpc>
                          <a:spcPts val="1605"/>
                        </a:lnSpc>
                      </a:pPr>
                      <a:r>
                        <a:rPr sz="1400" b="1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4.4</a:t>
                      </a:r>
                      <a:r>
                        <a:rPr sz="1400" b="1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Competitor</a:t>
                      </a:r>
                      <a:r>
                        <a:rPr sz="1400" b="1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Analysis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415"/>
                        </a:lnSpc>
                        <a:spcBef>
                          <a:spcPts val="18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23495" marB="0">
                    <a:lnL w="3175">
                      <a:solidFill>
                        <a:srgbClr val="E2E2E2"/>
                      </a:solidFill>
                      <a:prstDash val="solid"/>
                    </a:lnL>
                    <a:lnT w="3175">
                      <a:solidFill>
                        <a:srgbClr val="E2E2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02017" y="8230869"/>
            <a:ext cx="6209030" cy="641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2000"/>
              </a:lnSpc>
              <a:spcBef>
                <a:spcPts val="110"/>
              </a:spcBef>
            </a:pP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Competitor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analysis modules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focus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analyzing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competitive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landscape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strengths,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weaknesses,</a:t>
            </a:r>
            <a:r>
              <a:rPr sz="1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opportunities,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threats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(SWOT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analysis).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includes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monitoring</a:t>
            </a:r>
            <a:r>
              <a:rPr sz="1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competitor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pricing,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offerings,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marketing strategies,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reviews.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17" y="1089406"/>
            <a:ext cx="1888489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Program</a:t>
            </a:r>
            <a:r>
              <a:rPr sz="1600" spc="-50" dirty="0">
                <a:latin typeface="Calibri"/>
                <a:cs typeface="Calibri"/>
              </a:rPr>
              <a:t> :</a:t>
            </a:r>
            <a:endParaRPr sz="1600">
              <a:latin typeface="Calibri"/>
              <a:cs typeface="Calibri"/>
            </a:endParaRPr>
          </a:p>
          <a:p>
            <a:pPr marL="107950">
              <a:lnSpc>
                <a:spcPct val="100000"/>
              </a:lnSpc>
              <a:spcBef>
                <a:spcPts val="1830"/>
              </a:spcBef>
            </a:pPr>
            <a:r>
              <a:rPr sz="1600" dirty="0">
                <a:latin typeface="Cambria"/>
                <a:cs typeface="Cambria"/>
              </a:rPr>
              <a:t>import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pandas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pd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17" y="2483866"/>
            <a:ext cx="35794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Load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sales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data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CSV</a:t>
            </a:r>
            <a:r>
              <a:rPr sz="1600" spc="-20" dirty="0">
                <a:latin typeface="Cambria"/>
                <a:cs typeface="Cambria"/>
              </a:rPr>
              <a:t> file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dirty="0">
                <a:latin typeface="Cambria"/>
                <a:cs typeface="Cambria"/>
              </a:rPr>
              <a:t>sales_data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pd.read_csv('sales_data.csv')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17" y="3858894"/>
            <a:ext cx="385191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Display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first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few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rows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sales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data</a:t>
            </a:r>
            <a:endParaRPr sz="1600">
              <a:latin typeface="Cambria"/>
              <a:cs typeface="Cambria"/>
            </a:endParaRPr>
          </a:p>
          <a:p>
            <a:pPr marL="12700" marR="1739264">
              <a:lnSpc>
                <a:spcPct val="187600"/>
              </a:lnSpc>
              <a:spcBef>
                <a:spcPts val="20"/>
              </a:spcBef>
            </a:pPr>
            <a:r>
              <a:rPr sz="1600" spc="-10" dirty="0">
                <a:latin typeface="Cambria"/>
                <a:cs typeface="Cambria"/>
              </a:rPr>
              <a:t>print("Sales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Data:") print(sales_data.head())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17" y="5694298"/>
            <a:ext cx="4875530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10" dirty="0">
                <a:latin typeface="Cambria"/>
                <a:cs typeface="Cambria"/>
              </a:rPr>
              <a:t> Calculate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total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sales</a:t>
            </a:r>
            <a:r>
              <a:rPr sz="1600" spc="-10" dirty="0">
                <a:latin typeface="Cambria"/>
                <a:cs typeface="Cambria"/>
              </a:rPr>
              <a:t> revenue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88800"/>
              </a:lnSpc>
            </a:pPr>
            <a:r>
              <a:rPr sz="1600" dirty="0">
                <a:latin typeface="Cambria"/>
                <a:cs typeface="Cambria"/>
              </a:rPr>
              <a:t>total_revenue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sales_data['Revenue'].sum() print("\nTotal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Revenue:</a:t>
            </a:r>
            <a:r>
              <a:rPr sz="1600" spc="-10" dirty="0">
                <a:latin typeface="Cambria"/>
                <a:cs typeface="Cambria"/>
              </a:rPr>
              <a:t> ${:,.2f}".format(total_revenue))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17" y="7533385"/>
            <a:ext cx="640080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Calculate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average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order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value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(AOV)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600" spc="-10" dirty="0">
                <a:latin typeface="Cambria"/>
                <a:cs typeface="Cambria"/>
              </a:rPr>
              <a:t>average_order_value</a:t>
            </a:r>
            <a:r>
              <a:rPr sz="1600" dirty="0">
                <a:latin typeface="Cambria"/>
                <a:cs typeface="Cambria"/>
              </a:rPr>
              <a:t> = </a:t>
            </a:r>
            <a:r>
              <a:rPr sz="1600" spc="-10" dirty="0">
                <a:latin typeface="Cambria"/>
                <a:cs typeface="Cambria"/>
              </a:rPr>
              <a:t>sales_data['Revenue'].mean()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600" spc="-10" dirty="0">
                <a:latin typeface="Cambria"/>
                <a:cs typeface="Cambria"/>
              </a:rPr>
              <a:t>print("Average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Order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Value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(AOV):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${:,.2f}".format(average_order_value))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17" y="9369107"/>
            <a:ext cx="299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Calculate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total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number</a:t>
            </a:r>
            <a:r>
              <a:rPr sz="1600" spc="-1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orders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17" y="1064006"/>
            <a:ext cx="409638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total_orders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sales_data['Order_ID'].nunique()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600" dirty="0">
                <a:latin typeface="Cambria"/>
                <a:cs typeface="Cambria"/>
              </a:rPr>
              <a:t>print("Total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Orders:",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total_orders)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17" y="2442209"/>
            <a:ext cx="533654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"/>
                <a:cs typeface="Cambria"/>
              </a:rPr>
              <a:t>#</a:t>
            </a:r>
            <a:r>
              <a:rPr sz="1600" spc="-10" dirty="0">
                <a:latin typeface="Cambria"/>
                <a:cs typeface="Cambria"/>
              </a:rPr>
              <a:t> Calculate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number 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orders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per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customer</a:t>
            </a:r>
            <a:endParaRPr sz="1600">
              <a:latin typeface="Cambria"/>
              <a:cs typeface="Cambria"/>
            </a:endParaRPr>
          </a:p>
          <a:p>
            <a:pPr marL="12700" marR="353060">
              <a:lnSpc>
                <a:spcPct val="147100"/>
              </a:lnSpc>
              <a:spcBef>
                <a:spcPts val="775"/>
              </a:spcBef>
            </a:pPr>
            <a:r>
              <a:rPr sz="1600" spc="-10" dirty="0">
                <a:latin typeface="Cambria"/>
                <a:cs typeface="Cambria"/>
              </a:rPr>
              <a:t>orders_per_customer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50" dirty="0">
                <a:latin typeface="Cambria"/>
                <a:cs typeface="Cambria"/>
              </a:rPr>
              <a:t>= </a:t>
            </a:r>
            <a:r>
              <a:rPr sz="1600" spc="-10" dirty="0">
                <a:latin typeface="Cambria"/>
                <a:cs typeface="Cambria"/>
              </a:rPr>
              <a:t>sales_data.groupby('Customer_ID')['Order_ID'].nunique()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87500"/>
              </a:lnSpc>
              <a:spcBef>
                <a:spcPts val="30"/>
              </a:spcBef>
            </a:pPr>
            <a:r>
              <a:rPr sz="1600" spc="-10" dirty="0">
                <a:latin typeface="Cambria"/>
                <a:cs typeface="Cambria"/>
              </a:rPr>
              <a:t>average_orders_per_customer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orders_per_customer.mean() print("Average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Orders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per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Customer:",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average_or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17" y="1032256"/>
            <a:ext cx="6235700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Output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600" b="1" dirty="0">
                <a:latin typeface="Times New Roman"/>
                <a:cs typeface="Times New Roman"/>
              </a:rPr>
              <a:t>Sales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Data: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555"/>
              </a:spcBef>
            </a:pPr>
            <a:r>
              <a:rPr sz="1600" b="1" dirty="0">
                <a:latin typeface="Times New Roman"/>
                <a:cs typeface="Times New Roman"/>
              </a:rPr>
              <a:t>Order_ID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Customer_ID</a:t>
            </a:r>
            <a:r>
              <a:rPr sz="1600" b="1" spc="3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Order_Date</a:t>
            </a:r>
            <a:r>
              <a:rPr sz="1600" b="1" spc="3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Revenue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Product_ID</a:t>
            </a:r>
            <a:r>
              <a:rPr sz="1600" b="1" spc="3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Quantity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367665" algn="l"/>
                <a:tab pos="1180465" algn="l"/>
                <a:tab pos="2985135" algn="l"/>
                <a:tab pos="3597910" algn="l"/>
                <a:tab pos="4432935" algn="l"/>
              </a:tabLst>
            </a:pPr>
            <a:r>
              <a:rPr sz="1600" b="1" spc="-50" dirty="0">
                <a:latin typeface="Times New Roman"/>
                <a:cs typeface="Times New Roman"/>
              </a:rPr>
              <a:t>0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1001</a:t>
            </a:r>
            <a:r>
              <a:rPr sz="1600" b="1" dirty="0">
                <a:latin typeface="Times New Roman"/>
                <a:cs typeface="Times New Roman"/>
              </a:rPr>
              <a:t>	A001</a:t>
            </a:r>
            <a:r>
              <a:rPr sz="1600" b="1" spc="4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2024-01-</a:t>
            </a:r>
            <a:r>
              <a:rPr sz="1600" b="1" spc="-25" dirty="0">
                <a:latin typeface="Times New Roman"/>
                <a:cs typeface="Times New Roman"/>
              </a:rPr>
              <a:t>01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Times New Roman"/>
                <a:cs typeface="Times New Roman"/>
              </a:rPr>
              <a:t>100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P001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367665" algn="l"/>
                <a:tab pos="1180465" algn="l"/>
                <a:tab pos="3035935" algn="l"/>
                <a:tab pos="3547110" algn="l"/>
                <a:tab pos="4382135" algn="l"/>
              </a:tabLst>
            </a:pPr>
            <a:r>
              <a:rPr sz="1600" b="1" spc="-50" dirty="0">
                <a:latin typeface="Times New Roman"/>
                <a:cs typeface="Times New Roman"/>
              </a:rPr>
              <a:t>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1002</a:t>
            </a:r>
            <a:r>
              <a:rPr sz="1600" b="1" dirty="0">
                <a:latin typeface="Times New Roman"/>
                <a:cs typeface="Times New Roman"/>
              </a:rPr>
              <a:t>	A002</a:t>
            </a:r>
            <a:r>
              <a:rPr sz="1600" b="1" spc="4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2024-01-</a:t>
            </a:r>
            <a:r>
              <a:rPr sz="1600" b="1" spc="-25" dirty="0">
                <a:latin typeface="Times New Roman"/>
                <a:cs typeface="Times New Roman"/>
              </a:rPr>
              <a:t>02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Times New Roman"/>
                <a:cs typeface="Times New Roman"/>
              </a:rPr>
              <a:t>75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P002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367665" algn="l"/>
                <a:tab pos="1180465" algn="l"/>
                <a:tab pos="2985135" algn="l"/>
                <a:tab pos="3597910" algn="l"/>
                <a:tab pos="4432935" algn="l"/>
              </a:tabLst>
            </a:pPr>
            <a:r>
              <a:rPr sz="1600" b="1" spc="-50" dirty="0">
                <a:latin typeface="Times New Roman"/>
                <a:cs typeface="Times New Roman"/>
              </a:rPr>
              <a:t>2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1003</a:t>
            </a:r>
            <a:r>
              <a:rPr sz="1600" b="1" dirty="0">
                <a:latin typeface="Times New Roman"/>
                <a:cs typeface="Times New Roman"/>
              </a:rPr>
              <a:t>	A003</a:t>
            </a:r>
            <a:r>
              <a:rPr sz="1600" b="1" spc="4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2024-01-</a:t>
            </a:r>
            <a:r>
              <a:rPr sz="1600" b="1" spc="-25" dirty="0">
                <a:latin typeface="Times New Roman"/>
                <a:cs typeface="Times New Roman"/>
              </a:rPr>
              <a:t>02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Times New Roman"/>
                <a:cs typeface="Times New Roman"/>
              </a:rPr>
              <a:t>150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P003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367665" algn="l"/>
                <a:tab pos="1180465" algn="l"/>
                <a:tab pos="3035935" algn="l"/>
                <a:tab pos="3547110" algn="l"/>
                <a:tab pos="4382135" algn="l"/>
              </a:tabLst>
            </a:pPr>
            <a:r>
              <a:rPr sz="1600" b="1" spc="-50" dirty="0">
                <a:latin typeface="Times New Roman"/>
                <a:cs typeface="Times New Roman"/>
              </a:rPr>
              <a:t>3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1004</a:t>
            </a:r>
            <a:r>
              <a:rPr sz="1600" b="1" dirty="0">
                <a:latin typeface="Times New Roman"/>
                <a:cs typeface="Times New Roman"/>
              </a:rPr>
              <a:t>	A002</a:t>
            </a:r>
            <a:r>
              <a:rPr sz="1600" b="1" spc="4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2024-01-</a:t>
            </a:r>
            <a:r>
              <a:rPr sz="1600" b="1" spc="-25" dirty="0">
                <a:latin typeface="Times New Roman"/>
                <a:cs typeface="Times New Roman"/>
              </a:rPr>
              <a:t>03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Times New Roman"/>
                <a:cs typeface="Times New Roman"/>
              </a:rPr>
              <a:t>50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P001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367665" algn="l"/>
                <a:tab pos="1180465" algn="l"/>
                <a:tab pos="2985135" algn="l"/>
                <a:tab pos="3597910" algn="l"/>
                <a:tab pos="4432935" algn="l"/>
              </a:tabLst>
            </a:pPr>
            <a:r>
              <a:rPr sz="1600" b="1" spc="-50" dirty="0">
                <a:latin typeface="Times New Roman"/>
                <a:cs typeface="Times New Roman"/>
              </a:rPr>
              <a:t>4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1005</a:t>
            </a:r>
            <a:r>
              <a:rPr sz="1600" b="1" dirty="0">
                <a:latin typeface="Times New Roman"/>
                <a:cs typeface="Times New Roman"/>
              </a:rPr>
              <a:t>	A001</a:t>
            </a:r>
            <a:r>
              <a:rPr sz="1600" b="1" spc="4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2024-01-</a:t>
            </a:r>
            <a:r>
              <a:rPr sz="1600" b="1" spc="-25" dirty="0">
                <a:latin typeface="Times New Roman"/>
                <a:cs typeface="Times New Roman"/>
              </a:rPr>
              <a:t>04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5" dirty="0">
                <a:latin typeface="Times New Roman"/>
                <a:cs typeface="Times New Roman"/>
              </a:rPr>
              <a:t>200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20" dirty="0">
                <a:latin typeface="Times New Roman"/>
                <a:cs typeface="Times New Roman"/>
              </a:rPr>
              <a:t>P004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17" y="4986273"/>
            <a:ext cx="331342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Total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Revenue: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$575.00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3450"/>
              </a:lnSpc>
              <a:spcBef>
                <a:spcPts val="370"/>
              </a:spcBef>
            </a:pPr>
            <a:r>
              <a:rPr sz="1600" b="1" dirty="0">
                <a:latin typeface="Times New Roman"/>
                <a:cs typeface="Times New Roman"/>
              </a:rPr>
              <a:t>Average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Order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Value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(AOV):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$115.00 </a:t>
            </a:r>
            <a:r>
              <a:rPr sz="1600" b="1" dirty="0">
                <a:latin typeface="Times New Roman"/>
                <a:cs typeface="Times New Roman"/>
              </a:rPr>
              <a:t>Total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Orders: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2700" marR="278130">
              <a:lnSpc>
                <a:spcPts val="3450"/>
              </a:lnSpc>
              <a:spcBef>
                <a:spcPts val="25"/>
              </a:spcBef>
            </a:pPr>
            <a:r>
              <a:rPr sz="1600" b="1" dirty="0">
                <a:latin typeface="Times New Roman"/>
                <a:cs typeface="Times New Roman"/>
              </a:rPr>
              <a:t>Average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Orders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Customer: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2.5 </a:t>
            </a:r>
            <a:r>
              <a:rPr sz="1600" b="1" dirty="0">
                <a:latin typeface="Times New Roman"/>
                <a:cs typeface="Times New Roman"/>
              </a:rPr>
              <a:t>Total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Customers: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b="1" dirty="0">
                <a:latin typeface="Times New Roman"/>
                <a:cs typeface="Times New Roman"/>
              </a:rPr>
              <a:t>Conversion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Rate: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166.67%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17" y="8060690"/>
            <a:ext cx="1910714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Top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Selling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Products:</a:t>
            </a:r>
            <a:endParaRPr sz="1600">
              <a:latin typeface="Times New Roman"/>
              <a:cs typeface="Times New Roman"/>
            </a:endParaRPr>
          </a:p>
          <a:p>
            <a:pPr marL="12700" marR="864235">
              <a:lnSpc>
                <a:spcPts val="3479"/>
              </a:lnSpc>
              <a:spcBef>
                <a:spcPts val="145"/>
              </a:spcBef>
              <a:tabLst>
                <a:tab pos="64452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Product_ID </a:t>
            </a:r>
            <a:r>
              <a:rPr sz="1600" b="1" spc="-20" dirty="0">
                <a:latin typeface="Times New Roman"/>
                <a:cs typeface="Times New Roman"/>
              </a:rPr>
              <a:t>P001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25767" y="1067081"/>
          <a:ext cx="796925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R="62230" algn="ctr">
                        <a:lnSpc>
                          <a:spcPts val="1745"/>
                        </a:lnSpc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P003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745"/>
                        </a:lnSpc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622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R="62230" algn="ctr">
                        <a:lnSpc>
                          <a:spcPts val="1845"/>
                        </a:lnSpc>
                        <a:spcBef>
                          <a:spcPts val="675"/>
                        </a:spcBef>
                      </a:pP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P002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845"/>
                        </a:lnSpc>
                        <a:spcBef>
                          <a:spcPts val="675"/>
                        </a:spcBef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17" y="2350134"/>
            <a:ext cx="2576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Name: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Quantity,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dtype: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int64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7845" y="1032256"/>
            <a:ext cx="1403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79" y="1506918"/>
            <a:ext cx="6753225" cy="308419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83820" marR="13335" algn="just">
              <a:lnSpc>
                <a:spcPct val="112400"/>
              </a:lnSpc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4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revenue</a:t>
            </a:r>
            <a:r>
              <a:rPr sz="1400" spc="2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trends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over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sz="14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provide</a:t>
            </a:r>
            <a:r>
              <a:rPr sz="1400" spc="2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sz="14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sz="14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seasonality,</a:t>
            </a:r>
            <a:r>
              <a:rPr sz="14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growth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sz="1400" spc="4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4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4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effectiveness</a:t>
            </a:r>
            <a:r>
              <a:rPr sz="1400" spc="4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4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400" spc="4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campaigns.</a:t>
            </a:r>
            <a:r>
              <a:rPr sz="1400" spc="4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Conclusions</a:t>
            </a:r>
            <a:r>
              <a:rPr sz="1400" spc="4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400" spc="4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include identifying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peak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periods,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understanding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fluctuations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demand,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evaluating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impact</a:t>
            </a:r>
            <a:r>
              <a:rPr sz="14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promotional</a:t>
            </a:r>
            <a:r>
              <a:rPr sz="14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activities.</a:t>
            </a:r>
            <a:r>
              <a:rPr sz="14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4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behavior,</a:t>
            </a:r>
            <a:r>
              <a:rPr sz="1400" spc="2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4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4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purchasing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sz="14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browsing</a:t>
            </a:r>
            <a:r>
              <a:rPr sz="14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habits,</a:t>
            </a:r>
            <a:r>
              <a:rPr sz="14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sz="14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metrics,</a:t>
            </a:r>
            <a:r>
              <a:rPr sz="14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help</a:t>
            </a:r>
            <a:r>
              <a:rPr sz="14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4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understand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4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target</a:t>
            </a:r>
            <a:r>
              <a:rPr sz="1400" spc="11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audience</a:t>
            </a:r>
            <a:r>
              <a:rPr sz="14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better.</a:t>
            </a:r>
            <a:r>
              <a:rPr sz="14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Conclusions</a:t>
            </a:r>
            <a:r>
              <a:rPr sz="14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14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4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identifying</a:t>
            </a:r>
            <a:r>
              <a:rPr sz="14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high-value</a:t>
            </a:r>
            <a:r>
              <a:rPr sz="14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customer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segments,</a:t>
            </a:r>
            <a:r>
              <a:rPr sz="1400" spc="17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determining</a:t>
            </a:r>
            <a:r>
              <a:rPr sz="1400" spc="17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17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effectiveness</a:t>
            </a:r>
            <a:r>
              <a:rPr sz="1400" spc="17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17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17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acquisition</a:t>
            </a:r>
            <a:r>
              <a:rPr sz="1400" spc="17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channels,</a:t>
            </a:r>
            <a:r>
              <a:rPr sz="1400" spc="17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optimizing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retention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strategies.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 Analysis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performance</a:t>
            </a:r>
            <a:r>
              <a:rPr sz="14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metrics,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volume,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conversion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rates, and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average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order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value,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help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top-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selling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products,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underperforming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products,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opportunities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bundling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cross-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selling.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 flipV="1">
            <a:off x="2250983" y="1848097"/>
            <a:ext cx="31968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FUTURE</a:t>
            </a:r>
            <a:r>
              <a:rPr sz="1600" b="1" spc="-20" dirty="0">
                <a:latin typeface="Times New Roman"/>
                <a:cs typeface="Times New Roman"/>
              </a:rPr>
              <a:t> SCOPE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642" y="3096894"/>
            <a:ext cx="6673215" cy="4093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  <a:spcBef>
                <a:spcPts val="110"/>
              </a:spcBef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E-commerce</a:t>
            </a:r>
            <a:r>
              <a:rPr sz="1400" spc="4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400" spc="4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increasingly</a:t>
            </a:r>
            <a:r>
              <a:rPr sz="1400" spc="4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focus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delivering</a:t>
            </a:r>
            <a:r>
              <a:rPr sz="1400" spc="4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personalized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customized</a:t>
            </a:r>
            <a:r>
              <a:rPr sz="1400" spc="3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shopping</a:t>
            </a:r>
            <a:r>
              <a:rPr sz="1400" spc="3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experiences</a:t>
            </a:r>
            <a:r>
              <a:rPr sz="1400" spc="3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tailored</a:t>
            </a:r>
            <a:r>
              <a:rPr sz="1400" spc="3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4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individual</a:t>
            </a:r>
            <a:r>
              <a:rPr sz="1400" spc="3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3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preferences</a:t>
            </a:r>
            <a:r>
              <a:rPr sz="1400" spc="4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behaviors.</a:t>
            </a:r>
            <a:r>
              <a:rPr sz="14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4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leveraging</a:t>
            </a:r>
            <a:r>
              <a:rPr sz="14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sz="1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segmentation</a:t>
            </a:r>
            <a:r>
              <a:rPr sz="1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predictive</a:t>
            </a:r>
            <a:r>
              <a:rPr sz="14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analytics,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offer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personalized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recommendations,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targeted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promotions,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tailored</a:t>
            </a:r>
            <a:r>
              <a:rPr sz="1400" spc="-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sz="14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engagement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loyalty.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-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future</a:t>
            </a:r>
            <a:r>
              <a:rPr sz="1400" spc="-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e-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commerce sales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lies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seamlessly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integrating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multiple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channels,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online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stores,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mobile</a:t>
            </a:r>
            <a:r>
              <a:rPr sz="14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apps,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social</a:t>
            </a:r>
            <a:r>
              <a:rPr sz="14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media</a:t>
            </a:r>
            <a:r>
              <a:rPr sz="1400" spc="2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platforms,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brick-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and-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mortar</a:t>
            </a:r>
            <a:r>
              <a:rPr sz="14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stores,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2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more.</a:t>
            </a:r>
            <a:r>
              <a:rPr sz="1400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integrating</a:t>
            </a:r>
            <a:r>
              <a:rPr sz="14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omni-channel</a:t>
            </a:r>
            <a:r>
              <a:rPr sz="14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data,</a:t>
            </a:r>
            <a:r>
              <a:rPr sz="1400" spc="2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400" spc="2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2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gain</a:t>
            </a:r>
            <a:r>
              <a:rPr sz="1400" spc="2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400" spc="2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holistic</a:t>
            </a:r>
            <a:r>
              <a:rPr sz="1400" spc="2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view</a:t>
            </a:r>
            <a:r>
              <a:rPr sz="14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2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2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customer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journey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optimize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4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strategies</a:t>
            </a:r>
            <a:r>
              <a:rPr sz="14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across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all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touchpoints. E-commerce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4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analysis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increasingly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sz="14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predictive analytics</a:t>
            </a:r>
            <a:r>
              <a:rPr sz="14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forecast</a:t>
            </a:r>
            <a:r>
              <a:rPr sz="14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future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trends,</a:t>
            </a:r>
            <a:r>
              <a:rPr sz="1400" spc="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demand</a:t>
            </a:r>
            <a:r>
              <a:rPr sz="14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patterns,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3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400" spc="3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behavior.</a:t>
            </a:r>
            <a:r>
              <a:rPr sz="1400" spc="3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400" spc="3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leveraging</a:t>
            </a:r>
            <a:r>
              <a:rPr sz="1400" spc="3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400" spc="3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sz="1400" spc="3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sz="1400" spc="3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predictive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models,</a:t>
            </a:r>
            <a:r>
              <a:rPr sz="14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4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4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anticipate</a:t>
            </a:r>
            <a:r>
              <a:rPr sz="14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market</a:t>
            </a:r>
            <a:r>
              <a:rPr sz="14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shifts,</a:t>
            </a:r>
            <a:r>
              <a:rPr sz="14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optimize</a:t>
            </a:r>
            <a:r>
              <a:rPr sz="1400" spc="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inventory</a:t>
            </a:r>
            <a:r>
              <a:rPr sz="14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management,</a:t>
            </a:r>
            <a:r>
              <a:rPr sz="14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personalize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strategies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meet evolving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consumer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needs.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067" y="632205"/>
            <a:ext cx="6457950" cy="206375"/>
          </a:xfrm>
          <a:custGeom>
            <a:avLst/>
            <a:gdLst/>
            <a:ahLst/>
            <a:cxnLst/>
            <a:rect l="l" t="t" r="r" b="b"/>
            <a:pathLst>
              <a:path w="6457950" h="206375">
                <a:moveTo>
                  <a:pt x="6457696" y="0"/>
                </a:moveTo>
                <a:lnTo>
                  <a:pt x="0" y="0"/>
                </a:lnTo>
                <a:lnTo>
                  <a:pt x="0" y="206375"/>
                </a:lnTo>
                <a:lnTo>
                  <a:pt x="6457696" y="206375"/>
                </a:lnTo>
                <a:lnTo>
                  <a:pt x="64576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256" y="4246894"/>
            <a:ext cx="6750152" cy="3001912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2420" marR="324485" indent="-228600">
              <a:lnSpc>
                <a:spcPts val="1650"/>
              </a:lnSpc>
              <a:spcBef>
                <a:spcPts val="15"/>
              </a:spcBef>
              <a:buAutoNum type="arabicPeriod"/>
              <a:tabLst>
                <a:tab pos="312420" algn="l"/>
              </a:tabLst>
            </a:pPr>
            <a:endParaRPr lang="en-IN" sz="1400" spc="-1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83820" marR="324485">
              <a:lnSpc>
                <a:spcPts val="1650"/>
              </a:lnSpc>
              <a:spcBef>
                <a:spcPts val="15"/>
              </a:spcBef>
              <a:tabLst>
                <a:tab pos="312420" algn="l"/>
              </a:tabLst>
            </a:pPr>
            <a:r>
              <a:rPr lang="en-IN" sz="1400" b="1" spc="-10" dirty="0">
                <a:solidFill>
                  <a:srgbClr val="0D0D0D"/>
                </a:solidFill>
                <a:latin typeface="Cambria"/>
                <a:cs typeface="Cambria"/>
              </a:rPr>
              <a:t>                                                          REFERENCES</a:t>
            </a:r>
          </a:p>
          <a:p>
            <a:pPr marL="83820" marR="324485">
              <a:lnSpc>
                <a:spcPts val="1650"/>
              </a:lnSpc>
              <a:spcBef>
                <a:spcPts val="15"/>
              </a:spcBef>
              <a:tabLst>
                <a:tab pos="312420" algn="l"/>
              </a:tabLst>
            </a:pPr>
            <a:endParaRPr lang="en-IN" sz="1400" b="1" spc="-1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312420" marR="324485" indent="-228600">
              <a:lnSpc>
                <a:spcPts val="1650"/>
              </a:lnSpc>
              <a:spcBef>
                <a:spcPts val="15"/>
              </a:spcBef>
              <a:buAutoNum type="arabicPeriod"/>
              <a:tabLst>
                <a:tab pos="312420" algn="l"/>
              </a:tabLst>
            </a:pPr>
            <a:endParaRPr lang="en-IN" sz="1400" spc="-10" dirty="0">
              <a:solidFill>
                <a:srgbClr val="0D0D0D"/>
              </a:solidFill>
              <a:latin typeface="Cambria"/>
              <a:cs typeface="Cambria"/>
            </a:endParaRPr>
          </a:p>
          <a:p>
            <a:pPr marL="312420" marR="324485" indent="-228600">
              <a:lnSpc>
                <a:spcPts val="1650"/>
              </a:lnSpc>
              <a:spcBef>
                <a:spcPts val="15"/>
              </a:spcBef>
              <a:buAutoNum type="arabicPeriod"/>
              <a:tabLst>
                <a:tab pos="312420" algn="l"/>
              </a:tabLst>
            </a:pP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"E-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commerce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2019: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Business,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Technology,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Society"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Kenneth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C.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Laudon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Carol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Guercio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Traver</a:t>
            </a:r>
            <a:endParaRPr sz="1400" dirty="0">
              <a:latin typeface="Cambria"/>
              <a:cs typeface="Cambria"/>
            </a:endParaRPr>
          </a:p>
          <a:p>
            <a:pPr marL="312420" marR="358775" indent="-228600">
              <a:lnSpc>
                <a:spcPts val="1630"/>
              </a:lnSpc>
              <a:spcBef>
                <a:spcPts val="15"/>
              </a:spcBef>
              <a:buAutoNum type="arabicPeriod"/>
              <a:tabLst>
                <a:tab pos="312420" algn="l"/>
              </a:tabLst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"Web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Analytics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2.0: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Art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Accountability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Science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Customer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Centricity"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Avinash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Kaushik</a:t>
            </a:r>
            <a:endParaRPr sz="1400" dirty="0">
              <a:latin typeface="Cambria"/>
              <a:cs typeface="Cambria"/>
            </a:endParaRPr>
          </a:p>
          <a:p>
            <a:pPr marL="312420" marR="59055" indent="-228600">
              <a:lnSpc>
                <a:spcPts val="1650"/>
              </a:lnSpc>
              <a:spcBef>
                <a:spcPts val="5"/>
              </a:spcBef>
              <a:buAutoNum type="arabicPeriod"/>
              <a:tabLst>
                <a:tab pos="312420" algn="l"/>
              </a:tabLst>
            </a:pP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"Data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Science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Business: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What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You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Need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Know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about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Mining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Data-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Analytic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Thinking"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Foster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Provost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Tom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Fawcett</a:t>
            </a:r>
            <a:endParaRPr sz="1400" dirty="0">
              <a:latin typeface="Cambria"/>
              <a:cs typeface="Cambria"/>
            </a:endParaRPr>
          </a:p>
          <a:p>
            <a:pPr marL="312420" indent="-228600">
              <a:lnSpc>
                <a:spcPts val="1560"/>
              </a:lnSpc>
              <a:buAutoNum type="arabicPeriod"/>
              <a:tabLst>
                <a:tab pos="312420" algn="l"/>
              </a:tabLst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"Predictive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Analytics: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Power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Predict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Who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Will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Click,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Buy,</a:t>
            </a:r>
            <a:r>
              <a:rPr sz="14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Lie,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Die"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by</a:t>
            </a:r>
            <a:endParaRPr sz="1400" dirty="0">
              <a:latin typeface="Cambria"/>
              <a:cs typeface="Cambria"/>
            </a:endParaRPr>
          </a:p>
          <a:p>
            <a:pPr marL="312420">
              <a:lnSpc>
                <a:spcPts val="1650"/>
              </a:lnSpc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Eric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 Siegel</a:t>
            </a:r>
            <a:endParaRPr sz="1400" dirty="0">
              <a:latin typeface="Cambria"/>
              <a:cs typeface="Cambria"/>
            </a:endParaRPr>
          </a:p>
          <a:p>
            <a:pPr marL="312420" marR="26034" indent="-228600">
              <a:lnSpc>
                <a:spcPts val="1650"/>
              </a:lnSpc>
              <a:spcBef>
                <a:spcPts val="25"/>
              </a:spcBef>
              <a:buAutoNum type="arabicPeriod" startAt="5"/>
              <a:tabLst>
                <a:tab pos="312420" algn="l"/>
              </a:tabLst>
            </a:pP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Industry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reports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whitepapers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4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organizations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Forrester</a:t>
            </a:r>
            <a:r>
              <a:rPr sz="14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Research,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Gartner,</a:t>
            </a:r>
            <a:r>
              <a:rPr sz="14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4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McKinsey</a:t>
            </a:r>
            <a:r>
              <a:rPr sz="14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0D0D0D"/>
                </a:solidFill>
                <a:latin typeface="Cambria"/>
                <a:cs typeface="Cambria"/>
              </a:rPr>
              <a:t>&amp;</a:t>
            </a:r>
            <a:r>
              <a:rPr sz="14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Cambria"/>
                <a:cs typeface="Cambria"/>
              </a:rPr>
              <a:t>Company.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8727F-AF61-C664-A947-B5A676F52B53}"/>
              </a:ext>
            </a:extLst>
          </p:cNvPr>
          <p:cNvSpPr txBox="1"/>
          <p:nvPr/>
        </p:nvSpPr>
        <p:spPr>
          <a:xfrm>
            <a:off x="74221" y="4895329"/>
            <a:ext cx="5710752" cy="4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837" y="2633033"/>
            <a:ext cx="556069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100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 Light"/>
                <a:cs typeface="Calibri Light"/>
                <a:hlinkClick r:id="rId2"/>
              </a:rPr>
              <a:t>https://github.com/Baranip777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DEMO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LINK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 marR="5080" indent="844550">
              <a:lnSpc>
                <a:spcPts val="1550"/>
              </a:lnSpc>
              <a:spcBef>
                <a:spcPts val="158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https://github.com/Baranip777/Barani_E-commerce/blob/main/E-</a:t>
            </a:r>
            <a:r>
              <a:rPr sz="1400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commerce%20sales%20Analysis.mp4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605" y="2071865"/>
            <a:ext cx="6626225" cy="281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imes New Roman"/>
                <a:cs typeface="Times New Roman"/>
              </a:rPr>
              <a:t>                                             LINKS</a:t>
            </a: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latin typeface="Times New Roman"/>
                <a:cs typeface="Times New Roman"/>
              </a:rPr>
              <a:t>GIT HUB :</a:t>
            </a: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endParaRPr lang="en-IN" sz="1400" dirty="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PPT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lang="en-IN" sz="1400" spc="-20" dirty="0">
                <a:latin typeface="Times New Roman"/>
                <a:cs typeface="Times New Roman"/>
              </a:rPr>
              <a:t>LINK :</a:t>
            </a:r>
            <a:r>
              <a:rPr lang="en-IN"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  </a:t>
            </a:r>
          </a:p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https://github.com/Baranip777/Barani_Ecommerce/blob/main/BARANI%20P_N</a:t>
            </a:r>
            <a:r>
              <a:rPr sz="1600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M_AIML.pptx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33370" y="1343406"/>
            <a:ext cx="1132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80" y="2246947"/>
            <a:ext cx="5867400" cy="383984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" algn="just">
              <a:lnSpc>
                <a:spcPts val="1639"/>
              </a:lnSpc>
            </a:pPr>
            <a:r>
              <a:rPr sz="1400" dirty="0">
                <a:latin typeface="Cambria"/>
                <a:cs typeface="Cambria"/>
              </a:rPr>
              <a:t>E-commerce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sales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analysis</a:t>
            </a:r>
            <a:r>
              <a:rPr sz="1400" spc="13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plays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a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crucial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role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12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understanding</a:t>
            </a:r>
            <a:r>
              <a:rPr sz="1400" spc="135" dirty="0">
                <a:latin typeface="Cambria"/>
                <a:cs typeface="Cambria"/>
              </a:rPr>
              <a:t>  </a:t>
            </a:r>
            <a:r>
              <a:rPr sz="1400" spc="-25" dirty="0">
                <a:latin typeface="Cambria"/>
                <a:cs typeface="Cambria"/>
              </a:rPr>
              <a:t>and</a:t>
            </a:r>
            <a:endParaRPr sz="1400">
              <a:latin typeface="Cambria"/>
              <a:cs typeface="Cambria"/>
            </a:endParaRPr>
          </a:p>
          <a:p>
            <a:pPr marL="20320" marR="13970" algn="just">
              <a:lnSpc>
                <a:spcPct val="112400"/>
              </a:lnSpc>
              <a:spcBef>
                <a:spcPts val="10"/>
              </a:spcBef>
            </a:pPr>
            <a:r>
              <a:rPr sz="1400" dirty="0">
                <a:latin typeface="Cambria"/>
                <a:cs typeface="Cambria"/>
              </a:rPr>
              <a:t>optimizing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online</a:t>
            </a:r>
            <a:r>
              <a:rPr sz="1400" spc="30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sales</a:t>
            </a:r>
            <a:r>
              <a:rPr sz="1400" spc="3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strategies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for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businesses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operating</a:t>
            </a:r>
            <a:r>
              <a:rPr sz="1400" spc="3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</a:t>
            </a:r>
            <a:r>
              <a:rPr sz="1400" spc="3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digital </a:t>
            </a:r>
            <a:r>
              <a:rPr sz="1400" dirty="0">
                <a:latin typeface="Cambria"/>
                <a:cs typeface="Cambria"/>
              </a:rPr>
              <a:t>marketplace.</a:t>
            </a:r>
            <a:r>
              <a:rPr sz="1400" spc="3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This</a:t>
            </a:r>
            <a:r>
              <a:rPr sz="1400" spc="3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study</a:t>
            </a:r>
            <a:r>
              <a:rPr sz="1400" spc="3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examines</a:t>
            </a:r>
            <a:r>
              <a:rPr sz="1400" spc="3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</a:t>
            </a:r>
            <a:r>
              <a:rPr sz="1400" spc="3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various</a:t>
            </a:r>
            <a:r>
              <a:rPr sz="1400" spc="3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methodologies,</a:t>
            </a:r>
            <a:r>
              <a:rPr sz="1400" spc="3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tools,</a:t>
            </a:r>
            <a:r>
              <a:rPr sz="1400" spc="34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and </a:t>
            </a:r>
            <a:r>
              <a:rPr sz="1400" spc="-10" dirty="0">
                <a:latin typeface="Cambria"/>
                <a:cs typeface="Cambria"/>
              </a:rPr>
              <a:t>techniques</a:t>
            </a:r>
            <a:r>
              <a:rPr sz="1400" spc="-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employed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analyzing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e-commerce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sales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data</a:t>
            </a:r>
            <a:r>
              <a:rPr sz="1400" spc="-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derive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actionable </a:t>
            </a:r>
            <a:r>
              <a:rPr sz="1400" dirty="0">
                <a:latin typeface="Cambria"/>
                <a:cs typeface="Cambria"/>
              </a:rPr>
              <a:t>insights</a:t>
            </a:r>
            <a:r>
              <a:rPr sz="1400" spc="19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19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drive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business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growth.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Key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aspects</a:t>
            </a:r>
            <a:r>
              <a:rPr sz="1400" spc="19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explored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include</a:t>
            </a:r>
            <a:r>
              <a:rPr sz="1400" spc="204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website </a:t>
            </a:r>
            <a:r>
              <a:rPr sz="1400" dirty="0">
                <a:latin typeface="Cambria"/>
                <a:cs typeface="Cambria"/>
              </a:rPr>
              <a:t>traffic</a:t>
            </a:r>
            <a:r>
              <a:rPr sz="1400" spc="18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analysis,</a:t>
            </a:r>
            <a:r>
              <a:rPr sz="1400" spc="18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conversion</a:t>
            </a:r>
            <a:r>
              <a:rPr sz="1400" spc="18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rate</a:t>
            </a:r>
            <a:r>
              <a:rPr sz="1400" spc="175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optimization,</a:t>
            </a:r>
            <a:r>
              <a:rPr sz="1400" spc="18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customer</a:t>
            </a:r>
            <a:r>
              <a:rPr sz="1400" spc="180" dirty="0">
                <a:latin typeface="Cambria"/>
                <a:cs typeface="Cambria"/>
              </a:rPr>
              <a:t>  </a:t>
            </a:r>
            <a:r>
              <a:rPr sz="1400" spc="-10" dirty="0">
                <a:latin typeface="Cambria"/>
                <a:cs typeface="Cambria"/>
              </a:rPr>
              <a:t>segmentation, </a:t>
            </a:r>
            <a:r>
              <a:rPr sz="1400" dirty="0">
                <a:latin typeface="Cambria"/>
                <a:cs typeface="Cambria"/>
              </a:rPr>
              <a:t>product</a:t>
            </a:r>
            <a:r>
              <a:rPr sz="1400" spc="1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performance</a:t>
            </a:r>
            <a:r>
              <a:rPr sz="1400" spc="1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analysis,</a:t>
            </a:r>
            <a:r>
              <a:rPr sz="1400" spc="19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1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marketing</a:t>
            </a:r>
            <a:r>
              <a:rPr sz="1400" spc="18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campaign</a:t>
            </a:r>
            <a:r>
              <a:rPr sz="1400" spc="17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effectiveness.</a:t>
            </a:r>
            <a:r>
              <a:rPr sz="1400" spc="18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The </a:t>
            </a:r>
            <a:r>
              <a:rPr sz="1400" dirty="0">
                <a:latin typeface="Cambria"/>
                <a:cs typeface="Cambria"/>
              </a:rPr>
              <a:t>study</a:t>
            </a:r>
            <a:r>
              <a:rPr sz="1400" spc="11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highlights</a:t>
            </a:r>
            <a:r>
              <a:rPr sz="1400" spc="12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the</a:t>
            </a:r>
            <a:r>
              <a:rPr sz="1400" spc="11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importance</a:t>
            </a:r>
            <a:r>
              <a:rPr sz="1400" spc="11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12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leveraging</a:t>
            </a:r>
            <a:r>
              <a:rPr sz="1400" spc="12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data</a:t>
            </a:r>
            <a:r>
              <a:rPr sz="1400" spc="110" dirty="0">
                <a:latin typeface="Cambria"/>
                <a:cs typeface="Cambria"/>
              </a:rPr>
              <a:t>  </a:t>
            </a:r>
            <a:r>
              <a:rPr sz="1400" dirty="0">
                <a:latin typeface="Cambria"/>
                <a:cs typeface="Cambria"/>
              </a:rPr>
              <a:t>analytics,</a:t>
            </a:r>
            <a:r>
              <a:rPr sz="1400" spc="120" dirty="0">
                <a:latin typeface="Cambria"/>
                <a:cs typeface="Cambria"/>
              </a:rPr>
              <a:t>  </a:t>
            </a:r>
            <a:r>
              <a:rPr sz="1400" spc="-10" dirty="0">
                <a:latin typeface="Cambria"/>
                <a:cs typeface="Cambria"/>
              </a:rPr>
              <a:t>machine learning,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and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predictive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modeling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techniques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to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uncover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patterns,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trends,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and </a:t>
            </a:r>
            <a:r>
              <a:rPr sz="1400" dirty="0">
                <a:latin typeface="Cambria"/>
                <a:cs typeface="Cambria"/>
              </a:rPr>
              <a:t>opportunities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e-commerce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sales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data.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Additionally,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emerging</a:t>
            </a:r>
            <a:r>
              <a:rPr sz="1400" spc="-10" dirty="0">
                <a:latin typeface="Cambria"/>
                <a:cs typeface="Cambria"/>
              </a:rPr>
              <a:t> technologies </a:t>
            </a:r>
            <a:r>
              <a:rPr sz="1400" dirty="0">
                <a:latin typeface="Cambria"/>
                <a:cs typeface="Cambria"/>
              </a:rPr>
              <a:t>such</a:t>
            </a:r>
            <a:r>
              <a:rPr sz="1400" spc="-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as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augmented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reality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(AR)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artificial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intelligence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(AI)</a:t>
            </a:r>
            <a:r>
              <a:rPr sz="1400" spc="-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are</a:t>
            </a:r>
            <a:r>
              <a:rPr sz="1400" spc="-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discussed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in </a:t>
            </a:r>
            <a:r>
              <a:rPr sz="1400" dirty="0">
                <a:latin typeface="Cambria"/>
                <a:cs typeface="Cambria"/>
              </a:rPr>
              <a:t>the</a:t>
            </a:r>
            <a:r>
              <a:rPr sz="1400" spc="2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context</a:t>
            </a:r>
            <a:r>
              <a:rPr sz="1400" spc="229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25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enhancing</a:t>
            </a:r>
            <a:r>
              <a:rPr sz="1400" spc="2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customer</a:t>
            </a:r>
            <a:r>
              <a:rPr sz="1400" spc="2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engagement</a:t>
            </a:r>
            <a:r>
              <a:rPr sz="1400" spc="2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2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personalization</a:t>
            </a:r>
            <a:r>
              <a:rPr sz="1400" spc="2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24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e- </a:t>
            </a:r>
            <a:r>
              <a:rPr sz="1400" dirty="0">
                <a:latin typeface="Cambria"/>
                <a:cs typeface="Cambria"/>
              </a:rPr>
              <a:t>commerce</a:t>
            </a:r>
            <a:r>
              <a:rPr sz="1400" spc="-5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sales.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Practical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implications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future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directions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for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research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and </a:t>
            </a:r>
            <a:r>
              <a:rPr sz="1400" dirty="0">
                <a:latin typeface="Cambria"/>
                <a:cs typeface="Cambria"/>
              </a:rPr>
              <a:t>practice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e-commerce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sales</a:t>
            </a:r>
            <a:r>
              <a:rPr sz="1400" spc="1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analysis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are</a:t>
            </a:r>
            <a:r>
              <a:rPr sz="1400" spc="16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also</a:t>
            </a:r>
            <a:r>
              <a:rPr sz="1400" spc="17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addressed,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emphasizing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the </a:t>
            </a:r>
            <a:r>
              <a:rPr sz="1400" dirty="0">
                <a:latin typeface="Cambria"/>
                <a:cs typeface="Cambria"/>
              </a:rPr>
              <a:t>importance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data-</a:t>
            </a:r>
            <a:r>
              <a:rPr sz="1400" dirty="0">
                <a:latin typeface="Cambria"/>
                <a:cs typeface="Cambria"/>
              </a:rPr>
              <a:t>driven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decision-</a:t>
            </a:r>
            <a:r>
              <a:rPr sz="1400" dirty="0">
                <a:latin typeface="Cambria"/>
                <a:cs typeface="Cambria"/>
              </a:rPr>
              <a:t>making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and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continuous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optimization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to </a:t>
            </a:r>
            <a:r>
              <a:rPr sz="1400" dirty="0">
                <a:latin typeface="Cambria"/>
                <a:cs typeface="Cambria"/>
              </a:rPr>
              <a:t>stay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competitive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in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the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evolving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digital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landscape.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38170" y="1330706"/>
            <a:ext cx="680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Times New Roman"/>
                <a:cs typeface="Times New Roman"/>
              </a:rPr>
              <a:t>INDEX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3742" y="1816735"/>
          <a:ext cx="6267450" cy="4057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Modelling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17" y="6072504"/>
            <a:ext cx="765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4020" y="1032256"/>
            <a:ext cx="1651635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600" b="1" spc="-10" dirty="0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17" y="2350134"/>
            <a:ext cx="6671309" cy="244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1.1</a:t>
            </a:r>
            <a:r>
              <a:rPr sz="1600" b="1" dirty="0">
                <a:latin typeface="Times New Roman"/>
                <a:cs typeface="Times New Roman"/>
              </a:rPr>
              <a:t>	Problem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Statement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6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47000"/>
              </a:lnSpc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rapidly</a:t>
            </a:r>
            <a:r>
              <a:rPr sz="12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evolving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landscape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e-commerce,</a:t>
            </a:r>
            <a:r>
              <a:rPr sz="1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200" spc="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face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challenge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effectively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analyzing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1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optimize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200" spc="18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online</a:t>
            </a:r>
            <a:r>
              <a:rPr sz="1200" spc="1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strategies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drive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sustainable</a:t>
            </a:r>
            <a:r>
              <a:rPr sz="1200" spc="1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growth.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Despite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availability</a:t>
            </a:r>
            <a:r>
              <a:rPr sz="12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vast</a:t>
            </a:r>
            <a:r>
              <a:rPr sz="12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amounts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various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website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traffic, customer</a:t>
            </a:r>
            <a:r>
              <a:rPr sz="1200" spc="-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transactions,</a:t>
            </a:r>
            <a:r>
              <a:rPr sz="1200" spc="-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campaigns,</a:t>
            </a:r>
            <a:r>
              <a:rPr sz="1200" spc="-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businesses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sz="1200" spc="-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struggle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extract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actionable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sz="1200" spc="3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sz="1200" spc="3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1200" spc="3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inform</a:t>
            </a:r>
            <a:r>
              <a:rPr sz="1200" spc="3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strategic</a:t>
            </a:r>
            <a:r>
              <a:rPr sz="1200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decision-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making.</a:t>
            </a:r>
            <a:r>
              <a:rPr sz="1200" spc="3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Key</a:t>
            </a:r>
            <a:r>
              <a:rPr sz="1200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challenges</a:t>
            </a:r>
            <a:r>
              <a:rPr sz="1200" spc="3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1200" spc="3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understanding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2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behavior,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identifying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trends,</a:t>
            </a:r>
            <a:r>
              <a:rPr sz="12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optimizing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200" spc="2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offerings,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maximizing marketing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ROI in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competitive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 dynamic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marketplace</a:t>
            </a:r>
            <a:r>
              <a:rPr sz="1100" spc="-10" dirty="0">
                <a:solidFill>
                  <a:srgbClr val="0D0D0D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17" y="5383148"/>
            <a:ext cx="2190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b="1" spc="-25" dirty="0">
                <a:latin typeface="Times New Roman"/>
                <a:cs typeface="Times New Roman"/>
              </a:rPr>
              <a:t>1.2</a:t>
            </a:r>
            <a:r>
              <a:rPr sz="1600" b="1" dirty="0">
                <a:latin typeface="Times New Roman"/>
                <a:cs typeface="Times New Roman"/>
              </a:rPr>
              <a:t>	Proposed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Solution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230" y="5860986"/>
            <a:ext cx="6175375" cy="2684145"/>
          </a:xfrm>
          <a:prstGeom prst="rect">
            <a:avLst/>
          </a:prstGeom>
          <a:ln w="3175">
            <a:solidFill>
              <a:srgbClr val="E2E2E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 algn="just">
              <a:lnSpc>
                <a:spcPts val="1405"/>
              </a:lnSpc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Utilize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analytics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tools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technologies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collect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comprehensive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various</a:t>
            </a:r>
            <a:endParaRPr sz="1200">
              <a:latin typeface="Cambria"/>
              <a:cs typeface="Cambria"/>
            </a:endParaRPr>
          </a:p>
          <a:p>
            <a:pPr marL="83820" marR="19050" algn="just">
              <a:lnSpc>
                <a:spcPct val="145800"/>
              </a:lnSpc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sources, including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website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traffic,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customer transactions,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campaigns,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external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market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trends.</a:t>
            </a:r>
            <a:r>
              <a:rPr sz="1200" spc="2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Integrate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disparate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1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ensure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sz="1200" spc="1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quality</a:t>
            </a:r>
            <a:r>
              <a:rPr sz="1200" spc="2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1200" spc="1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cleaning</a:t>
            </a:r>
            <a:r>
              <a:rPr sz="1200" spc="20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endParaRPr sz="1200">
              <a:latin typeface="Cambria"/>
              <a:cs typeface="Cambria"/>
            </a:endParaRPr>
          </a:p>
          <a:p>
            <a:pPr marL="83820" marR="14604" algn="just">
              <a:lnSpc>
                <a:spcPct val="146500"/>
              </a:lnSpc>
              <a:spcBef>
                <a:spcPts val="15"/>
              </a:spcBef>
            </a:pP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standardizing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2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r>
              <a:rPr sz="12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1200" spc="26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involves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removing</a:t>
            </a:r>
            <a:r>
              <a:rPr sz="1200" spc="2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duplicates,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handling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missing</a:t>
            </a:r>
            <a:r>
              <a:rPr sz="1200" spc="2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values,</a:t>
            </a:r>
            <a:r>
              <a:rPr sz="1200" spc="254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resolving</a:t>
            </a:r>
            <a:r>
              <a:rPr sz="1200" spc="1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sz="12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create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1200" spc="9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unified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8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reliable</a:t>
            </a:r>
            <a:r>
              <a:rPr sz="1200" spc="9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dataset.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Apply</a:t>
            </a:r>
            <a:r>
              <a:rPr sz="1200" spc="1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sz="1200" spc="1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analytics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learning,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predictive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modeling,</a:t>
            </a:r>
            <a:r>
              <a:rPr sz="1200" spc="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clustering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sz="1200" spc="-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uncover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hidden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sz="12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trends,</a:t>
            </a:r>
            <a:r>
              <a:rPr sz="1200" spc="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sz="12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within</a:t>
            </a:r>
            <a:r>
              <a:rPr sz="1200" spc="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1200" spc="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e-commerce</a:t>
            </a:r>
            <a:r>
              <a:rPr sz="1200" spc="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sales</a:t>
            </a:r>
            <a:r>
              <a:rPr sz="1200" spc="7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data.</a:t>
            </a:r>
            <a:r>
              <a:rPr sz="1200" spc="7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Segment</a:t>
            </a:r>
            <a:r>
              <a:rPr sz="1200" spc="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customers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based</a:t>
            </a:r>
            <a:r>
              <a:rPr sz="1200" spc="1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on</a:t>
            </a:r>
            <a:r>
              <a:rPr sz="1200" spc="1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behavior,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demographics,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1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purchase</a:t>
            </a:r>
            <a:r>
              <a:rPr sz="1200" spc="1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history</a:t>
            </a:r>
            <a:r>
              <a:rPr sz="1200" spc="1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better</a:t>
            </a:r>
            <a:r>
              <a:rPr sz="1200" spc="1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sz="1200" spc="1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1200" spc="13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needs,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preferences,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lifetime value.</a:t>
            </a:r>
            <a:r>
              <a:rPr sz="1200" spc="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segmentation</a:t>
            </a:r>
            <a:r>
              <a:rPr sz="1200" spc="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personalize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marketing</a:t>
            </a:r>
            <a:r>
              <a:rPr sz="1200" spc="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efforts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 tailor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product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offerings</a:t>
            </a:r>
            <a:r>
              <a:rPr sz="1200" spc="-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different</a:t>
            </a:r>
            <a:r>
              <a:rPr sz="1200" spc="-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0D0D0D"/>
                </a:solidFill>
                <a:latin typeface="Cambria"/>
                <a:cs typeface="Cambria"/>
              </a:rPr>
              <a:t>customer</a:t>
            </a:r>
            <a:r>
              <a:rPr sz="1200" spc="-3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Cambria"/>
                <a:cs typeface="Cambria"/>
              </a:rPr>
              <a:t>segments.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49" y="297941"/>
            <a:ext cx="6998970" cy="1049020"/>
            <a:chOff x="129049" y="297941"/>
            <a:chExt cx="6998970" cy="1049020"/>
          </a:xfrm>
        </p:grpSpPr>
        <p:sp>
          <p:nvSpPr>
            <p:cNvPr id="3" name="object 3"/>
            <p:cNvSpPr/>
            <p:nvPr/>
          </p:nvSpPr>
          <p:spPr>
            <a:xfrm>
              <a:off x="438467" y="721105"/>
              <a:ext cx="6686550" cy="622300"/>
            </a:xfrm>
            <a:custGeom>
              <a:avLst/>
              <a:gdLst/>
              <a:ahLst/>
              <a:cxnLst/>
              <a:rect l="l" t="t" r="r" b="b"/>
              <a:pathLst>
                <a:path w="6686550" h="622300">
                  <a:moveTo>
                    <a:pt x="6686169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6686169" y="622300"/>
                  </a:lnTo>
                  <a:lnTo>
                    <a:pt x="6686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5292" y="717930"/>
              <a:ext cx="6692900" cy="628650"/>
            </a:xfrm>
            <a:custGeom>
              <a:avLst/>
              <a:gdLst/>
              <a:ahLst/>
              <a:cxnLst/>
              <a:rect l="l" t="t" r="r" b="b"/>
              <a:pathLst>
                <a:path w="6692900" h="628650">
                  <a:moveTo>
                    <a:pt x="6689344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3175"/>
                  </a:lnTo>
                  <a:lnTo>
                    <a:pt x="0" y="625475"/>
                  </a:lnTo>
                  <a:lnTo>
                    <a:pt x="0" y="628650"/>
                  </a:lnTo>
                  <a:lnTo>
                    <a:pt x="3175" y="628650"/>
                  </a:lnTo>
                  <a:lnTo>
                    <a:pt x="6689344" y="628650"/>
                  </a:lnTo>
                  <a:lnTo>
                    <a:pt x="6689344" y="625475"/>
                  </a:lnTo>
                  <a:lnTo>
                    <a:pt x="3175" y="625475"/>
                  </a:lnTo>
                  <a:lnTo>
                    <a:pt x="3175" y="3175"/>
                  </a:lnTo>
                  <a:lnTo>
                    <a:pt x="6689344" y="3175"/>
                  </a:lnTo>
                  <a:lnTo>
                    <a:pt x="6689344" y="0"/>
                  </a:lnTo>
                  <a:close/>
                </a:path>
                <a:path w="6692900" h="628650">
                  <a:moveTo>
                    <a:pt x="6692582" y="0"/>
                  </a:moveTo>
                  <a:lnTo>
                    <a:pt x="6689407" y="0"/>
                  </a:lnTo>
                  <a:lnTo>
                    <a:pt x="6689407" y="3175"/>
                  </a:lnTo>
                  <a:lnTo>
                    <a:pt x="6689407" y="625475"/>
                  </a:lnTo>
                  <a:lnTo>
                    <a:pt x="6689407" y="628650"/>
                  </a:lnTo>
                  <a:lnTo>
                    <a:pt x="6692582" y="628650"/>
                  </a:lnTo>
                  <a:lnTo>
                    <a:pt x="6692582" y="625475"/>
                  </a:lnTo>
                  <a:lnTo>
                    <a:pt x="6692582" y="3175"/>
                  </a:lnTo>
                  <a:lnTo>
                    <a:pt x="669258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4817" y="1502409"/>
            <a:ext cx="5048885" cy="191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396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632585">
              <a:lnSpc>
                <a:spcPct val="100000"/>
              </a:lnSpc>
              <a:spcBef>
                <a:spcPts val="1530"/>
              </a:spcBef>
            </a:pPr>
            <a:r>
              <a:rPr sz="1600" b="1" dirty="0">
                <a:latin typeface="Times New Roman"/>
                <a:cs typeface="Times New Roman"/>
              </a:rPr>
              <a:t>SERVICES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TOOLS</a:t>
            </a:r>
            <a:r>
              <a:rPr sz="1600" b="1" spc="-10" dirty="0">
                <a:latin typeface="Times New Roman"/>
                <a:cs typeface="Times New Roman"/>
              </a:rPr>
              <a:t> REQUIRED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- Exiting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</a:t>
            </a:r>
            <a:endParaRPr sz="1400">
              <a:latin typeface="Times New Roman"/>
              <a:cs typeface="Times New Roman"/>
            </a:endParaRPr>
          </a:p>
          <a:p>
            <a:pPr marL="12700" marR="1373505">
              <a:lnSpc>
                <a:spcPct val="186000"/>
              </a:lnSpc>
            </a:pPr>
            <a:r>
              <a:rPr sz="1400" b="1" dirty="0">
                <a:latin typeface="Times New Roman"/>
                <a:cs typeface="Times New Roman"/>
              </a:rPr>
              <a:t>2.1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Required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 config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|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Cloud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computing </a:t>
            </a:r>
            <a:r>
              <a:rPr sz="1400" b="1" dirty="0">
                <a:latin typeface="Times New Roman"/>
                <a:cs typeface="Times New Roman"/>
              </a:rPr>
              <a:t>2.1Services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|2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0392" y="3603053"/>
          <a:ext cx="6604000" cy="287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0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995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Sales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1200" b="1" spc="-1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Revenue</a:t>
                      </a:r>
                      <a:r>
                        <a:rPr sz="1200" b="1" spc="-1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marR="15240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This</a:t>
                      </a:r>
                      <a:r>
                        <a:rPr sz="1200" spc="1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encompasses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200" spc="1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about</a:t>
                      </a:r>
                      <a:r>
                        <a:rPr sz="1200" spc="1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transactions,</a:t>
                      </a:r>
                      <a:r>
                        <a:rPr sz="1200" spc="1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including</a:t>
                      </a:r>
                      <a:r>
                        <a:rPr sz="1200" spc="1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order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value,</a:t>
                      </a:r>
                      <a:r>
                        <a:rPr sz="1200" spc="1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orders,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average</a:t>
                      </a:r>
                      <a:r>
                        <a:rPr sz="1200" spc="3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order</a:t>
                      </a:r>
                      <a:r>
                        <a:rPr sz="1200" spc="3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value</a:t>
                      </a:r>
                      <a:r>
                        <a:rPr sz="1200" spc="3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(AOV),</a:t>
                      </a:r>
                      <a:r>
                        <a:rPr sz="1200" spc="3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3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revenue</a:t>
                      </a:r>
                      <a:r>
                        <a:rPr sz="1200" spc="3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generated.</a:t>
                      </a:r>
                      <a:r>
                        <a:rPr sz="1200" spc="3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E-commerce</a:t>
                      </a:r>
                      <a:r>
                        <a:rPr sz="1200" spc="3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platforms</a:t>
                      </a:r>
                      <a:r>
                        <a:rPr sz="1200" spc="3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3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payment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ts val="1345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gateways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often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provide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built-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analytics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tracking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performance.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Performance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marR="20320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individual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products,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including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volume,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conversion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rates,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average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revenue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product,</a:t>
                      </a:r>
                      <a:r>
                        <a:rPr sz="1200" spc="3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help</a:t>
                      </a:r>
                      <a:r>
                        <a:rPr sz="1200" spc="39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businesses</a:t>
                      </a:r>
                      <a:r>
                        <a:rPr sz="1200" spc="3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understand</a:t>
                      </a:r>
                      <a:r>
                        <a:rPr sz="1200" spc="3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which</a:t>
                      </a:r>
                      <a:r>
                        <a:rPr sz="1200" spc="3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products</a:t>
                      </a:r>
                      <a:r>
                        <a:rPr sz="1200" spc="39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are</a:t>
                      </a:r>
                      <a:r>
                        <a:rPr sz="1200" spc="3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popular</a:t>
                      </a:r>
                      <a:r>
                        <a:rPr sz="1200" spc="3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39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which</a:t>
                      </a:r>
                      <a:r>
                        <a:rPr sz="1200" spc="4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may</a:t>
                      </a:r>
                      <a:r>
                        <a:rPr sz="1200" spc="3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need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ts val="1425"/>
                        </a:lnSpc>
                        <a:spcBef>
                          <a:spcPts val="95"/>
                        </a:spcBef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improvement.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E-commerce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typically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offer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features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analyze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performance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Customer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marR="18415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This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includes</a:t>
                      </a:r>
                      <a:r>
                        <a:rPr sz="1200" spc="1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demographic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information,</a:t>
                      </a:r>
                      <a:r>
                        <a:rPr sz="1200" spc="1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purchase</a:t>
                      </a:r>
                      <a:r>
                        <a:rPr sz="1200" spc="1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history,</a:t>
                      </a:r>
                      <a:r>
                        <a:rPr sz="1200" spc="1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browsing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behavior,</a:t>
                      </a:r>
                      <a:r>
                        <a:rPr sz="1200" spc="1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interactions.</a:t>
                      </a:r>
                      <a:r>
                        <a:rPr sz="1200" spc="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200" spc="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relationship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(CRM)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systems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1200" spc="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this</a:t>
                      </a:r>
                      <a:r>
                        <a:rPr sz="1200" spc="8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data,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enabling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businesses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segment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personalize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marketing efforts.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Abandonment</a:t>
                      </a:r>
                      <a:r>
                        <a:rPr sz="1200" b="1" spc="-5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marL="83820" marR="20320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Information</a:t>
                      </a:r>
                      <a:r>
                        <a:rPr sz="1200" spc="2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about</a:t>
                      </a:r>
                      <a:r>
                        <a:rPr sz="1200" spc="2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cart</a:t>
                      </a:r>
                      <a:r>
                        <a:rPr sz="1200" spc="2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abandonment</a:t>
                      </a:r>
                      <a:r>
                        <a:rPr sz="1200" spc="2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rates,</a:t>
                      </a:r>
                      <a:r>
                        <a:rPr sz="1200" spc="2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checkout</a:t>
                      </a:r>
                      <a:r>
                        <a:rPr sz="1200" spc="2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abandonment</a:t>
                      </a:r>
                      <a:r>
                        <a:rPr sz="1200" spc="2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rates,</a:t>
                      </a:r>
                      <a:r>
                        <a:rPr sz="1200" spc="2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2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reasons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abandonment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provides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insights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into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friction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points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buying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process.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4817" y="6847205"/>
            <a:ext cx="2155190" cy="63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2.2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Tools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Software </a:t>
            </a:r>
            <a:r>
              <a:rPr sz="1400" b="1" spc="-20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55" dirty="0">
                <a:solidFill>
                  <a:srgbClr val="111111"/>
                </a:solidFill>
                <a:latin typeface="Roboto"/>
                <a:cs typeface="Roboto"/>
              </a:rPr>
              <a:t>ľools</a:t>
            </a:r>
            <a:r>
              <a:rPr sz="1200" spc="55" dirty="0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200">
              <a:latin typeface="Roboto"/>
              <a:cs typeface="Robo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0392" y="7563421"/>
          <a:ext cx="6604000" cy="187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8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820">
                <a:tc gridSpan="2">
                  <a:txBody>
                    <a:bodyPr/>
                    <a:lstStyle/>
                    <a:p>
                      <a:pPr marL="83820">
                        <a:lnSpc>
                          <a:spcPts val="1425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42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Shopify</a:t>
                      </a:r>
                      <a:r>
                        <a:rPr sz="1200" b="1" spc="-6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Analytics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425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83820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Specifically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designed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Shopify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users,</a:t>
                      </a:r>
                      <a:r>
                        <a:rPr sz="1200" spc="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Shopify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Analytics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provides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detailed</a:t>
                      </a:r>
                      <a:r>
                        <a:rPr sz="1200" spc="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insights</a:t>
                      </a:r>
                      <a:r>
                        <a:rPr sz="1200" spc="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into</a:t>
                      </a:r>
                      <a:r>
                        <a:rPr sz="1200" spc="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 marR="19050">
                        <a:lnSpc>
                          <a:spcPts val="14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performance,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200" spc="2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behavior,</a:t>
                      </a:r>
                      <a:r>
                        <a:rPr sz="1200" spc="29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marketing</a:t>
                      </a:r>
                      <a:r>
                        <a:rPr sz="1200" spc="29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efforts.</a:t>
                      </a:r>
                      <a:r>
                        <a:rPr sz="1200" spc="2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offers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reports</a:t>
                      </a:r>
                      <a:r>
                        <a:rPr sz="1200" spc="2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2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trends,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acquisition,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performance.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 gridSpan="2">
                  <a:txBody>
                    <a:bodyPr/>
                    <a:lstStyle/>
                    <a:p>
                      <a:pPr marL="83820">
                        <a:lnSpc>
                          <a:spcPts val="1425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ts val="1425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WooCommerce</a:t>
                      </a:r>
                      <a:r>
                        <a:rPr sz="1200" b="1" spc="-7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Analytics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425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marL="83820">
                        <a:lnSpc>
                          <a:spcPts val="1380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Built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into</a:t>
                      </a:r>
                      <a:r>
                        <a:rPr sz="1200" spc="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WooCommerce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platform,</a:t>
                      </a:r>
                      <a:r>
                        <a:rPr sz="1200" spc="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WooCommerce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Analytics</a:t>
                      </a:r>
                      <a:r>
                        <a:rPr sz="1200" spc="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offers</a:t>
                      </a:r>
                      <a:r>
                        <a:rPr sz="1200" spc="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reporting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analytics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 marR="22860">
                        <a:lnSpc>
                          <a:spcPts val="14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features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track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sales,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behavior,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inventory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management.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It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provides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insights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into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trends,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order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metrics,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segmentation.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17" y="994156"/>
            <a:ext cx="2231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111111"/>
                </a:solidFill>
                <a:latin typeface="Roboto"/>
                <a:cs typeface="Roboto"/>
              </a:rPr>
              <a:t>Softwaíc</a:t>
            </a:r>
            <a:r>
              <a:rPr sz="1600" b="1" spc="80" dirty="0">
                <a:solidFill>
                  <a:srgbClr val="111111"/>
                </a:solidFill>
                <a:latin typeface="Roboto"/>
                <a:cs typeface="Roboto"/>
              </a:rPr>
              <a:t> </a:t>
            </a:r>
            <a:r>
              <a:rPr sz="1600" b="1" spc="-30" dirty="0">
                <a:solidFill>
                  <a:srgbClr val="111111"/>
                </a:solidFill>
                <a:latin typeface="Roboto"/>
                <a:cs typeface="Roboto"/>
              </a:rPr>
              <a:t>Rcquiícmc⭲ts</a:t>
            </a:r>
            <a:r>
              <a:rPr sz="1600" spc="-30" dirty="0">
                <a:solidFill>
                  <a:srgbClr val="111111"/>
                </a:solidFill>
                <a:latin typeface="Roboto"/>
                <a:cs typeface="Roboto"/>
              </a:rPr>
              <a:t>: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|3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0392" y="1379918"/>
          <a:ext cx="6604000" cy="379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3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995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Email</a:t>
                      </a:r>
                      <a:r>
                        <a:rPr sz="1200" b="1" spc="-2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Marketing</a:t>
                      </a:r>
                      <a:r>
                        <a:rPr sz="1200" b="1" spc="-2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Software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952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marR="20955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marketing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platforms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such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Mailchimp,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Klaviyo,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Constant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Contact,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others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are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used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creating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sending</a:t>
                      </a:r>
                      <a:r>
                        <a:rPr sz="1200" spc="2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marketing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emails,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well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tracking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campaign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performance.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 marR="17780">
                        <a:lnSpc>
                          <a:spcPts val="1400"/>
                        </a:lnSpc>
                        <a:spcBef>
                          <a:spcPts val="25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Integrating</a:t>
                      </a:r>
                      <a:r>
                        <a:rPr sz="1200" spc="26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1200" spc="28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marketing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r>
                        <a:rPr sz="1200" spc="2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with</a:t>
                      </a:r>
                      <a:r>
                        <a:rPr sz="1200" spc="27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e-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commerce</a:t>
                      </a:r>
                      <a:r>
                        <a:rPr sz="1200" spc="2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data</a:t>
                      </a:r>
                      <a:r>
                        <a:rPr sz="1200" spc="2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helps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assess</a:t>
                      </a:r>
                      <a:r>
                        <a:rPr sz="1200" spc="2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the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impact</a:t>
                      </a:r>
                      <a:r>
                        <a:rPr sz="1200" spc="254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200" spc="2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email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campaigns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on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sales.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38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 gridSpan="2">
                  <a:txBody>
                    <a:bodyPr/>
                    <a:lstStyle/>
                    <a:p>
                      <a:pPr marL="83820">
                        <a:lnSpc>
                          <a:spcPts val="143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43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A/B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Testing</a:t>
                      </a:r>
                      <a:r>
                        <a:rPr sz="1200" b="1" spc="-2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Software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ts val="143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algn="just">
                        <a:lnSpc>
                          <a:spcPts val="1385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A/B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testing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platforms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like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Optimizely,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VWO</a:t>
                      </a:r>
                      <a:r>
                        <a:rPr sz="1200" spc="1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(Visual</a:t>
                      </a:r>
                      <a:r>
                        <a:rPr sz="1200" spc="1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Website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Optimizer),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Google</a:t>
                      </a:r>
                      <a:r>
                        <a:rPr sz="1200" spc="1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Optimize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 marR="12065" algn="just">
                        <a:lnSpc>
                          <a:spcPts val="1400"/>
                        </a:lnSpc>
                        <a:spcBef>
                          <a:spcPts val="70"/>
                        </a:spcBef>
                      </a:pP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enable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businesses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 conduct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experiments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optimize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website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elements,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such as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pages,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checkout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flows,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promotional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offers.</a:t>
                      </a:r>
                      <a:r>
                        <a:rPr sz="1200" spc="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A/B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testing</a:t>
                      </a:r>
                      <a:r>
                        <a:rPr sz="1200" spc="5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helps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identify</a:t>
                      </a:r>
                      <a:r>
                        <a:rPr sz="1200" spc="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that</a:t>
                      </a:r>
                      <a:r>
                        <a:rPr sz="1200" spc="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lead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1200" spc="6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higher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conversion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rates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better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user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experience.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Inventory</a:t>
                      </a:r>
                      <a:r>
                        <a:rPr sz="1200" b="1" spc="-5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sz="1200" b="1" spc="-4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Software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: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83820" marR="16510">
                        <a:lnSpc>
                          <a:spcPts val="14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systems</a:t>
                      </a:r>
                      <a:r>
                        <a:rPr sz="1200" spc="2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like</a:t>
                      </a:r>
                      <a:r>
                        <a:rPr sz="1200" spc="254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TradeGecko,</a:t>
                      </a:r>
                      <a:r>
                        <a:rPr sz="1200" spc="229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DEAR</a:t>
                      </a:r>
                      <a:r>
                        <a:rPr sz="1200" spc="2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Systems,</a:t>
                      </a:r>
                      <a:r>
                        <a:rPr sz="1200" spc="229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2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Cin7</a:t>
                      </a:r>
                      <a:r>
                        <a:rPr sz="1200" spc="2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are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essential</a:t>
                      </a:r>
                      <a:r>
                        <a:rPr sz="1200" spc="2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for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businesses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selling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physical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products</a:t>
                      </a:r>
                      <a:r>
                        <a:rPr sz="1200" spc="-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online.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These</a:t>
                      </a:r>
                      <a:r>
                        <a:rPr sz="1200" spc="-2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systems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help</a:t>
                      </a:r>
                      <a:r>
                        <a:rPr sz="1200" spc="-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track</a:t>
                      </a:r>
                      <a:r>
                        <a:rPr sz="1200" spc="-1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inventory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levels,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manage</a:t>
                      </a:r>
                      <a:endParaRPr sz="1200"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stockouts,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optimize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order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fulfillment</a:t>
                      </a:r>
                      <a:r>
                        <a:rPr sz="1200" spc="-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processes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381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952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ymbol"/>
                          <a:cs typeface="Symbol"/>
                        </a:rPr>
                        <a:t>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3175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Social</a:t>
                      </a:r>
                      <a:r>
                        <a:rPr sz="1200" b="1" spc="-3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Media</a:t>
                      </a:r>
                      <a:r>
                        <a:rPr sz="1200" b="1" spc="-4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Management</a:t>
                      </a:r>
                      <a:r>
                        <a:rPr sz="1200" b="1" spc="-35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Software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9525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50" dirty="0">
                          <a:solidFill>
                            <a:srgbClr val="0D0D0D"/>
                          </a:solidFill>
                          <a:latin typeface="Segoe UI"/>
                          <a:cs typeface="Segoe UI"/>
                        </a:rPr>
                        <a:t>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6350">
                      <a:solidFill>
                        <a:srgbClr val="E2E2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E2E2E2"/>
                      </a:solidFill>
                      <a:prstDash val="solid"/>
                    </a:lnR>
                    <a:lnT w="635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marL="83820" marR="19685">
                        <a:lnSpc>
                          <a:spcPts val="1430"/>
                        </a:lnSpc>
                      </a:pP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Social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media</a:t>
                      </a:r>
                      <a:r>
                        <a:rPr sz="1200" spc="1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platforms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like</a:t>
                      </a:r>
                      <a:r>
                        <a:rPr sz="1200" spc="12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Hootsuite,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Buffer,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or</a:t>
                      </a:r>
                      <a:r>
                        <a:rPr sz="1200" spc="14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Sprout</a:t>
                      </a:r>
                      <a:r>
                        <a:rPr sz="1200" spc="1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Social</a:t>
                      </a:r>
                      <a:r>
                        <a:rPr sz="1200" spc="1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help</a:t>
                      </a:r>
                      <a:r>
                        <a:rPr sz="1200" spc="1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businesses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manage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their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social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media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presence,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schedule</a:t>
                      </a:r>
                      <a:r>
                        <a:rPr sz="1200" spc="-7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posts,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1200" spc="-3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track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social</a:t>
                      </a:r>
                      <a:r>
                        <a:rPr sz="1200" spc="-3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media</a:t>
                      </a:r>
                      <a:r>
                        <a:rPr sz="1200" spc="-45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200" spc="-10" dirty="0">
                          <a:solidFill>
                            <a:srgbClr val="0D0D0D"/>
                          </a:solidFill>
                          <a:latin typeface="Cambria"/>
                          <a:cs typeface="Cambria"/>
                        </a:rPr>
                        <a:t>performance.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E2E2E2"/>
                      </a:solidFill>
                      <a:prstDash val="solid"/>
                    </a:lnL>
                    <a:lnR w="3175">
                      <a:solidFill>
                        <a:srgbClr val="E2E2E2"/>
                      </a:solidFill>
                      <a:prstDash val="solid"/>
                    </a:lnR>
                    <a:lnT w="6350">
                      <a:solidFill>
                        <a:srgbClr val="E2E2E2"/>
                      </a:solidFill>
                      <a:prstDash val="solid"/>
                    </a:lnT>
                    <a:lnB w="3175">
                      <a:solidFill>
                        <a:srgbClr val="E2E2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3417" y="5272023"/>
            <a:ext cx="6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1111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973" y="1429549"/>
            <a:ext cx="4936189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2630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994535" algn="ctr">
              <a:lnSpc>
                <a:spcPct val="100000"/>
              </a:lnSpc>
              <a:spcBef>
                <a:spcPts val="1530"/>
              </a:spcBef>
            </a:pPr>
            <a:r>
              <a:rPr sz="1600" b="1" dirty="0">
                <a:latin typeface="Times New Roman"/>
                <a:cs typeface="Times New Roman"/>
              </a:rPr>
              <a:t>PROJECT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400" b="1" dirty="0">
                <a:latin typeface="Times New Roman"/>
                <a:cs typeface="Times New Roman"/>
              </a:rPr>
              <a:t>3.1 </a:t>
            </a:r>
            <a:r>
              <a:rPr sz="1400" b="1" spc="-10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flow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234950" algn="l"/>
              </a:tabLst>
            </a:pP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flow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  <a:p>
            <a:pPr marL="234950" indent="-222250">
              <a:lnSpc>
                <a:spcPct val="100000"/>
              </a:lnSpc>
              <a:spcBef>
                <a:spcPts val="1450"/>
              </a:spcBef>
              <a:buAutoNum type="arabicPeriod"/>
              <a:tabLst>
                <a:tab pos="234950" algn="l"/>
              </a:tabLst>
            </a:pPr>
            <a:r>
              <a:rPr sz="1400" b="1" dirty="0">
                <a:latin typeface="Times New Roman"/>
                <a:cs typeface="Times New Roman"/>
              </a:rPr>
              <a:t>Architecture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994156"/>
            <a:ext cx="1855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3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 flow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780" y="1638557"/>
            <a:ext cx="6400994" cy="7797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1032256"/>
            <a:ext cx="1877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2.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flow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8626" y="7660258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Times New Roman"/>
                <a:cs typeface="Times New Roman"/>
              </a:rPr>
              <a:t>\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46275"/>
            <a:ext cx="6591300" cy="29249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spc="-10" dirty="0"/>
              <a:t>Edunet</a:t>
            </a:r>
            <a:r>
              <a:rPr spc="-30" dirty="0"/>
              <a:t> </a:t>
            </a:r>
            <a:r>
              <a:rPr dirty="0"/>
              <a:t>Foundation.</a:t>
            </a:r>
            <a:r>
              <a:rPr spc="-2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25" dirty="0"/>
              <a:t> </a:t>
            </a:r>
            <a:r>
              <a:rPr dirty="0"/>
              <a:t>reserved</a:t>
            </a:r>
            <a:r>
              <a:rPr spc="40" dirty="0"/>
              <a:t> </a:t>
            </a:r>
            <a:r>
              <a:rPr sz="1100" b="0" spc="-25" dirty="0">
                <a:latin typeface="Calibri"/>
                <a:cs typeface="Calibri"/>
              </a:rPr>
              <a:t>|6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Tech Saksham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Saksham</dc:title>
  <dc:creator>NSTI MUMBAI</dc:creator>
  <cp:lastModifiedBy>916382741477</cp:lastModifiedBy>
  <cp:revision>2</cp:revision>
  <dcterms:created xsi:type="dcterms:W3CDTF">2024-04-23T04:13:15Z</dcterms:created>
  <dcterms:modified xsi:type="dcterms:W3CDTF">2024-04-23T04:46:20Z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2024-04-23T00:00:00Z</vt:filetime>
  </property>
</Properties>
</file>