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70"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archive.ics.uci.edu/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6002" y="2066671"/>
            <a:ext cx="5539995" cy="567463"/>
          </a:xfrm>
          <a:prstGeom prst="rect">
            <a:avLst/>
          </a:prstGeom>
        </p:spPr>
        <p:txBody>
          <a:bodyPr vert="horz" wrap="square" lIns="0" tIns="13335" rIns="0" bIns="0" rtlCol="0">
            <a:spAutoFit/>
          </a:bodyPr>
          <a:lstStyle/>
          <a:p>
            <a:pPr marL="12700" algn="just">
              <a:lnSpc>
                <a:spcPct val="100000"/>
              </a:lnSpc>
              <a:spcBef>
                <a:spcPts val="105"/>
              </a:spcBef>
            </a:pPr>
            <a:r>
              <a:rPr lang="en-IN" sz="3600" b="1" spc="5" dirty="0">
                <a:solidFill>
                  <a:srgbClr val="1CACE3"/>
                </a:solidFill>
                <a:latin typeface="Arial"/>
                <a:cs typeface="Arial"/>
              </a:rPr>
              <a:t>SPAM MAIL DETECTION </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862322"/>
          </a:xfrm>
          <a:prstGeom prst="rect">
            <a:avLst/>
          </a:prstGeom>
          <a:solidFill>
            <a:srgbClr val="465258"/>
          </a:solidFill>
        </p:spPr>
        <p:txBody>
          <a:bodyPr vert="horz" wrap="square" lIns="0" tIns="0" rIns="0" bIns="0" rtlCol="0">
            <a:spAutoFit/>
          </a:bodyPr>
          <a:lstStyle/>
          <a:p>
            <a:pPr>
              <a:lnSpc>
                <a:spcPct val="100000"/>
              </a:lnSpc>
            </a:pPr>
            <a:endParaRPr lang="en-IN" sz="2200" dirty="0">
              <a:latin typeface="Times New Roman"/>
              <a:cs typeface="Times New Roman"/>
            </a:endParaRPr>
          </a:p>
          <a:p>
            <a:pPr>
              <a:lnSpc>
                <a:spcPct val="100000"/>
              </a:lnSpc>
            </a:pPr>
            <a:endParaRPr lang="en-IN" sz="2200" dirty="0">
              <a:latin typeface="Times New Roman"/>
              <a:cs typeface="Times New Roman"/>
            </a:endParaRPr>
          </a:p>
          <a:p>
            <a:pPr>
              <a:lnSpc>
                <a:spcPct val="100000"/>
              </a:lnSpc>
            </a:pPr>
            <a:endParaRPr lang="en-IN"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IN" sz="2000" b="1" spc="-75" dirty="0">
                <a:solidFill>
                  <a:srgbClr val="1382AC"/>
                </a:solidFill>
                <a:latin typeface="Arial"/>
                <a:cs typeface="Arial"/>
              </a:rPr>
              <a:t>BARANITHARAN R  -  CARE College of Engineering  -  Mechanical Engineering                                                                                       </a:t>
            </a:r>
          </a:p>
          <a:p>
            <a:pPr marL="2763520">
              <a:lnSpc>
                <a:spcPct val="100000"/>
              </a:lnSpc>
            </a:pPr>
            <a:endParaRPr lang="en-IN" sz="2000" b="1" spc="-75" dirty="0">
              <a:solidFill>
                <a:srgbClr val="1382AC"/>
              </a:solidFill>
              <a:latin typeface="Arial"/>
              <a:cs typeface="Arial"/>
            </a:endParaRPr>
          </a:p>
          <a:p>
            <a:pPr marL="2763520">
              <a:lnSpc>
                <a:spcPct val="100000"/>
              </a:lnSpc>
            </a:pPr>
            <a:endParaRPr lang="en-IN" sz="2000" b="1" spc="-75" dirty="0">
              <a:solidFill>
                <a:srgbClr val="1382AC"/>
              </a:solidFill>
              <a:latin typeface="Arial"/>
              <a:cs typeface="Arial"/>
            </a:endParaRPr>
          </a:p>
          <a:p>
            <a:pPr marL="2763520">
              <a:lnSpc>
                <a:spcPct val="100000"/>
              </a:lnSpc>
            </a:pPr>
            <a:endParaRPr lang="en-IN" sz="2000" b="1" spc="-75"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
        <p:nvSpPr>
          <p:cNvPr id="4" name="Rectangle 3">
            <a:extLst>
              <a:ext uri="{FF2B5EF4-FFF2-40B4-BE49-F238E27FC236}">
                <a16:creationId xmlns:a16="http://schemas.microsoft.com/office/drawing/2014/main" id="{2556152A-0A8B-4F9D-AADC-ADF85A9B96F9}"/>
              </a:ext>
            </a:extLst>
          </p:cNvPr>
          <p:cNvSpPr/>
          <p:nvPr/>
        </p:nvSpPr>
        <p:spPr>
          <a:xfrm>
            <a:off x="660400" y="1981200"/>
            <a:ext cx="3131819" cy="369332"/>
          </a:xfrm>
          <a:prstGeom prst="rect">
            <a:avLst/>
          </a:prstGeom>
        </p:spPr>
        <p:txBody>
          <a:bodyPr wrap="none">
            <a:spAutoFit/>
          </a:bodyPr>
          <a:lstStyle/>
          <a:p>
            <a:r>
              <a:rPr lang="en-IN" dirty="0"/>
              <a:t>Exploratory Data Analysis (EDA)</a:t>
            </a:r>
          </a:p>
        </p:txBody>
      </p:sp>
      <p:pic>
        <p:nvPicPr>
          <p:cNvPr id="5" name="Picture 4">
            <a:extLst>
              <a:ext uri="{FF2B5EF4-FFF2-40B4-BE49-F238E27FC236}">
                <a16:creationId xmlns:a16="http://schemas.microsoft.com/office/drawing/2014/main" id="{EF502D3A-8DC2-42B7-9782-2D0525668C08}"/>
              </a:ext>
            </a:extLst>
          </p:cNvPr>
          <p:cNvPicPr>
            <a:picLocks noChangeAspect="1"/>
          </p:cNvPicPr>
          <p:nvPr/>
        </p:nvPicPr>
        <p:blipFill>
          <a:blip r:embed="rId2"/>
          <a:stretch>
            <a:fillRect/>
          </a:stretch>
        </p:blipFill>
        <p:spPr>
          <a:xfrm>
            <a:off x="139264" y="2790351"/>
            <a:ext cx="4313161" cy="3032283"/>
          </a:xfrm>
          <a:prstGeom prst="rect">
            <a:avLst/>
          </a:prstGeom>
        </p:spPr>
      </p:pic>
      <p:pic>
        <p:nvPicPr>
          <p:cNvPr id="10" name="Picture 9">
            <a:extLst>
              <a:ext uri="{FF2B5EF4-FFF2-40B4-BE49-F238E27FC236}">
                <a16:creationId xmlns:a16="http://schemas.microsoft.com/office/drawing/2014/main" id="{C6D2811B-556A-4CEC-B857-A5AE41BB3293}"/>
              </a:ext>
            </a:extLst>
          </p:cNvPr>
          <p:cNvPicPr>
            <a:picLocks noChangeAspect="1"/>
          </p:cNvPicPr>
          <p:nvPr/>
        </p:nvPicPr>
        <p:blipFill rotWithShape="1">
          <a:blip r:embed="rId3"/>
          <a:srcRect l="6618" t="5351" r="3704" b="7495"/>
          <a:stretch/>
        </p:blipFill>
        <p:spPr>
          <a:xfrm>
            <a:off x="4419600" y="1447800"/>
            <a:ext cx="7098187" cy="4374834"/>
          </a:xfrm>
          <a:prstGeom prst="rect">
            <a:avLst/>
          </a:prstGeom>
        </p:spPr>
      </p:pic>
      <p:sp>
        <p:nvSpPr>
          <p:cNvPr id="11" name="TextBox 10">
            <a:extLst>
              <a:ext uri="{FF2B5EF4-FFF2-40B4-BE49-F238E27FC236}">
                <a16:creationId xmlns:a16="http://schemas.microsoft.com/office/drawing/2014/main" id="{A5E934FB-BFE7-48FA-BEA6-7BF5E00B6487}"/>
              </a:ext>
            </a:extLst>
          </p:cNvPr>
          <p:cNvSpPr txBox="1"/>
          <p:nvPr/>
        </p:nvSpPr>
        <p:spPr>
          <a:xfrm>
            <a:off x="6705600" y="920234"/>
            <a:ext cx="5486400" cy="369332"/>
          </a:xfrm>
          <a:prstGeom prst="rect">
            <a:avLst/>
          </a:prstGeom>
          <a:noFill/>
        </p:spPr>
        <p:txBody>
          <a:bodyPr wrap="square" rtlCol="0">
            <a:spAutoFit/>
          </a:bodyPr>
          <a:lstStyle/>
          <a:p>
            <a:r>
              <a:rPr lang="en-IN" dirty="0"/>
              <a:t>DTA PROCESSING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3B5DB9-6BA3-4AC7-B566-9247A5385544}"/>
              </a:ext>
            </a:extLst>
          </p:cNvPr>
          <p:cNvPicPr>
            <a:picLocks noChangeAspect="1"/>
          </p:cNvPicPr>
          <p:nvPr/>
        </p:nvPicPr>
        <p:blipFill>
          <a:blip r:embed="rId2"/>
          <a:stretch>
            <a:fillRect/>
          </a:stretch>
        </p:blipFill>
        <p:spPr>
          <a:xfrm>
            <a:off x="228600" y="533400"/>
            <a:ext cx="2548349" cy="1048603"/>
          </a:xfrm>
          <a:prstGeom prst="rect">
            <a:avLst/>
          </a:prstGeom>
        </p:spPr>
      </p:pic>
      <p:pic>
        <p:nvPicPr>
          <p:cNvPr id="5" name="Picture 4">
            <a:extLst>
              <a:ext uri="{FF2B5EF4-FFF2-40B4-BE49-F238E27FC236}">
                <a16:creationId xmlns:a16="http://schemas.microsoft.com/office/drawing/2014/main" id="{4C183DBA-EC57-4722-9EFB-DF3D66ED8746}"/>
              </a:ext>
            </a:extLst>
          </p:cNvPr>
          <p:cNvPicPr>
            <a:picLocks noChangeAspect="1"/>
          </p:cNvPicPr>
          <p:nvPr/>
        </p:nvPicPr>
        <p:blipFill rotWithShape="1">
          <a:blip r:embed="rId3"/>
          <a:srcRect l="6989" t="2372" b="7751"/>
          <a:stretch/>
        </p:blipFill>
        <p:spPr>
          <a:xfrm>
            <a:off x="6095999" y="1089840"/>
            <a:ext cx="5767387" cy="5025155"/>
          </a:xfrm>
          <a:prstGeom prst="rect">
            <a:avLst/>
          </a:prstGeom>
        </p:spPr>
      </p:pic>
      <p:sp>
        <p:nvSpPr>
          <p:cNvPr id="9" name="Title 8">
            <a:extLst>
              <a:ext uri="{FF2B5EF4-FFF2-40B4-BE49-F238E27FC236}">
                <a16:creationId xmlns:a16="http://schemas.microsoft.com/office/drawing/2014/main" id="{8E949F49-18CC-4692-A5D3-F1D725254397}"/>
              </a:ext>
            </a:extLst>
          </p:cNvPr>
          <p:cNvSpPr>
            <a:spLocks noGrp="1"/>
          </p:cNvSpPr>
          <p:nvPr>
            <p:ph type="title"/>
          </p:nvPr>
        </p:nvSpPr>
        <p:spPr>
          <a:xfrm>
            <a:off x="7391400" y="680723"/>
            <a:ext cx="2835528" cy="369332"/>
          </a:xfrm>
        </p:spPr>
        <p:txBody>
          <a:bodyPr/>
          <a:lstStyle/>
          <a:p>
            <a:r>
              <a:rPr lang="en-IN" sz="2400" b="0" dirty="0">
                <a:solidFill>
                  <a:schemeClr val="tx1"/>
                </a:solidFill>
              </a:rPr>
              <a:t>MODEL BUILD </a:t>
            </a:r>
          </a:p>
        </p:txBody>
      </p:sp>
      <p:pic>
        <p:nvPicPr>
          <p:cNvPr id="10" name="Picture 9">
            <a:extLst>
              <a:ext uri="{FF2B5EF4-FFF2-40B4-BE49-F238E27FC236}">
                <a16:creationId xmlns:a16="http://schemas.microsoft.com/office/drawing/2014/main" id="{98B5C17F-E098-4196-BC9B-06BBAA8C4B4C}"/>
              </a:ext>
            </a:extLst>
          </p:cNvPr>
          <p:cNvPicPr>
            <a:picLocks noChangeAspect="1"/>
          </p:cNvPicPr>
          <p:nvPr/>
        </p:nvPicPr>
        <p:blipFill>
          <a:blip r:embed="rId4"/>
          <a:stretch>
            <a:fillRect/>
          </a:stretch>
        </p:blipFill>
        <p:spPr>
          <a:xfrm>
            <a:off x="248529" y="1371600"/>
            <a:ext cx="3944454" cy="2950720"/>
          </a:xfrm>
          <a:prstGeom prst="rect">
            <a:avLst/>
          </a:prstGeom>
        </p:spPr>
      </p:pic>
      <p:pic>
        <p:nvPicPr>
          <p:cNvPr id="11" name="Picture 10">
            <a:extLst>
              <a:ext uri="{FF2B5EF4-FFF2-40B4-BE49-F238E27FC236}">
                <a16:creationId xmlns:a16="http://schemas.microsoft.com/office/drawing/2014/main" id="{84592590-BE02-4567-8F02-4458378C5006}"/>
              </a:ext>
            </a:extLst>
          </p:cNvPr>
          <p:cNvPicPr>
            <a:picLocks noChangeAspect="1"/>
          </p:cNvPicPr>
          <p:nvPr/>
        </p:nvPicPr>
        <p:blipFill>
          <a:blip r:embed="rId5"/>
          <a:stretch>
            <a:fillRect/>
          </a:stretch>
        </p:blipFill>
        <p:spPr>
          <a:xfrm>
            <a:off x="227428" y="4422556"/>
            <a:ext cx="5011346" cy="2127688"/>
          </a:xfrm>
          <a:prstGeom prst="rect">
            <a:avLst/>
          </a:prstGeom>
        </p:spPr>
      </p:pic>
    </p:spTree>
    <p:extLst>
      <p:ext uri="{BB962C8B-B14F-4D97-AF65-F5344CB8AC3E}">
        <p14:creationId xmlns:p14="http://schemas.microsoft.com/office/powerpoint/2010/main" val="204642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Rectangle 3">
            <a:extLst>
              <a:ext uri="{FF2B5EF4-FFF2-40B4-BE49-F238E27FC236}">
                <a16:creationId xmlns:a16="http://schemas.microsoft.com/office/drawing/2014/main" id="{7DC9A756-372E-4190-926E-E3884DDB7D9C}"/>
              </a:ext>
            </a:extLst>
          </p:cNvPr>
          <p:cNvSpPr/>
          <p:nvPr/>
        </p:nvSpPr>
        <p:spPr>
          <a:xfrm>
            <a:off x="630067" y="1507757"/>
            <a:ext cx="10274300" cy="2308324"/>
          </a:xfrm>
          <a:prstGeom prst="rect">
            <a:avLst/>
          </a:prstGeom>
        </p:spPr>
        <p:txBody>
          <a:bodyPr wrap="square">
            <a:spAutoFit/>
          </a:bodyPr>
          <a:lstStyle/>
          <a:p>
            <a:pPr algn="just"/>
            <a:r>
              <a:rPr lang="en-US" sz="2000" dirty="0"/>
              <a:t>                </a:t>
            </a:r>
            <a:r>
              <a:rPr lang="en-US" sz="2400" dirty="0"/>
              <a:t>In conclusion, building an effective spam mail detection system is crucial for safeguarding email users from unwanted and potentially harmful emails. Throughout this process, several key components and considerations Such as,</a:t>
            </a:r>
            <a:r>
              <a:rPr lang="en-IN" sz="2400" b="1" dirty="0"/>
              <a:t> </a:t>
            </a:r>
            <a:r>
              <a:rPr lang="en-IN" sz="2400" dirty="0"/>
              <a:t>Data Collection and Pre-processing, </a:t>
            </a:r>
            <a:r>
              <a:rPr lang="en-US" sz="2400" dirty="0"/>
              <a:t>Algorithm Selection and Model Development, </a:t>
            </a:r>
            <a:r>
              <a:rPr lang="en-IN" sz="2400" dirty="0"/>
              <a:t>Integration and Deployment, Continuous Improvement and Monitoring, Exploratory Data Analysis (EDA). </a:t>
            </a:r>
          </a:p>
        </p:txBody>
      </p:sp>
      <p:sp>
        <p:nvSpPr>
          <p:cNvPr id="15" name="Rectangle 9">
            <a:extLst>
              <a:ext uri="{FF2B5EF4-FFF2-40B4-BE49-F238E27FC236}">
                <a16:creationId xmlns:a16="http://schemas.microsoft.com/office/drawing/2014/main" id="{8882633F-420C-4332-B956-A1B979299951}"/>
              </a:ext>
            </a:extLst>
          </p:cNvPr>
          <p:cNvSpPr>
            <a:spLocks noChangeArrowheads="1"/>
          </p:cNvSpPr>
          <p:nvPr/>
        </p:nvSpPr>
        <p:spPr bwMode="auto">
          <a:xfrm>
            <a:off x="624206" y="3733800"/>
            <a:ext cx="1030595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This considerations, a spam mail detection system can effectively filter out unwanted emails while minimizing false positives and false negatives. However, it's important to recognize that spam tactics are constantly evolving, and the system must be continuously monitored, updated, and improved to stay effective in mitigating the impact of spam on email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C462A397-C72E-4A59-9085-694285552146}"/>
              </a:ext>
            </a:extLst>
          </p:cNvPr>
          <p:cNvSpPr>
            <a:spLocks noChangeArrowheads="1"/>
          </p:cNvSpPr>
          <p:nvPr/>
        </p:nvSpPr>
        <p:spPr bwMode="auto">
          <a:xfrm>
            <a:off x="0" y="-323165"/>
            <a:ext cx="41497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6B05F876-E579-464F-85B8-6DF871799B15}"/>
              </a:ext>
            </a:extLst>
          </p:cNvPr>
          <p:cNvSpPr/>
          <p:nvPr/>
        </p:nvSpPr>
        <p:spPr>
          <a:xfrm>
            <a:off x="457200" y="1330578"/>
            <a:ext cx="10897017" cy="5016758"/>
          </a:xfrm>
          <a:prstGeom prst="rect">
            <a:avLst/>
          </a:prstGeom>
        </p:spPr>
        <p:txBody>
          <a:bodyPr wrap="square">
            <a:spAutoFit/>
          </a:bodyPr>
          <a:lstStyle/>
          <a:p>
            <a:pPr algn="just"/>
            <a:r>
              <a:rPr lang="en-US" sz="2000" b="1" dirty="0"/>
              <a:t>Advanced Machine Learning Techniques:</a:t>
            </a:r>
          </a:p>
          <a:p>
            <a:pPr algn="just"/>
            <a:r>
              <a:rPr lang="en-US" sz="2000" dirty="0"/>
              <a:t>Exploration of deep learning architectures: Investigating the application of deep learning models, such as recurrent neural networks (RNNs) or transformers, for spam detection to capture more complex patterns in email content.</a:t>
            </a:r>
          </a:p>
          <a:p>
            <a:pPr algn="just"/>
            <a:r>
              <a:rPr lang="en-US" sz="2000" b="1" dirty="0"/>
              <a:t>Natural Language Processing (NLP) Advancements</a:t>
            </a:r>
            <a:r>
              <a:rPr lang="en-US" sz="2000" dirty="0"/>
              <a:t>:</a:t>
            </a:r>
          </a:p>
          <a:p>
            <a:pPr algn="just"/>
            <a:r>
              <a:rPr lang="en-US" sz="2000" dirty="0"/>
              <a:t>Enhanced text representation techniques: Developing more sophisticated methods for representing email text, including contextual embeddings and attention mechanisms, to capture semantic relationships and context.</a:t>
            </a:r>
          </a:p>
          <a:p>
            <a:pPr algn="just"/>
            <a:endParaRPr lang="en-US" sz="2000" dirty="0"/>
          </a:p>
          <a:p>
            <a:pPr algn="just"/>
            <a:r>
              <a:rPr lang="en-US" sz="2000" b="1" dirty="0"/>
              <a:t>Behavioral Analysis</a:t>
            </a:r>
            <a:r>
              <a:rPr lang="en-US" sz="2000" dirty="0"/>
              <a:t>:</a:t>
            </a:r>
          </a:p>
          <a:p>
            <a:pPr algn="just"/>
            <a:r>
              <a:rPr lang="en-US" sz="2000" dirty="0"/>
              <a:t>User behavior modeling: Incorporating user interaction data, such as email open rates, click-through rates, and user feedback, to personalize and improve spam filtering based on individual preferences.</a:t>
            </a:r>
          </a:p>
          <a:p>
            <a:pPr algn="just"/>
            <a:r>
              <a:rPr lang="en-US" sz="2000" b="1" dirty="0"/>
              <a:t>Cross-Platform Integration</a:t>
            </a:r>
            <a:r>
              <a:rPr lang="en-US" sz="2000" dirty="0"/>
              <a:t>:</a:t>
            </a:r>
          </a:p>
          <a:p>
            <a:pPr algn="just"/>
            <a:r>
              <a:rPr lang="en-US" sz="2000" dirty="0"/>
              <a:t>Integration with other communication platforms: Extending spam detection capabilities beyond email to other communication channels, such as messaging apps, social media platforms, and collaboration tools</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DFA54914-61CA-4BD4-A879-C32B184C624A}"/>
              </a:ext>
            </a:extLst>
          </p:cNvPr>
          <p:cNvSpPr/>
          <p:nvPr/>
        </p:nvSpPr>
        <p:spPr>
          <a:xfrm>
            <a:off x="660400" y="1447800"/>
            <a:ext cx="10541000" cy="369332"/>
          </a:xfrm>
          <a:prstGeom prst="rect">
            <a:avLst/>
          </a:prstGeom>
        </p:spPr>
        <p:txBody>
          <a:bodyPr wrap="square">
            <a:spAutoFit/>
          </a:bodyPr>
          <a:lstStyle/>
          <a:p>
            <a:endParaRPr lang="en-IN" dirty="0"/>
          </a:p>
        </p:txBody>
      </p:sp>
      <p:sp>
        <p:nvSpPr>
          <p:cNvPr id="7" name="Rectangle 6">
            <a:extLst>
              <a:ext uri="{FF2B5EF4-FFF2-40B4-BE49-F238E27FC236}">
                <a16:creationId xmlns:a16="http://schemas.microsoft.com/office/drawing/2014/main" id="{EC7E05CA-C5D4-45CE-807D-A50D9B5ED391}"/>
              </a:ext>
            </a:extLst>
          </p:cNvPr>
          <p:cNvSpPr/>
          <p:nvPr/>
        </p:nvSpPr>
        <p:spPr>
          <a:xfrm>
            <a:off x="457200" y="1632466"/>
            <a:ext cx="10541000" cy="4247317"/>
          </a:xfrm>
          <a:prstGeom prst="rect">
            <a:avLst/>
          </a:prstGeom>
        </p:spPr>
        <p:txBody>
          <a:bodyPr wrap="square">
            <a:spAutoFit/>
          </a:bodyPr>
          <a:lstStyle/>
          <a:p>
            <a:r>
              <a:rPr lang="en-US" dirty="0"/>
              <a:t>Almeida, T. A., &amp; Yamakami, A. (2010). Contributions to the study of SMS spam filtering: New collection and results. In Proceedings of the 2010 ACM Symposium on Applied Computing (pp. 1410-1414).</a:t>
            </a:r>
          </a:p>
          <a:p>
            <a:endParaRPr lang="en-US" dirty="0"/>
          </a:p>
          <a:p>
            <a:r>
              <a:rPr lang="en-US" dirty="0"/>
              <a:t>Forman, G., &amp; Kirshenbaum, E. (2006). Detecting spam blogs: A machine learning approach. In Proceedings of the 2006 Conference on Email and Anti-Spam (CEAS).</a:t>
            </a:r>
          </a:p>
          <a:p>
            <a:endParaRPr lang="en-US" dirty="0"/>
          </a:p>
          <a:p>
            <a:r>
              <a:rPr lang="en-US" dirty="0"/>
              <a:t>Carreras, X., &amp; Marquez, L. (2001). Boosting trees for anti-spam email filtering. In Proceedings of the Conference on Email and Anti-Spam (CEAS).</a:t>
            </a:r>
          </a:p>
          <a:p>
            <a:endParaRPr lang="en-US" dirty="0"/>
          </a:p>
          <a:p>
            <a:r>
              <a:rPr lang="en-US" dirty="0"/>
              <a:t>D. Dua and C. Graff, UCI machine learning repository, 2017. [Online]. Available: </a:t>
            </a:r>
            <a:r>
              <a:rPr lang="en-US" dirty="0">
                <a:hlinkClick r:id="rId2"/>
              </a:rPr>
              <a:t>http://archive.ics.uci.edu/ml</a:t>
            </a:r>
            <a:r>
              <a:rPr lang="en-US" dirty="0"/>
              <a:t>.</a:t>
            </a:r>
          </a:p>
          <a:p>
            <a:endParaRPr lang="en-US" dirty="0"/>
          </a:p>
          <a:p>
            <a:r>
              <a:rPr lang="en-IN" dirty="0"/>
              <a:t>R. Hassanpour, E. Dogdu, R. Choupani, O. Goker, and N. Nazli, “Phishing e-mail detection by using deep learning algorithms,” in Proceedings of the ACMSE 2018 Conference, 2018, pp. 1–1.</a:t>
            </a:r>
            <a:endParaRPr lang="en-US" dirty="0"/>
          </a:p>
          <a:p>
            <a:endParaRPr lang="en-US"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1035" y="3352800"/>
            <a:ext cx="3749930" cy="631583"/>
          </a:xfrm>
          <a:prstGeom prst="rect">
            <a:avLst/>
          </a:prstGeom>
        </p:spPr>
        <p:txBody>
          <a:bodyPr vert="horz" wrap="square" lIns="0" tIns="15875" rIns="0" bIns="0" rtlCol="0">
            <a:spAutoFit/>
          </a:bodyPr>
          <a:lstStyle/>
          <a:p>
            <a:pPr marL="50165">
              <a:lnSpc>
                <a:spcPct val="100000"/>
              </a:lnSpc>
              <a:spcBef>
                <a:spcPts val="125"/>
              </a:spcBef>
            </a:pPr>
            <a:r>
              <a:rPr sz="4000" spc="30" dirty="0"/>
              <a:t>THANK</a:t>
            </a:r>
            <a:r>
              <a:rPr sz="4000" spc="-145" dirty="0"/>
              <a:t> </a:t>
            </a:r>
            <a:r>
              <a:rPr sz="4000"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ECD3F977-472F-4CAB-94C7-85D146A53499}"/>
              </a:ext>
            </a:extLst>
          </p:cNvPr>
          <p:cNvSpPr txBox="1"/>
          <p:nvPr/>
        </p:nvSpPr>
        <p:spPr>
          <a:xfrm>
            <a:off x="658054" y="2209800"/>
            <a:ext cx="10848145" cy="2677656"/>
          </a:xfrm>
          <a:prstGeom prst="rect">
            <a:avLst/>
          </a:prstGeom>
          <a:noFill/>
        </p:spPr>
        <p:txBody>
          <a:bodyPr wrap="square" rtlCol="0">
            <a:spAutoFit/>
          </a:bodyPr>
          <a:lstStyle/>
          <a:p>
            <a:pPr algn="just"/>
            <a:r>
              <a:rPr lang="en-IN" sz="2400" dirty="0"/>
              <a:t>Detecting the spam mail, </a:t>
            </a:r>
            <a:r>
              <a:rPr lang="en-US" sz="2400" dirty="0"/>
              <a:t>With the exponential growth of email communication, the issue of spam mail has become increasingly prevalent, causing inconvenience and potential security risks for users. Spam mail, characterized by unsolicited and often malicious content, poses significant challenges for email service providers and users alike. Traditional rule-based spam filters are limited in their effectiveness, prompting the need for more advanced techniques leveraging machine learning and natural language processing.</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3">
            <a:extLst>
              <a:ext uri="{FF2B5EF4-FFF2-40B4-BE49-F238E27FC236}">
                <a16:creationId xmlns:a16="http://schemas.microsoft.com/office/drawing/2014/main" id="{4E103BE2-49FD-42D9-9BE0-481E59CBD277}"/>
              </a:ext>
            </a:extLst>
          </p:cNvPr>
          <p:cNvSpPr/>
          <p:nvPr/>
        </p:nvSpPr>
        <p:spPr>
          <a:xfrm>
            <a:off x="381000" y="1379065"/>
            <a:ext cx="11049000" cy="4985980"/>
          </a:xfrm>
          <a:prstGeom prst="rect">
            <a:avLst/>
          </a:prstGeom>
        </p:spPr>
        <p:txBody>
          <a:bodyPr wrap="square">
            <a:spAutoFit/>
          </a:bodyPr>
          <a:lstStyle/>
          <a:p>
            <a:r>
              <a:rPr lang="en-US" sz="2000" b="1" dirty="0"/>
              <a:t>Data Collection</a:t>
            </a:r>
            <a:r>
              <a:rPr lang="en-US" sz="2000" dirty="0"/>
              <a:t>: </a:t>
            </a:r>
          </a:p>
          <a:p>
            <a:r>
              <a:rPr lang="en-US" sz="2000" dirty="0"/>
              <a:t>-A large dataset of labeled emails, where each email is marked as spam or non-spam.</a:t>
            </a:r>
          </a:p>
          <a:p>
            <a:endParaRPr lang="en-US" sz="2000" dirty="0"/>
          </a:p>
          <a:p>
            <a:r>
              <a:rPr lang="en-US" sz="2000" b="1" dirty="0"/>
              <a:t>Model Selection and Training</a:t>
            </a:r>
            <a:r>
              <a:rPr lang="en-US" sz="2000" dirty="0"/>
              <a:t>: </a:t>
            </a:r>
          </a:p>
          <a:p>
            <a:r>
              <a:rPr lang="en-US" sz="2000" dirty="0"/>
              <a:t>-A suitable machine learning algorithm Split the dataset into training and testing sets. Train the chosen model on the training data.</a:t>
            </a:r>
          </a:p>
          <a:p>
            <a:endParaRPr lang="en-US" sz="2000" dirty="0"/>
          </a:p>
          <a:p>
            <a:r>
              <a:rPr lang="en-US" sz="2000" b="1" dirty="0"/>
              <a:t>Model Evaluation</a:t>
            </a:r>
            <a:r>
              <a:rPr lang="en-US" sz="2000" dirty="0"/>
              <a:t>:</a:t>
            </a:r>
          </a:p>
          <a:p>
            <a:r>
              <a:rPr lang="en-US" sz="2000" dirty="0"/>
              <a:t>-Evaluate the trained model's performance using metrics such as accuracy, precision, recall, and F1-score on the test dataset. Use techniques like cross-validation to ensure the model's generalizability.</a:t>
            </a:r>
          </a:p>
          <a:p>
            <a:endParaRPr lang="en-US" sz="2000" dirty="0"/>
          </a:p>
          <a:p>
            <a:r>
              <a:rPr lang="en-US" sz="2000" b="1" dirty="0"/>
              <a:t>Integration and Deployment</a:t>
            </a:r>
            <a:r>
              <a:rPr lang="en-US" sz="2000" dirty="0"/>
              <a:t>: </a:t>
            </a:r>
          </a:p>
          <a:p>
            <a:r>
              <a:rPr lang="en-US" sz="2000" dirty="0"/>
              <a:t>-Integrate the trained model into an email service or spam filtering system to automatically classify incoming emails as spam or non-spam. Regularly update the model with new data to adapt to evolving spam patterns.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4" name="Rectangle 3">
            <a:extLst>
              <a:ext uri="{FF2B5EF4-FFF2-40B4-BE49-F238E27FC236}">
                <a16:creationId xmlns:a16="http://schemas.microsoft.com/office/drawing/2014/main" id="{6DA10090-F987-4640-B26B-DCAC99B20702}"/>
              </a:ext>
            </a:extLst>
          </p:cNvPr>
          <p:cNvSpPr/>
          <p:nvPr/>
        </p:nvSpPr>
        <p:spPr>
          <a:xfrm>
            <a:off x="492760" y="1130837"/>
            <a:ext cx="10820400" cy="4985980"/>
          </a:xfrm>
          <a:prstGeom prst="rect">
            <a:avLst/>
          </a:prstGeom>
        </p:spPr>
        <p:txBody>
          <a:bodyPr wrap="square">
            <a:spAutoFit/>
          </a:bodyPr>
          <a:lstStyle/>
          <a:p>
            <a:r>
              <a:rPr lang="en-US" sz="2000" dirty="0"/>
              <a:t>A system approach for spam mail detection involves considering various components and their interactions to create an effective spam filtering system.</a:t>
            </a:r>
          </a:p>
          <a:p>
            <a:endParaRPr lang="en-US" sz="2000" dirty="0"/>
          </a:p>
          <a:p>
            <a:r>
              <a:rPr lang="en-US" sz="2000" b="1" u="sng" dirty="0"/>
              <a:t>Software requirements:</a:t>
            </a:r>
          </a:p>
          <a:p>
            <a:endParaRPr lang="en-US" sz="2000" b="1" dirty="0"/>
          </a:p>
          <a:p>
            <a:r>
              <a:rPr lang="en-US" sz="2000" b="1" dirty="0"/>
              <a:t>Programming Language</a:t>
            </a:r>
            <a:r>
              <a:rPr lang="en-US" sz="2000" dirty="0"/>
              <a:t>:</a:t>
            </a:r>
          </a:p>
          <a:p>
            <a:r>
              <a:rPr lang="en-US" sz="2000" dirty="0"/>
              <a:t>-Python: Widely used for its extensive libraries in machine learning, natural language processing, and data analysis</a:t>
            </a:r>
          </a:p>
          <a:p>
            <a:r>
              <a:rPr lang="en-US" sz="2000" b="1" dirty="0"/>
              <a:t>Data Visualization</a:t>
            </a:r>
            <a:r>
              <a:rPr lang="en-US" sz="2000" dirty="0"/>
              <a:t>:</a:t>
            </a:r>
          </a:p>
          <a:p>
            <a:r>
              <a:rPr lang="en-US" sz="2000" dirty="0"/>
              <a:t>-Matplotlib or Seaborn: For creating visualizations to analyze data distribution and model performance.</a:t>
            </a:r>
          </a:p>
          <a:p>
            <a:endParaRPr lang="en-US" sz="2000" dirty="0"/>
          </a:p>
          <a:p>
            <a:r>
              <a:rPr lang="en-US" sz="2000" b="1" dirty="0"/>
              <a:t>Version Control</a:t>
            </a:r>
            <a:r>
              <a:rPr lang="en-US" sz="2000" dirty="0"/>
              <a:t>:</a:t>
            </a:r>
          </a:p>
          <a:p>
            <a:r>
              <a:rPr lang="en-US" sz="2000" dirty="0"/>
              <a:t>-Git: For version control and collaboration on code development</a:t>
            </a:r>
          </a:p>
          <a:p>
            <a:r>
              <a:rPr lang="en-IN" sz="2000" b="1" dirty="0"/>
              <a:t>Documentation and Collaboration</a:t>
            </a:r>
            <a:r>
              <a:rPr lang="en-IN" sz="2000" dirty="0"/>
              <a:t>:</a:t>
            </a:r>
          </a:p>
          <a:p>
            <a:r>
              <a:rPr lang="en-US" sz="2000" dirty="0"/>
              <a:t>-GitHub or GitLab: For hosting code repositories and collaboration.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F0E-DFAB-4A1F-A03A-E4511CCD82C7}"/>
              </a:ext>
            </a:extLst>
          </p:cNvPr>
          <p:cNvSpPr>
            <a:spLocks noGrp="1"/>
          </p:cNvSpPr>
          <p:nvPr>
            <p:ph type="title"/>
          </p:nvPr>
        </p:nvSpPr>
        <p:spPr>
          <a:xfrm>
            <a:off x="228600" y="1378405"/>
            <a:ext cx="10820400" cy="5478423"/>
          </a:xfrm>
        </p:spPr>
        <p:txBody>
          <a:bodyPr/>
          <a:lstStyle/>
          <a:p>
            <a:r>
              <a:rPr lang="en-IN" sz="2000" u="sng" dirty="0">
                <a:solidFill>
                  <a:schemeClr val="tx1"/>
                </a:solidFill>
                <a:latin typeface="+mn-lt"/>
              </a:rPr>
              <a:t>Hardware requirements:</a:t>
            </a:r>
            <a:br>
              <a:rPr lang="en-IN" sz="2000" dirty="0">
                <a:solidFill>
                  <a:schemeClr val="tx1"/>
                </a:solidFill>
                <a:latin typeface="+mn-lt"/>
              </a:rPr>
            </a:br>
            <a:r>
              <a:rPr lang="en-US" sz="2000" dirty="0">
                <a:solidFill>
                  <a:schemeClr val="tx1"/>
                </a:solidFill>
                <a:latin typeface="+mn-lt"/>
              </a:rPr>
              <a:t>Processor (CPU): </a:t>
            </a:r>
            <a:br>
              <a:rPr lang="en-US" sz="2000" dirty="0">
                <a:latin typeface="+mn-lt"/>
              </a:rPr>
            </a:br>
            <a:r>
              <a:rPr lang="en-US" sz="2000" dirty="0">
                <a:latin typeface="+mn-lt"/>
              </a:rPr>
              <a:t>-</a:t>
            </a:r>
            <a:r>
              <a:rPr lang="en-US" sz="2000" b="0" dirty="0">
                <a:solidFill>
                  <a:schemeClr val="tx1"/>
                </a:solidFill>
                <a:latin typeface="+mn-lt"/>
              </a:rPr>
              <a:t>Multi-core processors: Spam detection often involves processing large amounts of data in parallel Having multiple CPU cores can significantly improve performance during training and inference.</a:t>
            </a:r>
            <a:br>
              <a:rPr lang="en-US" sz="2000" b="0" dirty="0">
                <a:solidFill>
                  <a:schemeClr val="tx1"/>
                </a:solidFill>
                <a:latin typeface="+mn-lt"/>
              </a:rPr>
            </a:br>
            <a:r>
              <a:rPr lang="en-US" sz="2000" dirty="0">
                <a:solidFill>
                  <a:schemeClr val="tx1"/>
                </a:solidFill>
                <a:latin typeface="+mn-lt"/>
              </a:rPr>
              <a:t>Memory (RAM)</a:t>
            </a:r>
            <a:r>
              <a:rPr lang="en-US" sz="2000" b="0" dirty="0">
                <a:solidFill>
                  <a:schemeClr val="tx1"/>
                </a:solidFill>
                <a:latin typeface="+mn-lt"/>
              </a:rPr>
              <a:t>: </a:t>
            </a:r>
            <a:br>
              <a:rPr lang="en-US" sz="2000" b="0" dirty="0">
                <a:solidFill>
                  <a:schemeClr val="tx1"/>
                </a:solidFill>
                <a:latin typeface="+mn-lt"/>
              </a:rPr>
            </a:br>
            <a:r>
              <a:rPr lang="en-US" sz="2000" b="0" dirty="0">
                <a:solidFill>
                  <a:schemeClr val="tx1"/>
                </a:solidFill>
                <a:latin typeface="+mn-lt"/>
              </a:rPr>
              <a:t>-Sufficient RAM is essential for storing and manipulating datasets in memory, especially when using large-scale machine learning algorithms or processing large volumes of emails.</a:t>
            </a:r>
            <a:br>
              <a:rPr lang="en-US" sz="2000" b="0" dirty="0">
                <a:solidFill>
                  <a:schemeClr val="tx1"/>
                </a:solidFill>
                <a:latin typeface="+mn-lt"/>
              </a:rPr>
            </a:br>
            <a:br>
              <a:rPr lang="en-US" sz="2000" b="0" dirty="0">
                <a:solidFill>
                  <a:schemeClr val="tx1"/>
                </a:solidFill>
                <a:latin typeface="+mn-lt"/>
              </a:rPr>
            </a:br>
            <a:r>
              <a:rPr lang="en-US" sz="2000" u="sng" dirty="0">
                <a:solidFill>
                  <a:schemeClr val="tx1"/>
                </a:solidFill>
                <a:latin typeface="+mn-lt"/>
              </a:rPr>
              <a:t>Library requirement:</a:t>
            </a:r>
            <a:br>
              <a:rPr lang="en-US" sz="2000" b="0" dirty="0">
                <a:solidFill>
                  <a:schemeClr val="tx1"/>
                </a:solidFill>
                <a:latin typeface="+mn-lt"/>
              </a:rPr>
            </a:br>
            <a:r>
              <a:rPr lang="en-US" sz="2000" dirty="0">
                <a:solidFill>
                  <a:schemeClr val="tx1"/>
                </a:solidFill>
                <a:latin typeface="+mn-lt"/>
              </a:rPr>
              <a:t>Natural Language Processing (NLP): </a:t>
            </a:r>
            <a:r>
              <a:rPr lang="en-US" sz="2000" b="0" dirty="0">
                <a:solidFill>
                  <a:schemeClr val="tx1"/>
                </a:solidFill>
                <a:latin typeface="+mn-lt"/>
              </a:rPr>
              <a:t>NLTK (Natural Language Toolkit)- A comprehensive library for natural language processing tasks such as tokenization, stemming, lemmatization, part-of-speech tagging, and named entity recognition.</a:t>
            </a:r>
            <a:br>
              <a:rPr lang="en-US" sz="2000" b="0" dirty="0">
                <a:solidFill>
                  <a:schemeClr val="tx1"/>
                </a:solidFill>
                <a:latin typeface="+mn-lt"/>
              </a:rPr>
            </a:br>
            <a:r>
              <a:rPr lang="en-US" sz="2000" dirty="0">
                <a:solidFill>
                  <a:schemeClr val="tx1"/>
                </a:solidFill>
                <a:latin typeface="+mn-lt"/>
              </a:rPr>
              <a:t>Feature Extraction and Vectorization</a:t>
            </a:r>
            <a:r>
              <a:rPr lang="en-US" sz="2000" b="0" dirty="0">
                <a:solidFill>
                  <a:schemeClr val="tx1"/>
                </a:solidFill>
                <a:latin typeface="+mn-lt"/>
              </a:rPr>
              <a:t>: Scikit-learn-A popular machine learning library that includes various algorithms for classification, regression, clustering, and preprocessing</a:t>
            </a:r>
            <a:br>
              <a:rPr lang="en-US" sz="2000" b="0" dirty="0">
                <a:solidFill>
                  <a:schemeClr val="tx1"/>
                </a:solidFill>
                <a:latin typeface="+mn-lt"/>
              </a:rPr>
            </a:br>
            <a:r>
              <a:rPr lang="en-US" sz="2000" b="0" dirty="0">
                <a:solidFill>
                  <a:schemeClr val="tx1"/>
                </a:solidFill>
                <a:latin typeface="+mn-lt"/>
              </a:rPr>
              <a:t>Data Visualization: Matplotlib- A versatile library for creating static, interactive, and animated visualizations in Python.</a:t>
            </a:r>
            <a:br>
              <a:rPr lang="en-US" sz="1800" b="0" dirty="0">
                <a:solidFill>
                  <a:schemeClr val="tx1"/>
                </a:solidFill>
                <a:latin typeface="+mn-lt"/>
              </a:rPr>
            </a:br>
            <a:br>
              <a:rPr lang="en-US" sz="1800" b="0" dirty="0">
                <a:solidFill>
                  <a:schemeClr val="tx1"/>
                </a:solidFill>
                <a:latin typeface="+mn-lt"/>
              </a:rPr>
            </a:br>
            <a:endParaRPr lang="en-IN" sz="1800" b="0" dirty="0">
              <a:solidFill>
                <a:schemeClr val="tx1"/>
              </a:solidFill>
              <a:latin typeface="+mn-lt"/>
            </a:endParaRPr>
          </a:p>
        </p:txBody>
      </p:sp>
      <p:sp>
        <p:nvSpPr>
          <p:cNvPr id="5" name="Rectangle 4">
            <a:extLst>
              <a:ext uri="{FF2B5EF4-FFF2-40B4-BE49-F238E27FC236}">
                <a16:creationId xmlns:a16="http://schemas.microsoft.com/office/drawing/2014/main" id="{22EE1357-FE94-47E9-A72B-D0EB9EC4C705}"/>
              </a:ext>
            </a:extLst>
          </p:cNvPr>
          <p:cNvSpPr/>
          <p:nvPr/>
        </p:nvSpPr>
        <p:spPr>
          <a:xfrm>
            <a:off x="381000" y="533400"/>
            <a:ext cx="7300075" cy="700192"/>
          </a:xfrm>
          <a:prstGeom prst="rect">
            <a:avLst/>
          </a:prstGeom>
        </p:spPr>
        <p:txBody>
          <a:bodyPr wrap="none">
            <a:spAutoFit/>
          </a:bodyPr>
          <a:lstStyle/>
          <a:p>
            <a:r>
              <a:rPr lang="en-IN" sz="3950" b="1" kern="0" spc="-5" dirty="0">
                <a:solidFill>
                  <a:srgbClr val="1CACE3"/>
                </a:solidFill>
                <a:latin typeface="Arial"/>
                <a:ea typeface="+mj-ea"/>
                <a:cs typeface="Arial"/>
              </a:rPr>
              <a:t>SYSTEM  </a:t>
            </a:r>
            <a:r>
              <a:rPr lang="en-IN" sz="3950" b="1" kern="0" spc="-15" dirty="0">
                <a:solidFill>
                  <a:srgbClr val="1CACE3"/>
                </a:solidFill>
                <a:latin typeface="Arial"/>
                <a:ea typeface="+mj-ea"/>
                <a:cs typeface="Arial"/>
              </a:rPr>
              <a:t>APPROACH- CONT.</a:t>
            </a:r>
            <a:endParaRPr lang="en-IN" dirty="0"/>
          </a:p>
        </p:txBody>
      </p:sp>
    </p:spTree>
    <p:extLst>
      <p:ext uri="{BB962C8B-B14F-4D97-AF65-F5344CB8AC3E}">
        <p14:creationId xmlns:p14="http://schemas.microsoft.com/office/powerpoint/2010/main" val="21808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5B58061E-EC5C-4E14-AFD8-7DD4FBD144B2}"/>
              </a:ext>
            </a:extLst>
          </p:cNvPr>
          <p:cNvSpPr/>
          <p:nvPr/>
        </p:nvSpPr>
        <p:spPr>
          <a:xfrm>
            <a:off x="609600" y="1447800"/>
            <a:ext cx="10972800" cy="5293757"/>
          </a:xfrm>
          <a:prstGeom prst="rect">
            <a:avLst/>
          </a:prstGeom>
        </p:spPr>
        <p:txBody>
          <a:bodyPr wrap="square">
            <a:spAutoFit/>
          </a:bodyPr>
          <a:lstStyle/>
          <a:p>
            <a:r>
              <a:rPr lang="en-US" sz="2000" b="1" u="sng" dirty="0"/>
              <a:t>ALGORITHEM SELECTION </a:t>
            </a:r>
          </a:p>
          <a:p>
            <a:endParaRPr lang="en-US" sz="2000" b="1" dirty="0"/>
          </a:p>
          <a:p>
            <a:r>
              <a:rPr lang="en-US" sz="2000" b="1" dirty="0"/>
              <a:t>Naive Bayes:</a:t>
            </a:r>
          </a:p>
          <a:p>
            <a:r>
              <a:rPr lang="en-US" sz="2000" dirty="0"/>
              <a:t>-Naive Bayes classifiers are simple yet effective algorithms commonly used for text classification tasks like spam detection.</a:t>
            </a:r>
          </a:p>
          <a:p>
            <a:r>
              <a:rPr lang="en-US" sz="2000" b="1" dirty="0"/>
              <a:t>Support Vector Machines (SVM)</a:t>
            </a:r>
            <a:r>
              <a:rPr lang="en-US" sz="2000" dirty="0"/>
              <a:t>:</a:t>
            </a:r>
          </a:p>
          <a:p>
            <a:r>
              <a:rPr lang="en-US" sz="2000" dirty="0"/>
              <a:t>-SVMs are powerful algorithms for binary classification tasks.</a:t>
            </a:r>
          </a:p>
          <a:p>
            <a:r>
              <a:rPr lang="en-US" sz="2000" dirty="0"/>
              <a:t>-They work well in high-dimensional spaces and are effective at separating data points using hyperplanes.</a:t>
            </a:r>
          </a:p>
          <a:p>
            <a:endParaRPr lang="en-US" sz="2000" dirty="0"/>
          </a:p>
          <a:p>
            <a:r>
              <a:rPr lang="en-US" sz="2000" b="1" dirty="0"/>
              <a:t>Random Forest</a:t>
            </a:r>
            <a:r>
              <a:rPr lang="en-US" sz="2000" dirty="0"/>
              <a:t>:</a:t>
            </a:r>
          </a:p>
          <a:p>
            <a:r>
              <a:rPr lang="en-US" sz="2000" dirty="0"/>
              <a:t>-Random Forest is an ensemble learning method that builds multiple decision trees and combines their predictions.</a:t>
            </a:r>
          </a:p>
          <a:p>
            <a:r>
              <a:rPr lang="en-US" sz="2000" dirty="0"/>
              <a:t>-It is robust to overfitting and works well with both numerical and categorical data</a:t>
            </a:r>
          </a:p>
          <a:p>
            <a:r>
              <a:rPr lang="en-US" sz="2000" b="1" dirty="0"/>
              <a:t>Gradient Boosting Machines (GBM)</a:t>
            </a:r>
            <a:r>
              <a:rPr lang="en-US" sz="2000" dirty="0"/>
              <a:t>:</a:t>
            </a:r>
          </a:p>
          <a:p>
            <a:r>
              <a:rPr lang="en-US" sz="2000" dirty="0"/>
              <a:t>-GBM is another ensemble learning technique that builds a sequence of decision trees.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19B5-60CF-446B-81F8-0F7B5077FF02}"/>
              </a:ext>
            </a:extLst>
          </p:cNvPr>
          <p:cNvSpPr>
            <a:spLocks noGrp="1"/>
          </p:cNvSpPr>
          <p:nvPr>
            <p:ph type="title"/>
          </p:nvPr>
        </p:nvSpPr>
        <p:spPr>
          <a:xfrm>
            <a:off x="381000" y="1371600"/>
            <a:ext cx="9906000" cy="4924425"/>
          </a:xfrm>
        </p:spPr>
        <p:txBody>
          <a:bodyPr/>
          <a:lstStyle/>
          <a:p>
            <a:pPr algn="l"/>
            <a:r>
              <a:rPr lang="en-US" sz="2000" u="sng" dirty="0">
                <a:solidFill>
                  <a:schemeClr val="tx1"/>
                </a:solidFill>
                <a:latin typeface="+mn-lt"/>
              </a:rPr>
              <a:t>TRAINING PROCESS </a:t>
            </a:r>
            <a:br>
              <a:rPr lang="en-US" sz="2000" dirty="0">
                <a:solidFill>
                  <a:schemeClr val="tx1"/>
                </a:solidFill>
                <a:latin typeface="+mn-lt"/>
              </a:rPr>
            </a:br>
            <a:br>
              <a:rPr lang="en-US" sz="2000" dirty="0">
                <a:solidFill>
                  <a:schemeClr val="tx1"/>
                </a:solidFill>
                <a:latin typeface="+mn-lt"/>
              </a:rPr>
            </a:br>
            <a:r>
              <a:rPr lang="en-US" sz="2000" dirty="0">
                <a:solidFill>
                  <a:schemeClr val="tx1"/>
                </a:solidFill>
                <a:latin typeface="+mn-lt"/>
              </a:rPr>
              <a:t>Data Collection</a:t>
            </a:r>
            <a:r>
              <a:rPr lang="en-US" sz="2000" b="0" dirty="0">
                <a:solidFill>
                  <a:schemeClr val="tx1"/>
                </a:solidFill>
                <a:latin typeface="+mn-lt"/>
              </a:rPr>
              <a:t>: </a:t>
            </a:r>
            <a:br>
              <a:rPr lang="en-US" sz="2000" b="0" dirty="0">
                <a:solidFill>
                  <a:schemeClr val="tx1"/>
                </a:solidFill>
                <a:latin typeface="+mn-lt"/>
              </a:rPr>
            </a:br>
            <a:r>
              <a:rPr lang="en-US" sz="2000" b="0" dirty="0">
                <a:solidFill>
                  <a:schemeClr val="tx1"/>
                </a:solidFill>
                <a:latin typeface="+mn-lt"/>
              </a:rPr>
              <a:t>-A diverse dataset of emails labeled as spam or non-spam (ham).</a:t>
            </a:r>
            <a:br>
              <a:rPr lang="en-US" sz="2000" b="0" dirty="0">
                <a:solidFill>
                  <a:schemeClr val="tx1"/>
                </a:solidFill>
                <a:latin typeface="+mn-lt"/>
              </a:rPr>
            </a:br>
            <a:r>
              <a:rPr lang="en-US" sz="2000" b="0" dirty="0">
                <a:solidFill>
                  <a:schemeClr val="tx1"/>
                </a:solidFill>
                <a:latin typeface="+mn-lt"/>
              </a:rPr>
              <a:t>-The dataset is representative of the types of emails the system will encounter in production.</a:t>
            </a:r>
            <a:br>
              <a:rPr lang="en-US" sz="2000" b="0" dirty="0">
                <a:solidFill>
                  <a:schemeClr val="tx1"/>
                </a:solidFill>
                <a:latin typeface="+mn-lt"/>
              </a:rPr>
            </a:br>
            <a:br>
              <a:rPr lang="en-US" sz="2000" b="0" dirty="0">
                <a:latin typeface="+mn-lt"/>
              </a:rPr>
            </a:br>
            <a:r>
              <a:rPr lang="en-US" sz="2000" dirty="0">
                <a:solidFill>
                  <a:schemeClr val="tx1"/>
                </a:solidFill>
                <a:latin typeface="+mn-lt"/>
              </a:rPr>
              <a:t>Model Selection and Training:</a:t>
            </a:r>
            <a:br>
              <a:rPr lang="en-US" sz="2000" dirty="0">
                <a:solidFill>
                  <a:schemeClr val="tx1"/>
                </a:solidFill>
                <a:latin typeface="+mn-lt"/>
              </a:rPr>
            </a:br>
            <a:r>
              <a:rPr lang="en-US" sz="2000" dirty="0">
                <a:solidFill>
                  <a:schemeClr val="tx1"/>
                </a:solidFill>
                <a:latin typeface="+mn-lt"/>
              </a:rPr>
              <a:t>-</a:t>
            </a:r>
            <a:r>
              <a:rPr lang="en-US" sz="2000" b="0" dirty="0">
                <a:solidFill>
                  <a:schemeClr val="tx1"/>
                </a:solidFill>
                <a:latin typeface="+mn-lt"/>
              </a:rPr>
              <a:t>Choose an appropriate machine learning algorithm for classification (e.g., Naive Bayes, Support Vector Machines, Random Forest, etc.).</a:t>
            </a:r>
            <a:br>
              <a:rPr lang="en-US" sz="2000" b="0" dirty="0">
                <a:solidFill>
                  <a:schemeClr val="tx1"/>
                </a:solidFill>
                <a:latin typeface="+mn-lt"/>
              </a:rPr>
            </a:br>
            <a:r>
              <a:rPr lang="en-US" sz="2000" b="0" dirty="0">
                <a:solidFill>
                  <a:schemeClr val="tx1"/>
                </a:solidFill>
                <a:latin typeface="+mn-lt"/>
              </a:rPr>
              <a:t>-Split the dataset into training and testing sets.</a:t>
            </a:r>
            <a:br>
              <a:rPr lang="en-US" sz="2000" b="0" dirty="0">
                <a:solidFill>
                  <a:schemeClr val="tx1"/>
                </a:solidFill>
                <a:latin typeface="+mn-lt"/>
              </a:rPr>
            </a:br>
            <a:r>
              <a:rPr lang="en-US" sz="2000" b="0" dirty="0">
                <a:solidFill>
                  <a:schemeClr val="tx1"/>
                </a:solidFill>
                <a:latin typeface="+mn-lt"/>
              </a:rPr>
              <a:t>-Train the selected model on the training data using the extracted feature</a:t>
            </a:r>
            <a:br>
              <a:rPr lang="en-US" sz="2000" b="0" dirty="0">
                <a:solidFill>
                  <a:schemeClr val="tx1"/>
                </a:solidFill>
                <a:latin typeface="+mn-lt"/>
              </a:rPr>
            </a:br>
            <a:br>
              <a:rPr lang="en-US" sz="2000" b="0" dirty="0">
                <a:solidFill>
                  <a:schemeClr val="tx1"/>
                </a:solidFill>
                <a:latin typeface="+mn-lt"/>
              </a:rPr>
            </a:br>
            <a:r>
              <a:rPr lang="en-US" sz="2000" dirty="0">
                <a:solidFill>
                  <a:schemeClr val="tx1"/>
                </a:solidFill>
                <a:latin typeface="+mn-lt"/>
              </a:rPr>
              <a:t>Model Evaluation:</a:t>
            </a:r>
            <a:br>
              <a:rPr lang="en-US" sz="2000" b="0" dirty="0">
                <a:solidFill>
                  <a:schemeClr val="tx1"/>
                </a:solidFill>
                <a:latin typeface="+mn-lt"/>
              </a:rPr>
            </a:br>
            <a:r>
              <a:rPr lang="en-US" sz="2000" b="0" dirty="0">
                <a:solidFill>
                  <a:schemeClr val="tx1"/>
                </a:solidFill>
                <a:latin typeface="+mn-lt"/>
              </a:rPr>
              <a:t>-Evaluate the trained model's performance using metrics such as accuracy, precision, recall, F1-score, and      ROC curve on the test dataset.</a:t>
            </a:r>
            <a:br>
              <a:rPr lang="en-US" sz="2000" b="0" dirty="0">
                <a:solidFill>
                  <a:schemeClr val="tx1"/>
                </a:solidFill>
                <a:latin typeface="+mn-lt"/>
              </a:rPr>
            </a:br>
            <a:r>
              <a:rPr lang="en-US" sz="2000" b="0" dirty="0">
                <a:solidFill>
                  <a:schemeClr val="tx1"/>
                </a:solidFill>
                <a:latin typeface="+mn-lt"/>
              </a:rPr>
              <a:t>-Use techniques like cross-validation to ensure the model's generalizability.</a:t>
            </a:r>
            <a:endParaRPr lang="en-IN" sz="2000" dirty="0">
              <a:solidFill>
                <a:schemeClr val="tx1"/>
              </a:solidFill>
              <a:latin typeface="+mn-lt"/>
            </a:endParaRPr>
          </a:p>
        </p:txBody>
      </p:sp>
      <p:pic>
        <p:nvPicPr>
          <p:cNvPr id="4" name="Picture 3">
            <a:extLst>
              <a:ext uri="{FF2B5EF4-FFF2-40B4-BE49-F238E27FC236}">
                <a16:creationId xmlns:a16="http://schemas.microsoft.com/office/drawing/2014/main" id="{EDFA4632-2B2F-44B6-976C-A1FAF9162453}"/>
              </a:ext>
            </a:extLst>
          </p:cNvPr>
          <p:cNvPicPr>
            <a:picLocks noChangeAspect="1"/>
          </p:cNvPicPr>
          <p:nvPr/>
        </p:nvPicPr>
        <p:blipFill>
          <a:blip r:embed="rId2"/>
          <a:stretch>
            <a:fillRect/>
          </a:stretch>
        </p:blipFill>
        <p:spPr>
          <a:xfrm>
            <a:off x="16412" y="457200"/>
            <a:ext cx="7779170" cy="1048603"/>
          </a:xfrm>
          <a:prstGeom prst="rect">
            <a:avLst/>
          </a:prstGeom>
        </p:spPr>
      </p:pic>
    </p:spTree>
    <p:extLst>
      <p:ext uri="{BB962C8B-B14F-4D97-AF65-F5344CB8AC3E}">
        <p14:creationId xmlns:p14="http://schemas.microsoft.com/office/powerpoint/2010/main" val="15708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0641-9954-4380-82BE-B31A42B14032}"/>
              </a:ext>
            </a:extLst>
          </p:cNvPr>
          <p:cNvSpPr>
            <a:spLocks noGrp="1"/>
          </p:cNvSpPr>
          <p:nvPr>
            <p:ph type="title"/>
          </p:nvPr>
        </p:nvSpPr>
        <p:spPr>
          <a:xfrm>
            <a:off x="381000" y="1371600"/>
            <a:ext cx="9677400" cy="5232202"/>
          </a:xfrm>
        </p:spPr>
        <p:txBody>
          <a:bodyPr/>
          <a:lstStyle/>
          <a:p>
            <a:pPr algn="l"/>
            <a:r>
              <a:rPr lang="en-IN" sz="2000" u="sng" dirty="0">
                <a:solidFill>
                  <a:schemeClr val="tx1"/>
                </a:solidFill>
                <a:latin typeface="+mn-lt"/>
              </a:rPr>
              <a:t>DETECTION PROCESS</a:t>
            </a:r>
            <a:br>
              <a:rPr lang="en-IN" sz="2000" dirty="0">
                <a:solidFill>
                  <a:schemeClr val="tx1"/>
                </a:solidFill>
                <a:latin typeface="+mn-lt"/>
              </a:rPr>
            </a:br>
            <a:br>
              <a:rPr lang="en-IN" sz="2000" dirty="0">
                <a:solidFill>
                  <a:schemeClr val="tx1"/>
                </a:solidFill>
                <a:latin typeface="+mn-lt"/>
              </a:rPr>
            </a:br>
            <a:r>
              <a:rPr lang="en-US" sz="2000" dirty="0">
                <a:solidFill>
                  <a:schemeClr val="tx1"/>
                </a:solidFill>
                <a:latin typeface="+mn-lt"/>
              </a:rPr>
              <a:t>Email Preprocessing: </a:t>
            </a:r>
            <a:br>
              <a:rPr lang="en-US" sz="2000" b="0" dirty="0">
                <a:solidFill>
                  <a:schemeClr val="tx1"/>
                </a:solidFill>
                <a:latin typeface="+mn-lt"/>
              </a:rPr>
            </a:br>
            <a:r>
              <a:rPr lang="en-US" sz="2000" b="0" dirty="0">
                <a:solidFill>
                  <a:schemeClr val="tx1"/>
                </a:solidFill>
                <a:latin typeface="+mn-lt"/>
              </a:rPr>
              <a:t>-When an email is received, preprocess the email content to make it suitable for analysis.</a:t>
            </a:r>
            <a:br>
              <a:rPr lang="en-US" sz="2000" b="0" dirty="0">
                <a:solidFill>
                  <a:schemeClr val="tx1"/>
                </a:solidFill>
                <a:latin typeface="+mn-lt"/>
              </a:rPr>
            </a:br>
            <a:br>
              <a:rPr lang="en-US" sz="2000" b="0" dirty="0">
                <a:solidFill>
                  <a:schemeClr val="tx1"/>
                </a:solidFill>
                <a:latin typeface="+mn-lt"/>
              </a:rPr>
            </a:br>
            <a:r>
              <a:rPr lang="en-US" sz="2000" dirty="0">
                <a:solidFill>
                  <a:schemeClr val="tx1"/>
                </a:solidFill>
                <a:latin typeface="+mn-lt"/>
              </a:rPr>
              <a:t>classification: </a:t>
            </a:r>
            <a:br>
              <a:rPr lang="en-US" sz="2000" b="0" dirty="0">
                <a:solidFill>
                  <a:schemeClr val="tx1"/>
                </a:solidFill>
                <a:latin typeface="+mn-lt"/>
              </a:rPr>
            </a:br>
            <a:r>
              <a:rPr lang="en-US" sz="2000" b="0" dirty="0">
                <a:solidFill>
                  <a:schemeClr val="tx1"/>
                </a:solidFill>
                <a:latin typeface="+mn-lt"/>
              </a:rPr>
              <a:t>-Input the extracted features into the trained spam detection model.</a:t>
            </a:r>
            <a:br>
              <a:rPr lang="en-US" sz="2000" b="0" dirty="0">
                <a:solidFill>
                  <a:schemeClr val="tx1"/>
                </a:solidFill>
                <a:latin typeface="+mn-lt"/>
              </a:rPr>
            </a:br>
            <a:r>
              <a:rPr lang="en-US" sz="2000" b="0" dirty="0">
                <a:solidFill>
                  <a:schemeClr val="tx1"/>
                </a:solidFill>
                <a:latin typeface="+mn-lt"/>
              </a:rPr>
              <a:t>-The model will output a prediction indicating whether the email is spam or non-spam.</a:t>
            </a:r>
            <a:br>
              <a:rPr lang="en-US" sz="2000" b="0" dirty="0">
                <a:solidFill>
                  <a:schemeClr val="tx1"/>
                </a:solidFill>
                <a:latin typeface="+mn-lt"/>
              </a:rPr>
            </a:br>
            <a:br>
              <a:rPr lang="en-US" sz="2000" b="0" dirty="0">
                <a:solidFill>
                  <a:schemeClr val="tx1"/>
                </a:solidFill>
                <a:latin typeface="+mn-lt"/>
              </a:rPr>
            </a:br>
            <a:r>
              <a:rPr lang="en-US" sz="2000" dirty="0">
                <a:solidFill>
                  <a:schemeClr val="tx1"/>
                </a:solidFill>
                <a:latin typeface="+mn-lt"/>
              </a:rPr>
              <a:t>Thresholding: </a:t>
            </a:r>
            <a:br>
              <a:rPr lang="en-US" sz="2000" b="0" dirty="0">
                <a:solidFill>
                  <a:schemeClr val="tx1"/>
                </a:solidFill>
                <a:latin typeface="+mn-lt"/>
              </a:rPr>
            </a:br>
            <a:r>
              <a:rPr lang="en-US" sz="2000" b="0" dirty="0">
                <a:solidFill>
                  <a:schemeClr val="tx1"/>
                </a:solidFill>
                <a:latin typeface="+mn-lt"/>
              </a:rPr>
              <a:t>-Apply a threshold to the predicted probabilities to determine the final classification.</a:t>
            </a:r>
            <a:br>
              <a:rPr lang="en-US" sz="2000" b="0" dirty="0">
                <a:solidFill>
                  <a:schemeClr val="tx1"/>
                </a:solidFill>
                <a:latin typeface="+mn-lt"/>
              </a:rPr>
            </a:br>
            <a:r>
              <a:rPr lang="en-US" sz="2000" b="0" dirty="0">
                <a:solidFill>
                  <a:schemeClr val="tx1"/>
                </a:solidFill>
                <a:latin typeface="+mn-lt"/>
              </a:rPr>
              <a:t>For example, if the predicted probability of an email being spam is above a certain threshold (e.g., 0.5), classify it as spam; otherwise, classify it as non-spam.</a:t>
            </a:r>
            <a:br>
              <a:rPr lang="en-US" sz="2000" b="0" dirty="0">
                <a:solidFill>
                  <a:schemeClr val="tx1"/>
                </a:solidFill>
                <a:latin typeface="+mn-lt"/>
              </a:rPr>
            </a:br>
            <a:br>
              <a:rPr lang="en-US" sz="2000" b="0" dirty="0">
                <a:solidFill>
                  <a:schemeClr val="tx1"/>
                </a:solidFill>
                <a:latin typeface="+mn-lt"/>
              </a:rPr>
            </a:br>
            <a:r>
              <a:rPr lang="en-US" sz="2000" dirty="0">
                <a:solidFill>
                  <a:schemeClr val="tx1"/>
                </a:solidFill>
                <a:latin typeface="+mn-lt"/>
              </a:rPr>
              <a:t>Feedback Loop: </a:t>
            </a:r>
            <a:br>
              <a:rPr lang="en-US" sz="2000" b="0" dirty="0">
                <a:solidFill>
                  <a:schemeClr val="tx1"/>
                </a:solidFill>
                <a:latin typeface="+mn-lt"/>
              </a:rPr>
            </a:br>
            <a:r>
              <a:rPr lang="en-US" sz="2000" b="0" dirty="0">
                <a:solidFill>
                  <a:schemeClr val="tx1"/>
                </a:solidFill>
                <a:latin typeface="+mn-lt"/>
              </a:rPr>
              <a:t>-Collect feedback from users on the accuracy of the spam detection system.</a:t>
            </a:r>
            <a:br>
              <a:rPr lang="en-US" sz="2000" b="0" dirty="0">
                <a:solidFill>
                  <a:schemeClr val="tx1"/>
                </a:solidFill>
                <a:latin typeface="+mn-lt"/>
              </a:rPr>
            </a:br>
            <a:r>
              <a:rPr lang="en-US" sz="2000" b="0" dirty="0">
                <a:solidFill>
                  <a:schemeClr val="tx1"/>
                </a:solidFill>
                <a:latin typeface="+mn-lt"/>
              </a:rPr>
              <a:t>-Use user feedback to improve the model</a:t>
            </a:r>
            <a:endParaRPr lang="en-IN" sz="2000" b="0" dirty="0">
              <a:solidFill>
                <a:schemeClr val="tx1"/>
              </a:solidFill>
              <a:latin typeface="+mn-lt"/>
            </a:endParaRPr>
          </a:p>
        </p:txBody>
      </p:sp>
      <p:pic>
        <p:nvPicPr>
          <p:cNvPr id="4" name="Picture 3">
            <a:extLst>
              <a:ext uri="{FF2B5EF4-FFF2-40B4-BE49-F238E27FC236}">
                <a16:creationId xmlns:a16="http://schemas.microsoft.com/office/drawing/2014/main" id="{FAEA3398-8245-4981-B055-EC4C26614E2A}"/>
              </a:ext>
            </a:extLst>
          </p:cNvPr>
          <p:cNvPicPr>
            <a:picLocks noChangeAspect="1"/>
          </p:cNvPicPr>
          <p:nvPr/>
        </p:nvPicPr>
        <p:blipFill>
          <a:blip r:embed="rId2"/>
          <a:stretch>
            <a:fillRect/>
          </a:stretch>
        </p:blipFill>
        <p:spPr>
          <a:xfrm>
            <a:off x="0" y="609600"/>
            <a:ext cx="7779170" cy="1048603"/>
          </a:xfrm>
          <a:prstGeom prst="rect">
            <a:avLst/>
          </a:prstGeom>
        </p:spPr>
      </p:pic>
    </p:spTree>
    <p:extLst>
      <p:ext uri="{BB962C8B-B14F-4D97-AF65-F5344CB8AC3E}">
        <p14:creationId xmlns:p14="http://schemas.microsoft.com/office/powerpoint/2010/main" val="301507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1388</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Hardware requirements: Processor (CPU):  -Multi-core processors: Spam detection often involves processing large amounts of data in parallel Having multiple CPU cores can significantly improve performance during training and inference. Memory (RAM):  -Sufficient RAM is essential for storing and manipulating datasets in memory, especially when using large-scale machine learning algorithms or processing large volumes of emails.  Library requirement: Natural Language Processing (NLP): NLTK (Natural Language Toolkit)- A comprehensive library for natural language processing tasks such as tokenization, stemming, lemmatization, part-of-speech tagging, and named entity recognition. Feature Extraction and Vectorization: Scikit-learn-A popular machine learning library that includes various algorithms for classification, regression, clustering, and preprocessing Data Visualization: Matplotlib- A versatile library for creating static, interactive, and animated visualizations in Python.  </vt:lpstr>
      <vt:lpstr>ALGORITHM &amp; DEPLOYMENT</vt:lpstr>
      <vt:lpstr>TRAINING PROCESS   Data Collection:  -A diverse dataset of emails labeled as spam or non-spam (ham). -The dataset is representative of the types of emails the system will encounter in production.  Model Selection and Training: -Choose an appropriate machine learning algorithm for classification (e.g., Naive Bayes, Support Vector Machines, Random Forest, etc.). -Split the dataset into training and testing sets. -Train the selected model on the training data using the extracted feature  Model Evaluation: -Evaluate the trained model's performance using metrics such as accuracy, precision, recall, F1-score, and      ROC curve on the test dataset. -Use techniques like cross-validation to ensure the model's generalizability.</vt:lpstr>
      <vt:lpstr>DETECTION PROCESS  Email Preprocessing:  -When an email is received, preprocess the email content to make it suitable for analysis.  classification:  -Input the extracted features into the trained spam detection model. -The model will output a prediction indicating whether the email is spam or non-spam.  Thresholding:  -Apply a threshold to the predicted probabilities to determine the final classification. For example, if the predicted probability of an email being spam is above a certain threshold (e.g., 0.5), classify it as spam; otherwise, classify it as non-spam.  Feedback Loop:  -Collect feedback from users on the accuracy of the spam detection system. -Use user feedback to improve the model</vt:lpstr>
      <vt:lpstr>RESULT</vt:lpstr>
      <vt:lpstr>MODEL BUILD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ELCOT</dc:creator>
  <cp:lastModifiedBy>ELCOT</cp:lastModifiedBy>
  <cp:revision>14</cp:revision>
  <dcterms:created xsi:type="dcterms:W3CDTF">2024-04-05T06:21:22Z</dcterms:created>
  <dcterms:modified xsi:type="dcterms:W3CDTF">2024-04-05T14:42:36Z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