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5" r:id="rId7"/>
    <p:sldId id="262" r:id="rId8"/>
    <p:sldId id="266"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051977-FAB6-4927-967C-4464E33E90F6}" v="13" dt="2025-03-10T11:45:43.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an kaya" userId="4f67b7eaeef1cc5e" providerId="LiveId" clId="{EF051977-FAB6-4927-967C-4464E33E90F6}"/>
    <pc:docChg chg="undo custSel addSld delSld modSld sldOrd">
      <pc:chgData name="baran kaya" userId="4f67b7eaeef1cc5e" providerId="LiveId" clId="{EF051977-FAB6-4927-967C-4464E33E90F6}" dt="2025-03-10T11:47:54.658" v="138" actId="5793"/>
      <pc:docMkLst>
        <pc:docMk/>
      </pc:docMkLst>
      <pc:sldChg chg="addSp modSp mod">
        <pc:chgData name="baran kaya" userId="4f67b7eaeef1cc5e" providerId="LiveId" clId="{EF051977-FAB6-4927-967C-4464E33E90F6}" dt="2025-03-10T11:47:40.383" v="134" actId="20577"/>
        <pc:sldMkLst>
          <pc:docMk/>
          <pc:sldMk cId="434893786" sldId="256"/>
        </pc:sldMkLst>
        <pc:spChg chg="mod">
          <ac:chgData name="baran kaya" userId="4f67b7eaeef1cc5e" providerId="LiveId" clId="{EF051977-FAB6-4927-967C-4464E33E90F6}" dt="2025-03-10T11:47:40.383" v="134" actId="20577"/>
          <ac:spMkLst>
            <pc:docMk/>
            <pc:sldMk cId="434893786" sldId="256"/>
            <ac:spMk id="3" creationId="{466AF9EE-4EC5-A954-0B61-FA7E222BDAEC}"/>
          </ac:spMkLst>
        </pc:spChg>
        <pc:spChg chg="add mod">
          <ac:chgData name="baran kaya" userId="4f67b7eaeef1cc5e" providerId="LiveId" clId="{EF051977-FAB6-4927-967C-4464E33E90F6}" dt="2025-03-10T11:47:27.765" v="132" actId="1076"/>
          <ac:spMkLst>
            <pc:docMk/>
            <pc:sldMk cId="434893786" sldId="256"/>
            <ac:spMk id="5" creationId="{1788E270-CE7D-1F73-396D-2BD9A5965E1E}"/>
          </ac:spMkLst>
        </pc:spChg>
      </pc:sldChg>
      <pc:sldChg chg="addSp delSp modSp del mod">
        <pc:chgData name="baran kaya" userId="4f67b7eaeef1cc5e" providerId="LiveId" clId="{EF051977-FAB6-4927-967C-4464E33E90F6}" dt="2025-03-10T11:41:15.333" v="44" actId="47"/>
        <pc:sldMkLst>
          <pc:docMk/>
          <pc:sldMk cId="758705861" sldId="257"/>
        </pc:sldMkLst>
        <pc:spChg chg="mod">
          <ac:chgData name="baran kaya" userId="4f67b7eaeef1cc5e" providerId="LiveId" clId="{EF051977-FAB6-4927-967C-4464E33E90F6}" dt="2025-03-10T11:41:13.351" v="43" actId="20577"/>
          <ac:spMkLst>
            <pc:docMk/>
            <pc:sldMk cId="758705861" sldId="257"/>
            <ac:spMk id="3" creationId="{8A6DBD1F-BD06-B777-AB5C-E3F419D7F5EC}"/>
          </ac:spMkLst>
        </pc:spChg>
        <pc:spChg chg="add mod">
          <ac:chgData name="baran kaya" userId="4f67b7eaeef1cc5e" providerId="LiveId" clId="{EF051977-FAB6-4927-967C-4464E33E90F6}" dt="2025-03-10T11:40:01.361" v="38" actId="1076"/>
          <ac:spMkLst>
            <pc:docMk/>
            <pc:sldMk cId="758705861" sldId="257"/>
            <ac:spMk id="6" creationId="{8571CFA6-E79F-4FB5-C82B-15292CEA55FF}"/>
          </ac:spMkLst>
        </pc:spChg>
        <pc:picChg chg="del">
          <ac:chgData name="baran kaya" userId="4f67b7eaeef1cc5e" providerId="LiveId" clId="{EF051977-FAB6-4927-967C-4464E33E90F6}" dt="2025-03-10T11:39:49.576" v="33" actId="478"/>
          <ac:picMkLst>
            <pc:docMk/>
            <pc:sldMk cId="758705861" sldId="257"/>
            <ac:picMk id="5" creationId="{EDFDFEEF-2AA2-9DDF-56F1-4130B69D4010}"/>
          </ac:picMkLst>
        </pc:picChg>
      </pc:sldChg>
      <pc:sldChg chg="addSp delSp modSp mod">
        <pc:chgData name="baran kaya" userId="4f67b7eaeef1cc5e" providerId="LiveId" clId="{EF051977-FAB6-4927-967C-4464E33E90F6}" dt="2025-03-10T11:39:33.981" v="32" actId="14100"/>
        <pc:sldMkLst>
          <pc:docMk/>
          <pc:sldMk cId="3014863481" sldId="258"/>
        </pc:sldMkLst>
        <pc:spChg chg="mod">
          <ac:chgData name="baran kaya" userId="4f67b7eaeef1cc5e" providerId="LiveId" clId="{EF051977-FAB6-4927-967C-4464E33E90F6}" dt="2025-03-10T11:39:33.981" v="32" actId="14100"/>
          <ac:spMkLst>
            <pc:docMk/>
            <pc:sldMk cId="3014863481" sldId="258"/>
            <ac:spMk id="3" creationId="{8CCC8288-B8C7-3A62-BBBE-A684A43F185A}"/>
          </ac:spMkLst>
        </pc:spChg>
        <pc:spChg chg="mod ord">
          <ac:chgData name="baran kaya" userId="4f67b7eaeef1cc5e" providerId="LiveId" clId="{EF051977-FAB6-4927-967C-4464E33E90F6}" dt="2025-03-10T11:38:56.721" v="22" actId="14100"/>
          <ac:spMkLst>
            <pc:docMk/>
            <pc:sldMk cId="3014863481" sldId="258"/>
            <ac:spMk id="6" creationId="{A3B7B509-C866-CC3C-FC5E-8C23DBEE3D40}"/>
          </ac:spMkLst>
        </pc:spChg>
        <pc:spChg chg="del">
          <ac:chgData name="baran kaya" userId="4f67b7eaeef1cc5e" providerId="LiveId" clId="{EF051977-FAB6-4927-967C-4464E33E90F6}" dt="2025-03-10T11:38:07.846" v="6" actId="26606"/>
          <ac:spMkLst>
            <pc:docMk/>
            <pc:sldMk cId="3014863481" sldId="258"/>
            <ac:spMk id="9" creationId="{04812C46-200A-4DEB-A05E-3ED6C68C2387}"/>
          </ac:spMkLst>
        </pc:spChg>
        <pc:spChg chg="del">
          <ac:chgData name="baran kaya" userId="4f67b7eaeef1cc5e" providerId="LiveId" clId="{EF051977-FAB6-4927-967C-4464E33E90F6}" dt="2025-03-10T11:38:07.846" v="6" actId="26606"/>
          <ac:spMkLst>
            <pc:docMk/>
            <pc:sldMk cId="3014863481" sldId="258"/>
            <ac:spMk id="11" creationId="{D1EA859B-E555-4109-94F3-6700E046E008}"/>
          </ac:spMkLst>
        </pc:spChg>
        <pc:spChg chg="add">
          <ac:chgData name="baran kaya" userId="4f67b7eaeef1cc5e" providerId="LiveId" clId="{EF051977-FAB6-4927-967C-4464E33E90F6}" dt="2025-03-10T11:38:37.336" v="16" actId="26606"/>
          <ac:spMkLst>
            <pc:docMk/>
            <pc:sldMk cId="3014863481" sldId="258"/>
            <ac:spMk id="23" creationId="{04812C46-200A-4DEB-A05E-3ED6C68C2387}"/>
          </ac:spMkLst>
        </pc:spChg>
        <pc:spChg chg="add">
          <ac:chgData name="baran kaya" userId="4f67b7eaeef1cc5e" providerId="LiveId" clId="{EF051977-FAB6-4927-967C-4464E33E90F6}" dt="2025-03-10T11:38:37.336" v="16" actId="26606"/>
          <ac:spMkLst>
            <pc:docMk/>
            <pc:sldMk cId="3014863481" sldId="258"/>
            <ac:spMk id="25" creationId="{D1EA859B-E555-4109-94F3-6700E046E008}"/>
          </ac:spMkLst>
        </pc:spChg>
        <pc:grpChg chg="add del">
          <ac:chgData name="baran kaya" userId="4f67b7eaeef1cc5e" providerId="LiveId" clId="{EF051977-FAB6-4927-967C-4464E33E90F6}" dt="2025-03-10T11:38:37.336" v="16" actId="26606"/>
          <ac:grpSpMkLst>
            <pc:docMk/>
            <pc:sldMk cId="3014863481" sldId="258"/>
            <ac:grpSpMk id="16" creationId="{5EFBDE31-BB3E-6CFC-23CD-B5976DA38438}"/>
          </ac:grpSpMkLst>
        </pc:grpChg>
        <pc:picChg chg="mod">
          <ac:chgData name="baran kaya" userId="4f67b7eaeef1cc5e" providerId="LiveId" clId="{EF051977-FAB6-4927-967C-4464E33E90F6}" dt="2025-03-10T11:38:37.336" v="16" actId="26606"/>
          <ac:picMkLst>
            <pc:docMk/>
            <pc:sldMk cId="3014863481" sldId="258"/>
            <ac:picMk id="5" creationId="{2258EAED-9398-5C29-E70C-F47234DC1FC0}"/>
          </ac:picMkLst>
        </pc:picChg>
      </pc:sldChg>
      <pc:sldChg chg="ord">
        <pc:chgData name="baran kaya" userId="4f67b7eaeef1cc5e" providerId="LiveId" clId="{EF051977-FAB6-4927-967C-4464E33E90F6}" dt="2025-03-10T11:40:38.641" v="41"/>
        <pc:sldMkLst>
          <pc:docMk/>
          <pc:sldMk cId="3519474229" sldId="259"/>
        </pc:sldMkLst>
      </pc:sldChg>
      <pc:sldChg chg="modSp mod">
        <pc:chgData name="baran kaya" userId="4f67b7eaeef1cc5e" providerId="LiveId" clId="{EF051977-FAB6-4927-967C-4464E33E90F6}" dt="2025-03-10T11:47:54.658" v="138" actId="5793"/>
        <pc:sldMkLst>
          <pc:docMk/>
          <pc:sldMk cId="2215161246" sldId="261"/>
        </pc:sldMkLst>
        <pc:spChg chg="mod">
          <ac:chgData name="baran kaya" userId="4f67b7eaeef1cc5e" providerId="LiveId" clId="{EF051977-FAB6-4927-967C-4464E33E90F6}" dt="2025-03-10T11:47:54.658" v="138" actId="5793"/>
          <ac:spMkLst>
            <pc:docMk/>
            <pc:sldMk cId="2215161246" sldId="261"/>
            <ac:spMk id="7" creationId="{133018C5-00CA-7656-EC00-30EFD29D54CF}"/>
          </ac:spMkLst>
        </pc:spChg>
      </pc:sldChg>
      <pc:sldChg chg="del">
        <pc:chgData name="baran kaya" userId="4f67b7eaeef1cc5e" providerId="LiveId" clId="{EF051977-FAB6-4927-967C-4464E33E90F6}" dt="2025-03-10T11:41:01.064" v="42" actId="47"/>
        <pc:sldMkLst>
          <pc:docMk/>
          <pc:sldMk cId="2986577137" sldId="263"/>
        </pc:sldMkLst>
      </pc:sldChg>
      <pc:sldChg chg="modSp mod">
        <pc:chgData name="baran kaya" userId="4f67b7eaeef1cc5e" providerId="LiveId" clId="{EF051977-FAB6-4927-967C-4464E33E90F6}" dt="2025-03-10T11:46:49.235" v="122" actId="20577"/>
        <pc:sldMkLst>
          <pc:docMk/>
          <pc:sldMk cId="1842414563" sldId="264"/>
        </pc:sldMkLst>
        <pc:spChg chg="mod">
          <ac:chgData name="baran kaya" userId="4f67b7eaeef1cc5e" providerId="LiveId" clId="{EF051977-FAB6-4927-967C-4464E33E90F6}" dt="2025-03-10T11:46:49.235" v="122" actId="20577"/>
          <ac:spMkLst>
            <pc:docMk/>
            <pc:sldMk cId="1842414563" sldId="264"/>
            <ac:spMk id="3" creationId="{05BC89F2-C5AA-274C-D3B4-5A536BF50753}"/>
          </ac:spMkLst>
        </pc:spChg>
      </pc:sldChg>
      <pc:sldChg chg="addSp delSp modSp new mod setBg">
        <pc:chgData name="baran kaya" userId="4f67b7eaeef1cc5e" providerId="LiveId" clId="{EF051977-FAB6-4927-967C-4464E33E90F6}" dt="2025-03-10T11:42:24.473" v="59"/>
        <pc:sldMkLst>
          <pc:docMk/>
          <pc:sldMk cId="3973392527" sldId="265"/>
        </pc:sldMkLst>
        <pc:spChg chg="mod">
          <ac:chgData name="baran kaya" userId="4f67b7eaeef1cc5e" providerId="LiveId" clId="{EF051977-FAB6-4927-967C-4464E33E90F6}" dt="2025-03-10T11:41:48.825" v="51" actId="26606"/>
          <ac:spMkLst>
            <pc:docMk/>
            <pc:sldMk cId="3973392527" sldId="265"/>
            <ac:spMk id="2" creationId="{C813EF12-928F-C463-C2E6-E0CD86C5BED5}"/>
          </ac:spMkLst>
        </pc:spChg>
        <pc:spChg chg="del mod">
          <ac:chgData name="baran kaya" userId="4f67b7eaeef1cc5e" providerId="LiveId" clId="{EF051977-FAB6-4927-967C-4464E33E90F6}" dt="2025-03-10T11:41:48.825" v="51" actId="26606"/>
          <ac:spMkLst>
            <pc:docMk/>
            <pc:sldMk cId="3973392527" sldId="265"/>
            <ac:spMk id="3" creationId="{8D8C0F57-BC64-8C50-734E-60EE44B7F195}"/>
          </ac:spMkLst>
        </pc:spChg>
        <pc:spChg chg="add">
          <ac:chgData name="baran kaya" userId="4f67b7eaeef1cc5e" providerId="LiveId" clId="{EF051977-FAB6-4927-967C-4464E33E90F6}" dt="2025-03-10T11:41:48.825" v="51" actId="26606"/>
          <ac:spMkLst>
            <pc:docMk/>
            <pc:sldMk cId="3973392527" sldId="265"/>
            <ac:spMk id="9" creationId="{2659FDB4-FCBE-4A89-B46D-43D4FA54464D}"/>
          </ac:spMkLst>
        </pc:spChg>
        <pc:spChg chg="add">
          <ac:chgData name="baran kaya" userId="4f67b7eaeef1cc5e" providerId="LiveId" clId="{EF051977-FAB6-4927-967C-4464E33E90F6}" dt="2025-03-10T11:41:48.825" v="51" actId="26606"/>
          <ac:spMkLst>
            <pc:docMk/>
            <pc:sldMk cId="3973392527" sldId="265"/>
            <ac:spMk id="13" creationId="{58BDB0EE-D238-415B-9ED8-62AA6AB2AAD1}"/>
          </ac:spMkLst>
        </pc:spChg>
        <pc:spChg chg="add">
          <ac:chgData name="baran kaya" userId="4f67b7eaeef1cc5e" providerId="LiveId" clId="{EF051977-FAB6-4927-967C-4464E33E90F6}" dt="2025-03-10T11:41:48.825" v="51" actId="26606"/>
          <ac:spMkLst>
            <pc:docMk/>
            <pc:sldMk cId="3973392527" sldId="265"/>
            <ac:spMk id="15" creationId="{C5B55FC3-961D-4325-82F1-DE92B0D04E03}"/>
          </ac:spMkLst>
        </pc:spChg>
        <pc:spChg chg="add">
          <ac:chgData name="baran kaya" userId="4f67b7eaeef1cc5e" providerId="LiveId" clId="{EF051977-FAB6-4927-967C-4464E33E90F6}" dt="2025-03-10T11:41:48.825" v="51" actId="26606"/>
          <ac:spMkLst>
            <pc:docMk/>
            <pc:sldMk cId="3973392527" sldId="265"/>
            <ac:spMk id="17" creationId="{4C8AB332-D09E-4F28-943C-DABDD4716A3C}"/>
          </ac:spMkLst>
        </pc:spChg>
        <pc:graphicFrameChg chg="add mod">
          <ac:chgData name="baran kaya" userId="4f67b7eaeef1cc5e" providerId="LiveId" clId="{EF051977-FAB6-4927-967C-4464E33E90F6}" dt="2025-03-10T11:42:24.473" v="59"/>
          <ac:graphicFrameMkLst>
            <pc:docMk/>
            <pc:sldMk cId="3973392527" sldId="265"/>
            <ac:graphicFrameMk id="5" creationId="{778BEE79-FD1B-CB27-E69A-40E8919929FA}"/>
          </ac:graphicFrameMkLst>
        </pc:graphicFrameChg>
        <pc:cxnChg chg="add">
          <ac:chgData name="baran kaya" userId="4f67b7eaeef1cc5e" providerId="LiveId" clId="{EF051977-FAB6-4927-967C-4464E33E90F6}" dt="2025-03-10T11:41:48.825" v="51" actId="26606"/>
          <ac:cxnSpMkLst>
            <pc:docMk/>
            <pc:sldMk cId="3973392527" sldId="265"/>
            <ac:cxnSpMk id="11" creationId="{C8F51B3F-8331-4E4A-AE96-D47B1006EEAD}"/>
          </ac:cxnSpMkLst>
        </pc:cxnChg>
      </pc:sldChg>
      <pc:sldChg chg="addSp delSp modSp new mod ord setBg">
        <pc:chgData name="baran kaya" userId="4f67b7eaeef1cc5e" providerId="LiveId" clId="{EF051977-FAB6-4927-967C-4464E33E90F6}" dt="2025-03-10T11:46:23.826" v="110"/>
        <pc:sldMkLst>
          <pc:docMk/>
          <pc:sldMk cId="1826317282" sldId="266"/>
        </pc:sldMkLst>
        <pc:spChg chg="mod">
          <ac:chgData name="baran kaya" userId="4f67b7eaeef1cc5e" providerId="LiveId" clId="{EF051977-FAB6-4927-967C-4464E33E90F6}" dt="2025-03-10T11:46:04.738" v="106" actId="26606"/>
          <ac:spMkLst>
            <pc:docMk/>
            <pc:sldMk cId="1826317282" sldId="266"/>
            <ac:spMk id="2" creationId="{FE92B047-8961-3660-317C-863FAF932847}"/>
          </ac:spMkLst>
        </pc:spChg>
        <pc:spChg chg="del">
          <ac:chgData name="baran kaya" userId="4f67b7eaeef1cc5e" providerId="LiveId" clId="{EF051977-FAB6-4927-967C-4464E33E90F6}" dt="2025-03-10T11:43:33.711" v="61"/>
          <ac:spMkLst>
            <pc:docMk/>
            <pc:sldMk cId="1826317282" sldId="266"/>
            <ac:spMk id="3" creationId="{A54D6966-C63B-0B77-9664-FCA833CBD686}"/>
          </ac:spMkLst>
        </pc:spChg>
        <pc:spChg chg="add del mod">
          <ac:chgData name="baran kaya" userId="4f67b7eaeef1cc5e" providerId="LiveId" clId="{EF051977-FAB6-4927-967C-4464E33E90F6}" dt="2025-03-10T11:44:31.789" v="82"/>
          <ac:spMkLst>
            <pc:docMk/>
            <pc:sldMk cId="1826317282" sldId="266"/>
            <ac:spMk id="6" creationId="{AA90380D-D827-BF14-3CDE-5C851A16C834}"/>
          </ac:spMkLst>
        </pc:spChg>
        <pc:spChg chg="add del mod">
          <ac:chgData name="baran kaya" userId="4f67b7eaeef1cc5e" providerId="LiveId" clId="{EF051977-FAB6-4927-967C-4464E33E90F6}" dt="2025-03-10T11:44:34.879" v="83" actId="478"/>
          <ac:spMkLst>
            <pc:docMk/>
            <pc:sldMk cId="1826317282" sldId="266"/>
            <ac:spMk id="8" creationId="{AF8F1B2D-232B-686C-B60E-9BF39920DF77}"/>
          </ac:spMkLst>
        </pc:spChg>
        <pc:spChg chg="add del mod">
          <ac:chgData name="baran kaya" userId="4f67b7eaeef1cc5e" providerId="LiveId" clId="{EF051977-FAB6-4927-967C-4464E33E90F6}" dt="2025-03-10T11:45:42.028" v="101" actId="478"/>
          <ac:spMkLst>
            <pc:docMk/>
            <pc:sldMk cId="1826317282" sldId="266"/>
            <ac:spMk id="10" creationId="{672CE542-FA25-716A-A625-9AB31CCB81AC}"/>
          </ac:spMkLst>
        </pc:spChg>
        <pc:spChg chg="add">
          <ac:chgData name="baran kaya" userId="4f67b7eaeef1cc5e" providerId="LiveId" clId="{EF051977-FAB6-4927-967C-4464E33E90F6}" dt="2025-03-10T11:46:04.738" v="106" actId="26606"/>
          <ac:spMkLst>
            <pc:docMk/>
            <pc:sldMk cId="1826317282" sldId="266"/>
            <ac:spMk id="16" creationId="{BCED4D40-4B67-4331-AC48-79B82B4A47D8}"/>
          </ac:spMkLst>
        </pc:spChg>
        <pc:spChg chg="add">
          <ac:chgData name="baran kaya" userId="4f67b7eaeef1cc5e" providerId="LiveId" clId="{EF051977-FAB6-4927-967C-4464E33E90F6}" dt="2025-03-10T11:46:04.738" v="106" actId="26606"/>
          <ac:spMkLst>
            <pc:docMk/>
            <pc:sldMk cId="1826317282" sldId="266"/>
            <ac:spMk id="18" creationId="{670CEDEF-4F34-412E-84EE-329C1E936AF5}"/>
          </ac:spMkLst>
        </pc:spChg>
        <pc:graphicFrameChg chg="add del mod modGraphic">
          <ac:chgData name="baran kaya" userId="4f67b7eaeef1cc5e" providerId="LiveId" clId="{EF051977-FAB6-4927-967C-4464E33E90F6}" dt="2025-03-10T11:44:31.789" v="80" actId="478"/>
          <ac:graphicFrameMkLst>
            <pc:docMk/>
            <pc:sldMk cId="1826317282" sldId="266"/>
            <ac:graphicFrameMk id="4" creationId="{8E7A9906-3DB6-B73B-3383-FC11BA435152}"/>
          </ac:graphicFrameMkLst>
        </pc:graphicFrameChg>
        <pc:graphicFrameChg chg="add del mod modGraphic">
          <ac:chgData name="baran kaya" userId="4f67b7eaeef1cc5e" providerId="LiveId" clId="{EF051977-FAB6-4927-967C-4464E33E90F6}" dt="2025-03-10T11:46:02.249" v="105" actId="478"/>
          <ac:graphicFrameMkLst>
            <pc:docMk/>
            <pc:sldMk cId="1826317282" sldId="266"/>
            <ac:graphicFrameMk id="5" creationId="{F34E9F39-AA35-1A62-C1F8-118486229898}"/>
          </ac:graphicFrameMkLst>
        </pc:graphicFrameChg>
        <pc:graphicFrameChg chg="add del mod modGraphic">
          <ac:chgData name="baran kaya" userId="4f67b7eaeef1cc5e" providerId="LiveId" clId="{EF051977-FAB6-4927-967C-4464E33E90F6}" dt="2025-03-10T11:45:35.911" v="99" actId="478"/>
          <ac:graphicFrameMkLst>
            <pc:docMk/>
            <pc:sldMk cId="1826317282" sldId="266"/>
            <ac:graphicFrameMk id="9" creationId="{94C6EB3B-AE9F-74F4-6F8C-8548B7A2B171}"/>
          </ac:graphicFrameMkLst>
        </pc:graphicFrameChg>
        <pc:graphicFrameChg chg="add mod">
          <ac:chgData name="baran kaya" userId="4f67b7eaeef1cc5e" providerId="LiveId" clId="{EF051977-FAB6-4927-967C-4464E33E90F6}" dt="2025-03-10T11:46:04.738" v="106" actId="26606"/>
          <ac:graphicFrameMkLst>
            <pc:docMk/>
            <pc:sldMk cId="1826317282" sldId="266"/>
            <ac:graphicFrameMk id="11" creationId="{23B99D78-4321-04FC-97B8-2732059967E0}"/>
          </ac:graphicFrameMkLst>
        </pc:graphicFrame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9ED6C31-5581-4860-A6D4-AE465ECD74E3}"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7D180137-1359-4C13-B17A-46646F415A39}">
      <dgm:prSet custT="1"/>
      <dgm:spPr/>
      <dgm:t>
        <a:bodyPr/>
        <a:lstStyle/>
        <a:p>
          <a:r>
            <a:rPr lang="tr-TR" sz="1600" dirty="0"/>
            <a:t>Literatürde beyin tümörü teşhisi için makine öğrenmesi ve derin öğrenme yöntemleri yaygın olarak kullanılmıştır. Çeşitli çalışmalar MRG görüntülerinin segmentasyonu ve sınıflandırılması üzerine yoğunlaşmış, farklı modellerle %71 ila %95 doğruluk oranları elde edilmiştir.</a:t>
          </a:r>
          <a:endParaRPr lang="en-US" sz="1600" dirty="0"/>
        </a:p>
      </dgm:t>
    </dgm:pt>
    <dgm:pt modelId="{61820BEA-B7B3-4AAB-A9EB-4FB4B91035DB}" type="parTrans" cxnId="{3E4D5567-80FE-48AA-8FC8-CECF0206D469}">
      <dgm:prSet/>
      <dgm:spPr/>
      <dgm:t>
        <a:bodyPr/>
        <a:lstStyle/>
        <a:p>
          <a:endParaRPr lang="en-US"/>
        </a:p>
      </dgm:t>
    </dgm:pt>
    <dgm:pt modelId="{E92B9637-5F66-4CE4-BB29-EEEBE1803230}" type="sibTrans" cxnId="{3E4D5567-80FE-48AA-8FC8-CECF0206D469}">
      <dgm:prSet/>
      <dgm:spPr/>
      <dgm:t>
        <a:bodyPr/>
        <a:lstStyle/>
        <a:p>
          <a:endParaRPr lang="en-US"/>
        </a:p>
      </dgm:t>
    </dgm:pt>
    <dgm:pt modelId="{2C216824-FE17-4C95-A1FE-AE5159517022}">
      <dgm:prSet/>
      <dgm:spPr/>
      <dgm:t>
        <a:bodyPr/>
        <a:lstStyle/>
        <a:p>
          <a:r>
            <a:rPr lang="tr-TR" dirty="0"/>
            <a:t>Bu çalışmada, beyin tümörü tespiti için MobileNetV2 tabanlı bir öznitelik çıkarım modeli ve k-En Yakın Komşu (k-EYK) sınıflandırıcı önerilmiştir. MobileNetV2, düşük hesaplama gücüne sahip cihazlarda da çalışabilirken, k-EYK sınıflandırıcı ile performans artırılmıştır. Literatüre katkılarımız:</a:t>
          </a:r>
          <a:endParaRPr lang="en-US" dirty="0"/>
        </a:p>
      </dgm:t>
    </dgm:pt>
    <dgm:pt modelId="{5DCE9335-D55C-41F4-997F-8521CD25ABD8}" type="parTrans" cxnId="{097E7A1E-2139-44B1-991A-24628AB5EA07}">
      <dgm:prSet/>
      <dgm:spPr/>
      <dgm:t>
        <a:bodyPr/>
        <a:lstStyle/>
        <a:p>
          <a:endParaRPr lang="en-US"/>
        </a:p>
      </dgm:t>
    </dgm:pt>
    <dgm:pt modelId="{442CF669-1654-4145-909E-C4F98AD5BE64}" type="sibTrans" cxnId="{097E7A1E-2139-44B1-991A-24628AB5EA07}">
      <dgm:prSet/>
      <dgm:spPr/>
      <dgm:t>
        <a:bodyPr/>
        <a:lstStyle/>
        <a:p>
          <a:endParaRPr lang="en-US"/>
        </a:p>
      </dgm:t>
    </dgm:pt>
    <dgm:pt modelId="{8D321131-E3A8-4C4D-AB3C-A879F46D6FE5}">
      <dgm:prSet/>
      <dgm:spPr/>
      <dgm:t>
        <a:bodyPr/>
        <a:lstStyle/>
        <a:p>
          <a:r>
            <a:rPr lang="tr-TR"/>
            <a:t>Düşük kapasiteli donanımlarda çalışabilen bir ESA modeli önerildi.</a:t>
          </a:r>
          <a:endParaRPr lang="en-US"/>
        </a:p>
      </dgm:t>
    </dgm:pt>
    <dgm:pt modelId="{21F2BBAA-A2A0-4321-94A6-6A014AB9DB9D}" type="parTrans" cxnId="{93AC2768-23DE-4E49-87AD-3A8D8E404BF6}">
      <dgm:prSet/>
      <dgm:spPr/>
      <dgm:t>
        <a:bodyPr/>
        <a:lstStyle/>
        <a:p>
          <a:endParaRPr lang="en-US"/>
        </a:p>
      </dgm:t>
    </dgm:pt>
    <dgm:pt modelId="{1EE62278-F113-4D0E-8424-E0F02851A69C}" type="sibTrans" cxnId="{93AC2768-23DE-4E49-87AD-3A8D8E404BF6}">
      <dgm:prSet/>
      <dgm:spPr/>
      <dgm:t>
        <a:bodyPr/>
        <a:lstStyle/>
        <a:p>
          <a:endParaRPr lang="en-US"/>
        </a:p>
      </dgm:t>
    </dgm:pt>
    <dgm:pt modelId="{99A161F3-6192-4010-AAE1-ABA955F598A7}">
      <dgm:prSet/>
      <dgm:spPr/>
      <dgm:t>
        <a:bodyPr/>
        <a:lstStyle/>
        <a:p>
          <a:r>
            <a:rPr lang="tr-TR"/>
            <a:t>MobileNetV2’nin genelleme performansı veri çoğaltma ile artırıldı.</a:t>
          </a:r>
          <a:endParaRPr lang="en-US"/>
        </a:p>
      </dgm:t>
    </dgm:pt>
    <dgm:pt modelId="{90B74911-892A-43F3-AC08-C8A9573FC006}" type="parTrans" cxnId="{53541FC9-61D1-4DF9-8696-8B3140B0CE83}">
      <dgm:prSet/>
      <dgm:spPr/>
      <dgm:t>
        <a:bodyPr/>
        <a:lstStyle/>
        <a:p>
          <a:endParaRPr lang="en-US"/>
        </a:p>
      </dgm:t>
    </dgm:pt>
    <dgm:pt modelId="{93EAB150-358C-45E5-91DE-87D812534DB3}" type="sibTrans" cxnId="{53541FC9-61D1-4DF9-8696-8B3140B0CE83}">
      <dgm:prSet/>
      <dgm:spPr/>
      <dgm:t>
        <a:bodyPr/>
        <a:lstStyle/>
        <a:p>
          <a:endParaRPr lang="en-US"/>
        </a:p>
      </dgm:t>
    </dgm:pt>
    <dgm:pt modelId="{D86FE001-DAD7-4C8B-871C-66C8FFC1152F}">
      <dgm:prSet/>
      <dgm:spPr/>
      <dgm:t>
        <a:bodyPr/>
        <a:lstStyle/>
        <a:p>
          <a:r>
            <a:rPr lang="tr-TR" dirty="0"/>
            <a:t>k-EYK sınıflandırıcı ile sınıflandırma başarımı geliştirildi.</a:t>
          </a:r>
          <a:endParaRPr lang="en-US" dirty="0"/>
        </a:p>
      </dgm:t>
    </dgm:pt>
    <dgm:pt modelId="{242F3F22-53AF-48AB-BD2E-7A50B6421462}" type="parTrans" cxnId="{E1011ED0-0B90-4490-A9C6-9AA1CEEA7718}">
      <dgm:prSet/>
      <dgm:spPr/>
      <dgm:t>
        <a:bodyPr/>
        <a:lstStyle/>
        <a:p>
          <a:endParaRPr lang="en-US"/>
        </a:p>
      </dgm:t>
    </dgm:pt>
    <dgm:pt modelId="{735CA032-5162-4944-8768-B94181CD315A}" type="sibTrans" cxnId="{E1011ED0-0B90-4490-A9C6-9AA1CEEA7718}">
      <dgm:prSet/>
      <dgm:spPr/>
      <dgm:t>
        <a:bodyPr/>
        <a:lstStyle/>
        <a:p>
          <a:endParaRPr lang="en-US"/>
        </a:p>
      </dgm:t>
    </dgm:pt>
    <dgm:pt modelId="{94BB02FA-901F-4B84-8C7F-CA0F9943A9F5}" type="pres">
      <dgm:prSet presAssocID="{79ED6C31-5581-4860-A6D4-AE465ECD74E3}" presName="Name0" presStyleCnt="0">
        <dgm:presLayoutVars>
          <dgm:dir/>
          <dgm:resizeHandles val="exact"/>
        </dgm:presLayoutVars>
      </dgm:prSet>
      <dgm:spPr/>
    </dgm:pt>
    <dgm:pt modelId="{A96FAF7F-25A2-4724-AD95-57037B9EC86E}" type="pres">
      <dgm:prSet presAssocID="{7D180137-1359-4C13-B17A-46646F415A39}" presName="node" presStyleLbl="node1" presStyleIdx="0" presStyleCnt="5" custScaleX="154039">
        <dgm:presLayoutVars>
          <dgm:bulletEnabled val="1"/>
        </dgm:presLayoutVars>
      </dgm:prSet>
      <dgm:spPr/>
    </dgm:pt>
    <dgm:pt modelId="{ED181990-3C5F-4BCC-B37B-5ADE625255EA}" type="pres">
      <dgm:prSet presAssocID="{E92B9637-5F66-4CE4-BB29-EEEBE1803230}" presName="sibTrans" presStyleLbl="sibTrans1D1" presStyleIdx="0" presStyleCnt="4"/>
      <dgm:spPr/>
    </dgm:pt>
    <dgm:pt modelId="{EEECECC5-3213-41CD-9FE0-C754B5FEF31A}" type="pres">
      <dgm:prSet presAssocID="{E92B9637-5F66-4CE4-BB29-EEEBE1803230}" presName="connectorText" presStyleLbl="sibTrans1D1" presStyleIdx="0" presStyleCnt="4"/>
      <dgm:spPr/>
    </dgm:pt>
    <dgm:pt modelId="{272813DC-AD57-451A-AE83-B7B2E8F707BA}" type="pres">
      <dgm:prSet presAssocID="{2C216824-FE17-4C95-A1FE-AE5159517022}" presName="node" presStyleLbl="node1" presStyleIdx="1" presStyleCnt="5" custScaleX="155908">
        <dgm:presLayoutVars>
          <dgm:bulletEnabled val="1"/>
        </dgm:presLayoutVars>
      </dgm:prSet>
      <dgm:spPr/>
    </dgm:pt>
    <dgm:pt modelId="{D3D0E5A3-17D4-4CBC-9B75-CB5C85AE5811}" type="pres">
      <dgm:prSet presAssocID="{442CF669-1654-4145-909E-C4F98AD5BE64}" presName="sibTrans" presStyleLbl="sibTrans1D1" presStyleIdx="1" presStyleCnt="4"/>
      <dgm:spPr/>
    </dgm:pt>
    <dgm:pt modelId="{113C4BED-A0F3-450B-A2D8-92939F858F56}" type="pres">
      <dgm:prSet presAssocID="{442CF669-1654-4145-909E-C4F98AD5BE64}" presName="connectorText" presStyleLbl="sibTrans1D1" presStyleIdx="1" presStyleCnt="4"/>
      <dgm:spPr/>
    </dgm:pt>
    <dgm:pt modelId="{570248C4-D9DC-47B3-AEC0-68D2A417FCD3}" type="pres">
      <dgm:prSet presAssocID="{8D321131-E3A8-4C4D-AB3C-A879F46D6FE5}" presName="node" presStyleLbl="node1" presStyleIdx="2" presStyleCnt="5">
        <dgm:presLayoutVars>
          <dgm:bulletEnabled val="1"/>
        </dgm:presLayoutVars>
      </dgm:prSet>
      <dgm:spPr/>
    </dgm:pt>
    <dgm:pt modelId="{FAF6A024-7E69-4992-ABFF-C48C794204B2}" type="pres">
      <dgm:prSet presAssocID="{1EE62278-F113-4D0E-8424-E0F02851A69C}" presName="sibTrans" presStyleLbl="sibTrans1D1" presStyleIdx="2" presStyleCnt="4"/>
      <dgm:spPr/>
    </dgm:pt>
    <dgm:pt modelId="{DFE4212E-CF5F-49BA-BED1-155DA960A2C6}" type="pres">
      <dgm:prSet presAssocID="{1EE62278-F113-4D0E-8424-E0F02851A69C}" presName="connectorText" presStyleLbl="sibTrans1D1" presStyleIdx="2" presStyleCnt="4"/>
      <dgm:spPr/>
    </dgm:pt>
    <dgm:pt modelId="{B73ED799-80BB-49B3-AC14-DB40A1E74610}" type="pres">
      <dgm:prSet presAssocID="{99A161F3-6192-4010-AAE1-ABA955F598A7}" presName="node" presStyleLbl="node1" presStyleIdx="3" presStyleCnt="5">
        <dgm:presLayoutVars>
          <dgm:bulletEnabled val="1"/>
        </dgm:presLayoutVars>
      </dgm:prSet>
      <dgm:spPr/>
    </dgm:pt>
    <dgm:pt modelId="{F95D7E3C-D255-43A5-9466-63B4B5DA3705}" type="pres">
      <dgm:prSet presAssocID="{93EAB150-358C-45E5-91DE-87D812534DB3}" presName="sibTrans" presStyleLbl="sibTrans1D1" presStyleIdx="3" presStyleCnt="4"/>
      <dgm:spPr/>
    </dgm:pt>
    <dgm:pt modelId="{4F4FBF43-243F-47F8-A586-AED5EA21ACFC}" type="pres">
      <dgm:prSet presAssocID="{93EAB150-358C-45E5-91DE-87D812534DB3}" presName="connectorText" presStyleLbl="sibTrans1D1" presStyleIdx="3" presStyleCnt="4"/>
      <dgm:spPr/>
    </dgm:pt>
    <dgm:pt modelId="{85C21103-7D10-4C69-A5CE-08F99D790244}" type="pres">
      <dgm:prSet presAssocID="{D86FE001-DAD7-4C8B-871C-66C8FFC1152F}" presName="node" presStyleLbl="node1" presStyleIdx="4" presStyleCnt="5">
        <dgm:presLayoutVars>
          <dgm:bulletEnabled val="1"/>
        </dgm:presLayoutVars>
      </dgm:prSet>
      <dgm:spPr/>
    </dgm:pt>
  </dgm:ptLst>
  <dgm:cxnLst>
    <dgm:cxn modelId="{CF47B506-B054-40DD-92F6-79B331F6CE2D}" type="presOf" srcId="{1EE62278-F113-4D0E-8424-E0F02851A69C}" destId="{FAF6A024-7E69-4992-ABFF-C48C794204B2}" srcOrd="0" destOrd="0" presId="urn:microsoft.com/office/officeart/2016/7/layout/RepeatingBendingProcessNew"/>
    <dgm:cxn modelId="{7913BD13-81B5-4DEF-B36F-1B4BBEC8F956}" type="presOf" srcId="{442CF669-1654-4145-909E-C4F98AD5BE64}" destId="{113C4BED-A0F3-450B-A2D8-92939F858F56}" srcOrd="1" destOrd="0" presId="urn:microsoft.com/office/officeart/2016/7/layout/RepeatingBendingProcessNew"/>
    <dgm:cxn modelId="{64173D1A-5B48-4031-B016-B00D4FCFC5A3}" type="presOf" srcId="{93EAB150-358C-45E5-91DE-87D812534DB3}" destId="{4F4FBF43-243F-47F8-A586-AED5EA21ACFC}" srcOrd="1" destOrd="0" presId="urn:microsoft.com/office/officeart/2016/7/layout/RepeatingBendingProcessNew"/>
    <dgm:cxn modelId="{097E7A1E-2139-44B1-991A-24628AB5EA07}" srcId="{79ED6C31-5581-4860-A6D4-AE465ECD74E3}" destId="{2C216824-FE17-4C95-A1FE-AE5159517022}" srcOrd="1" destOrd="0" parTransId="{5DCE9335-D55C-41F4-997F-8521CD25ABD8}" sibTransId="{442CF669-1654-4145-909E-C4F98AD5BE64}"/>
    <dgm:cxn modelId="{41A06833-635D-4595-A1FE-DBF2DF8CA7AF}" type="presOf" srcId="{8D321131-E3A8-4C4D-AB3C-A879F46D6FE5}" destId="{570248C4-D9DC-47B3-AEC0-68D2A417FCD3}" srcOrd="0" destOrd="0" presId="urn:microsoft.com/office/officeart/2016/7/layout/RepeatingBendingProcessNew"/>
    <dgm:cxn modelId="{445D4346-B7A0-4CEF-99F5-89DF88C0FE96}" type="presOf" srcId="{99A161F3-6192-4010-AAE1-ABA955F598A7}" destId="{B73ED799-80BB-49B3-AC14-DB40A1E74610}" srcOrd="0" destOrd="0" presId="urn:microsoft.com/office/officeart/2016/7/layout/RepeatingBendingProcessNew"/>
    <dgm:cxn modelId="{3E4D5567-80FE-48AA-8FC8-CECF0206D469}" srcId="{79ED6C31-5581-4860-A6D4-AE465ECD74E3}" destId="{7D180137-1359-4C13-B17A-46646F415A39}" srcOrd="0" destOrd="0" parTransId="{61820BEA-B7B3-4AAB-A9EB-4FB4B91035DB}" sibTransId="{E92B9637-5F66-4CE4-BB29-EEEBE1803230}"/>
    <dgm:cxn modelId="{93AC2768-23DE-4E49-87AD-3A8D8E404BF6}" srcId="{79ED6C31-5581-4860-A6D4-AE465ECD74E3}" destId="{8D321131-E3A8-4C4D-AB3C-A879F46D6FE5}" srcOrd="2" destOrd="0" parTransId="{21F2BBAA-A2A0-4321-94A6-6A014AB9DB9D}" sibTransId="{1EE62278-F113-4D0E-8424-E0F02851A69C}"/>
    <dgm:cxn modelId="{B8A4D477-5B61-4585-AB32-E4F792421416}" type="presOf" srcId="{79ED6C31-5581-4860-A6D4-AE465ECD74E3}" destId="{94BB02FA-901F-4B84-8C7F-CA0F9943A9F5}" srcOrd="0" destOrd="0" presId="urn:microsoft.com/office/officeart/2016/7/layout/RepeatingBendingProcessNew"/>
    <dgm:cxn modelId="{492EFA7D-E087-4E19-97A2-253C2A0ECAC8}" type="presOf" srcId="{E92B9637-5F66-4CE4-BB29-EEEBE1803230}" destId="{ED181990-3C5F-4BCC-B37B-5ADE625255EA}" srcOrd="0" destOrd="0" presId="urn:microsoft.com/office/officeart/2016/7/layout/RepeatingBendingProcessNew"/>
    <dgm:cxn modelId="{14122585-0CE8-4CA4-B3D4-2672E2C4B350}" type="presOf" srcId="{442CF669-1654-4145-909E-C4F98AD5BE64}" destId="{D3D0E5A3-17D4-4CBC-9B75-CB5C85AE5811}" srcOrd="0" destOrd="0" presId="urn:microsoft.com/office/officeart/2016/7/layout/RepeatingBendingProcessNew"/>
    <dgm:cxn modelId="{353C3C93-5A3D-40E9-A80D-DD7364380E5D}" type="presOf" srcId="{D86FE001-DAD7-4C8B-871C-66C8FFC1152F}" destId="{85C21103-7D10-4C69-A5CE-08F99D790244}" srcOrd="0" destOrd="0" presId="urn:microsoft.com/office/officeart/2016/7/layout/RepeatingBendingProcessNew"/>
    <dgm:cxn modelId="{49F37298-1E9C-49CC-B00A-76A290068C77}" type="presOf" srcId="{7D180137-1359-4C13-B17A-46646F415A39}" destId="{A96FAF7F-25A2-4724-AD95-57037B9EC86E}" srcOrd="0" destOrd="0" presId="urn:microsoft.com/office/officeart/2016/7/layout/RepeatingBendingProcessNew"/>
    <dgm:cxn modelId="{B5431FA2-0DD5-4329-8B1B-126B65BB5A9C}" type="presOf" srcId="{2C216824-FE17-4C95-A1FE-AE5159517022}" destId="{272813DC-AD57-451A-AE83-B7B2E8F707BA}" srcOrd="0" destOrd="0" presId="urn:microsoft.com/office/officeart/2016/7/layout/RepeatingBendingProcessNew"/>
    <dgm:cxn modelId="{DF4428A5-8D31-40B1-83BE-DE576A163926}" type="presOf" srcId="{93EAB150-358C-45E5-91DE-87D812534DB3}" destId="{F95D7E3C-D255-43A5-9466-63B4B5DA3705}" srcOrd="0" destOrd="0" presId="urn:microsoft.com/office/officeart/2016/7/layout/RepeatingBendingProcessNew"/>
    <dgm:cxn modelId="{118CE3C2-874F-4322-9AAF-D8BBC8713A1C}" type="presOf" srcId="{E92B9637-5F66-4CE4-BB29-EEEBE1803230}" destId="{EEECECC5-3213-41CD-9FE0-C754B5FEF31A}" srcOrd="1" destOrd="0" presId="urn:microsoft.com/office/officeart/2016/7/layout/RepeatingBendingProcessNew"/>
    <dgm:cxn modelId="{53541FC9-61D1-4DF9-8696-8B3140B0CE83}" srcId="{79ED6C31-5581-4860-A6D4-AE465ECD74E3}" destId="{99A161F3-6192-4010-AAE1-ABA955F598A7}" srcOrd="3" destOrd="0" parTransId="{90B74911-892A-43F3-AC08-C8A9573FC006}" sibTransId="{93EAB150-358C-45E5-91DE-87D812534DB3}"/>
    <dgm:cxn modelId="{E1011ED0-0B90-4490-A9C6-9AA1CEEA7718}" srcId="{79ED6C31-5581-4860-A6D4-AE465ECD74E3}" destId="{D86FE001-DAD7-4C8B-871C-66C8FFC1152F}" srcOrd="4" destOrd="0" parTransId="{242F3F22-53AF-48AB-BD2E-7A50B6421462}" sibTransId="{735CA032-5162-4944-8768-B94181CD315A}"/>
    <dgm:cxn modelId="{254046EE-93EA-487E-A1B1-6A6A61154E21}" type="presOf" srcId="{1EE62278-F113-4D0E-8424-E0F02851A69C}" destId="{DFE4212E-CF5F-49BA-BED1-155DA960A2C6}" srcOrd="1" destOrd="0" presId="urn:microsoft.com/office/officeart/2016/7/layout/RepeatingBendingProcessNew"/>
    <dgm:cxn modelId="{B7A907C7-AB91-43F3-9934-BDC58E0E26E8}" type="presParOf" srcId="{94BB02FA-901F-4B84-8C7F-CA0F9943A9F5}" destId="{A96FAF7F-25A2-4724-AD95-57037B9EC86E}" srcOrd="0" destOrd="0" presId="urn:microsoft.com/office/officeart/2016/7/layout/RepeatingBendingProcessNew"/>
    <dgm:cxn modelId="{EB1F120A-2A0D-4BFE-BF60-BF0828163945}" type="presParOf" srcId="{94BB02FA-901F-4B84-8C7F-CA0F9943A9F5}" destId="{ED181990-3C5F-4BCC-B37B-5ADE625255EA}" srcOrd="1" destOrd="0" presId="urn:microsoft.com/office/officeart/2016/7/layout/RepeatingBendingProcessNew"/>
    <dgm:cxn modelId="{83D97059-E271-408E-BDC7-CB7B544F3C88}" type="presParOf" srcId="{ED181990-3C5F-4BCC-B37B-5ADE625255EA}" destId="{EEECECC5-3213-41CD-9FE0-C754B5FEF31A}" srcOrd="0" destOrd="0" presId="urn:microsoft.com/office/officeart/2016/7/layout/RepeatingBendingProcessNew"/>
    <dgm:cxn modelId="{03CF40FE-B882-4192-9680-8CAD3ADE8B15}" type="presParOf" srcId="{94BB02FA-901F-4B84-8C7F-CA0F9943A9F5}" destId="{272813DC-AD57-451A-AE83-B7B2E8F707BA}" srcOrd="2" destOrd="0" presId="urn:microsoft.com/office/officeart/2016/7/layout/RepeatingBendingProcessNew"/>
    <dgm:cxn modelId="{9ED95029-0543-459E-9F9F-074FD2670197}" type="presParOf" srcId="{94BB02FA-901F-4B84-8C7F-CA0F9943A9F5}" destId="{D3D0E5A3-17D4-4CBC-9B75-CB5C85AE5811}" srcOrd="3" destOrd="0" presId="urn:microsoft.com/office/officeart/2016/7/layout/RepeatingBendingProcessNew"/>
    <dgm:cxn modelId="{5217DC17-7D63-4A96-B0D4-B328ADC90B3F}" type="presParOf" srcId="{D3D0E5A3-17D4-4CBC-9B75-CB5C85AE5811}" destId="{113C4BED-A0F3-450B-A2D8-92939F858F56}" srcOrd="0" destOrd="0" presId="urn:microsoft.com/office/officeart/2016/7/layout/RepeatingBendingProcessNew"/>
    <dgm:cxn modelId="{336EF286-9201-4F4E-81F8-3D3275936FF0}" type="presParOf" srcId="{94BB02FA-901F-4B84-8C7F-CA0F9943A9F5}" destId="{570248C4-D9DC-47B3-AEC0-68D2A417FCD3}" srcOrd="4" destOrd="0" presId="urn:microsoft.com/office/officeart/2016/7/layout/RepeatingBendingProcessNew"/>
    <dgm:cxn modelId="{7FD2B91E-DB0E-4E06-A484-69B6313D07EF}" type="presParOf" srcId="{94BB02FA-901F-4B84-8C7F-CA0F9943A9F5}" destId="{FAF6A024-7E69-4992-ABFF-C48C794204B2}" srcOrd="5" destOrd="0" presId="urn:microsoft.com/office/officeart/2016/7/layout/RepeatingBendingProcessNew"/>
    <dgm:cxn modelId="{6D3498FB-86F4-4D5A-B573-1202EB2B4C00}" type="presParOf" srcId="{FAF6A024-7E69-4992-ABFF-C48C794204B2}" destId="{DFE4212E-CF5F-49BA-BED1-155DA960A2C6}" srcOrd="0" destOrd="0" presId="urn:microsoft.com/office/officeart/2016/7/layout/RepeatingBendingProcessNew"/>
    <dgm:cxn modelId="{80FA065E-37D2-486D-AD8C-44C151AAAE8A}" type="presParOf" srcId="{94BB02FA-901F-4B84-8C7F-CA0F9943A9F5}" destId="{B73ED799-80BB-49B3-AC14-DB40A1E74610}" srcOrd="6" destOrd="0" presId="urn:microsoft.com/office/officeart/2016/7/layout/RepeatingBendingProcessNew"/>
    <dgm:cxn modelId="{1E164BD7-4805-4367-AC4D-B2784C6F658A}" type="presParOf" srcId="{94BB02FA-901F-4B84-8C7F-CA0F9943A9F5}" destId="{F95D7E3C-D255-43A5-9466-63B4B5DA3705}" srcOrd="7" destOrd="0" presId="urn:microsoft.com/office/officeart/2016/7/layout/RepeatingBendingProcessNew"/>
    <dgm:cxn modelId="{C1710963-69EB-4585-A5BD-85F766435B44}" type="presParOf" srcId="{F95D7E3C-D255-43A5-9466-63B4B5DA3705}" destId="{4F4FBF43-243F-47F8-A586-AED5EA21ACFC}" srcOrd="0" destOrd="0" presId="urn:microsoft.com/office/officeart/2016/7/layout/RepeatingBendingProcessNew"/>
    <dgm:cxn modelId="{59F4A469-CC6E-4190-BEA2-F516778DB258}" type="presParOf" srcId="{94BB02FA-901F-4B84-8C7F-CA0F9943A9F5}" destId="{85C21103-7D10-4C69-A5CE-08F99D790244}"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D47032-01C0-4BB1-BA61-E5E4639F7C6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3CFFB03-E752-420B-9DED-31D2BDAD4030}">
      <dgm:prSet/>
      <dgm:spPr/>
      <dgm:t>
        <a:bodyPr/>
        <a:lstStyle/>
        <a:p>
          <a:r>
            <a:rPr lang="tr-TR" dirty="0"/>
            <a:t>Çalışmada, </a:t>
          </a:r>
          <a:r>
            <a:rPr lang="tr-TR" b="1" dirty="0"/>
            <a:t>MobilNetV2 derin öğrenme modeli</a:t>
          </a:r>
          <a:r>
            <a:rPr lang="tr-TR" dirty="0"/>
            <a:t> kullanılmıştır. </a:t>
          </a:r>
          <a:r>
            <a:rPr lang="tr-TR" b="1" dirty="0"/>
            <a:t>MobilNetV2</a:t>
          </a:r>
          <a:r>
            <a:rPr lang="tr-TR" dirty="0"/>
            <a:t>, düşük hesaplama maliyetine sahip olup, mobil cihazlarda bile verimli çalışabilen hafif bir sinir ağıdır.</a:t>
          </a:r>
          <a:endParaRPr lang="en-US" dirty="0"/>
        </a:p>
      </dgm:t>
    </dgm:pt>
    <dgm:pt modelId="{B27C627E-CAA6-4D31-BD33-FB77E11C2515}" type="parTrans" cxnId="{991B10C0-51E4-4D06-B065-40AFFA441770}">
      <dgm:prSet/>
      <dgm:spPr/>
      <dgm:t>
        <a:bodyPr/>
        <a:lstStyle/>
        <a:p>
          <a:endParaRPr lang="en-US"/>
        </a:p>
      </dgm:t>
    </dgm:pt>
    <dgm:pt modelId="{4693C08A-3306-4A1F-9ED8-99A4A0538509}" type="sibTrans" cxnId="{991B10C0-51E4-4D06-B065-40AFFA441770}">
      <dgm:prSet/>
      <dgm:spPr/>
      <dgm:t>
        <a:bodyPr/>
        <a:lstStyle/>
        <a:p>
          <a:endParaRPr lang="en-US"/>
        </a:p>
      </dgm:t>
    </dgm:pt>
    <dgm:pt modelId="{8BBDE426-C3BB-4362-A29C-D036C1F19D96}">
      <dgm:prSet/>
      <dgm:spPr/>
      <dgm:t>
        <a:bodyPr/>
        <a:lstStyle/>
        <a:p>
          <a:r>
            <a:rPr lang="tr-TR" dirty="0"/>
            <a:t>✔ </a:t>
          </a:r>
          <a:r>
            <a:rPr lang="tr-TR" b="1" dirty="0"/>
            <a:t>Öznitelik Çıkarımı:</a:t>
          </a:r>
          <a:r>
            <a:rPr lang="tr-TR" dirty="0"/>
            <a:t> Modelin </a:t>
          </a:r>
          <a:r>
            <a:rPr lang="tr-TR" b="1" dirty="0"/>
            <a:t>tam bağlantı (</a:t>
          </a:r>
          <a:r>
            <a:rPr lang="tr-TR" b="1" dirty="0" err="1"/>
            <a:t>fully</a:t>
          </a:r>
          <a:r>
            <a:rPr lang="tr-TR" b="1" dirty="0"/>
            <a:t> </a:t>
          </a:r>
          <a:r>
            <a:rPr lang="tr-TR" b="1" dirty="0" err="1"/>
            <a:t>connected</a:t>
          </a:r>
          <a:r>
            <a:rPr lang="tr-TR" b="1" dirty="0"/>
            <a:t>) katmanından 1000 öznitelik çıkarılmıştır.</a:t>
          </a:r>
          <a:br>
            <a:rPr lang="tr-TR" dirty="0"/>
          </a:br>
          <a:r>
            <a:rPr lang="tr-TR" dirty="0"/>
            <a:t>✔ </a:t>
          </a:r>
          <a:r>
            <a:rPr lang="tr-TR" b="1" dirty="0"/>
            <a:t>Sınıflandırma:</a:t>
          </a:r>
          <a:r>
            <a:rPr lang="tr-TR" dirty="0"/>
            <a:t> Elde edilen öznitelikler </a:t>
          </a:r>
          <a:r>
            <a:rPr lang="tr-TR" b="1" dirty="0"/>
            <a:t>k-EYK sınıflandırıcı</a:t>
          </a:r>
          <a:r>
            <a:rPr lang="tr-TR" dirty="0"/>
            <a:t> ile işlenerek beyin tümörü tespiti gerçekleştirilmiştir.</a:t>
          </a:r>
          <a:br>
            <a:rPr lang="tr-TR" dirty="0"/>
          </a:br>
          <a:r>
            <a:rPr lang="tr-TR" dirty="0"/>
            <a:t>✔ </a:t>
          </a:r>
          <a:r>
            <a:rPr lang="tr-TR" b="1" dirty="0"/>
            <a:t>Optimizasyon Algoritmaları:</a:t>
          </a:r>
          <a:r>
            <a:rPr lang="tr-TR" dirty="0"/>
            <a:t> Öğrenme sürecinde </a:t>
          </a:r>
          <a:r>
            <a:rPr lang="tr-TR" b="1" dirty="0"/>
            <a:t>Stokastik Gradyan İniş Momentum (SGDM) algoritması</a:t>
          </a:r>
          <a:r>
            <a:rPr lang="tr-TR" dirty="0"/>
            <a:t> ve </a:t>
          </a:r>
          <a:r>
            <a:rPr lang="tr-TR" b="1" dirty="0"/>
            <a:t>ADAM optimizasyonu</a:t>
          </a:r>
          <a:r>
            <a:rPr lang="tr-TR" dirty="0"/>
            <a:t> kullanılmıştır.</a:t>
          </a:r>
          <a:endParaRPr lang="en-US" dirty="0"/>
        </a:p>
      </dgm:t>
    </dgm:pt>
    <dgm:pt modelId="{17CDAA49-07EB-4FA3-B991-57EA2D8470A7}" type="parTrans" cxnId="{0850C550-7C70-4A89-BE99-63225F577207}">
      <dgm:prSet/>
      <dgm:spPr/>
      <dgm:t>
        <a:bodyPr/>
        <a:lstStyle/>
        <a:p>
          <a:endParaRPr lang="en-US"/>
        </a:p>
      </dgm:t>
    </dgm:pt>
    <dgm:pt modelId="{3649CD91-3AD2-4376-A0A7-986EE241BA45}" type="sibTrans" cxnId="{0850C550-7C70-4A89-BE99-63225F577207}">
      <dgm:prSet/>
      <dgm:spPr/>
      <dgm:t>
        <a:bodyPr/>
        <a:lstStyle/>
        <a:p>
          <a:endParaRPr lang="en-US"/>
        </a:p>
      </dgm:t>
    </dgm:pt>
    <dgm:pt modelId="{CA62F7B1-FCA0-477A-A694-80BB922B36F2}" type="pres">
      <dgm:prSet presAssocID="{D0D47032-01C0-4BB1-BA61-E5E4639F7C6C}" presName="root" presStyleCnt="0">
        <dgm:presLayoutVars>
          <dgm:dir/>
          <dgm:resizeHandles val="exact"/>
        </dgm:presLayoutVars>
      </dgm:prSet>
      <dgm:spPr/>
    </dgm:pt>
    <dgm:pt modelId="{0AE1F80D-1BC0-4857-A459-46E847E1E02A}" type="pres">
      <dgm:prSet presAssocID="{E3CFFB03-E752-420B-9DED-31D2BDAD4030}" presName="compNode" presStyleCnt="0"/>
      <dgm:spPr/>
    </dgm:pt>
    <dgm:pt modelId="{80A08A7D-03D0-41D9-9A8B-FD19D1FD3A2C}" type="pres">
      <dgm:prSet presAssocID="{E3CFFB03-E752-420B-9DED-31D2BDAD4030}" presName="bgRect" presStyleLbl="bgShp" presStyleIdx="0" presStyleCnt="2" custScaleY="102044"/>
      <dgm:spPr/>
    </dgm:pt>
    <dgm:pt modelId="{4B5699E9-986B-45BB-904B-997199837E41}" type="pres">
      <dgm:prSet presAssocID="{E3CFFB03-E752-420B-9DED-31D2BDAD40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 Chime"/>
        </a:ext>
      </dgm:extLst>
    </dgm:pt>
    <dgm:pt modelId="{B8B75987-9353-4A6D-A06C-E33EAA748C9F}" type="pres">
      <dgm:prSet presAssocID="{E3CFFB03-E752-420B-9DED-31D2BDAD4030}" presName="spaceRect" presStyleCnt="0"/>
      <dgm:spPr/>
    </dgm:pt>
    <dgm:pt modelId="{3223B158-1775-4DAD-ABA7-08FBF5F61B8B}" type="pres">
      <dgm:prSet presAssocID="{E3CFFB03-E752-420B-9DED-31D2BDAD4030}" presName="parTx" presStyleLbl="revTx" presStyleIdx="0" presStyleCnt="2">
        <dgm:presLayoutVars>
          <dgm:chMax val="0"/>
          <dgm:chPref val="0"/>
        </dgm:presLayoutVars>
      </dgm:prSet>
      <dgm:spPr/>
    </dgm:pt>
    <dgm:pt modelId="{77023F57-D449-4BBC-B2CA-DF1F28A6D9E6}" type="pres">
      <dgm:prSet presAssocID="{4693C08A-3306-4A1F-9ED8-99A4A0538509}" presName="sibTrans" presStyleCnt="0"/>
      <dgm:spPr/>
    </dgm:pt>
    <dgm:pt modelId="{EDFB8D78-CBC7-477D-8243-5421B27AC077}" type="pres">
      <dgm:prSet presAssocID="{8BBDE426-C3BB-4362-A29C-D036C1F19D96}" presName="compNode" presStyleCnt="0"/>
      <dgm:spPr/>
    </dgm:pt>
    <dgm:pt modelId="{4731AD32-9351-40F6-9619-806EE88B3072}" type="pres">
      <dgm:prSet presAssocID="{8BBDE426-C3BB-4362-A29C-D036C1F19D96}" presName="bgRect" presStyleLbl="bgShp" presStyleIdx="1" presStyleCnt="2" custScaleY="147100"/>
      <dgm:spPr/>
    </dgm:pt>
    <dgm:pt modelId="{8210F3A4-3E35-44D2-8BC0-9AEDF145C7A9}" type="pres">
      <dgm:prSet presAssocID="{8BBDE426-C3BB-4362-A29C-D036C1F19D9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ğlı değil"/>
        </a:ext>
      </dgm:extLst>
    </dgm:pt>
    <dgm:pt modelId="{9B1396A3-03A3-47F9-A580-15154E074A56}" type="pres">
      <dgm:prSet presAssocID="{8BBDE426-C3BB-4362-A29C-D036C1F19D96}" presName="spaceRect" presStyleCnt="0"/>
      <dgm:spPr/>
    </dgm:pt>
    <dgm:pt modelId="{533CABEF-7DC6-4B50-B27B-53F0D2DCA742}" type="pres">
      <dgm:prSet presAssocID="{8BBDE426-C3BB-4362-A29C-D036C1F19D96}" presName="parTx" presStyleLbl="revTx" presStyleIdx="1" presStyleCnt="2" custScaleY="124999">
        <dgm:presLayoutVars>
          <dgm:chMax val="0"/>
          <dgm:chPref val="0"/>
        </dgm:presLayoutVars>
      </dgm:prSet>
      <dgm:spPr/>
    </dgm:pt>
  </dgm:ptLst>
  <dgm:cxnLst>
    <dgm:cxn modelId="{0850C550-7C70-4A89-BE99-63225F577207}" srcId="{D0D47032-01C0-4BB1-BA61-E5E4639F7C6C}" destId="{8BBDE426-C3BB-4362-A29C-D036C1F19D96}" srcOrd="1" destOrd="0" parTransId="{17CDAA49-07EB-4FA3-B991-57EA2D8470A7}" sibTransId="{3649CD91-3AD2-4376-A0A7-986EE241BA45}"/>
    <dgm:cxn modelId="{89C7F77B-F2EF-4453-9EA5-D194E9F897FE}" type="presOf" srcId="{E3CFFB03-E752-420B-9DED-31D2BDAD4030}" destId="{3223B158-1775-4DAD-ABA7-08FBF5F61B8B}" srcOrd="0" destOrd="0" presId="urn:microsoft.com/office/officeart/2018/2/layout/IconVerticalSolidList"/>
    <dgm:cxn modelId="{991B10C0-51E4-4D06-B065-40AFFA441770}" srcId="{D0D47032-01C0-4BB1-BA61-E5E4639F7C6C}" destId="{E3CFFB03-E752-420B-9DED-31D2BDAD4030}" srcOrd="0" destOrd="0" parTransId="{B27C627E-CAA6-4D31-BD33-FB77E11C2515}" sibTransId="{4693C08A-3306-4A1F-9ED8-99A4A0538509}"/>
    <dgm:cxn modelId="{955293CB-9D35-44AB-9A16-1CCAAE5B78E4}" type="presOf" srcId="{8BBDE426-C3BB-4362-A29C-D036C1F19D96}" destId="{533CABEF-7DC6-4B50-B27B-53F0D2DCA742}" srcOrd="0" destOrd="0" presId="urn:microsoft.com/office/officeart/2018/2/layout/IconVerticalSolidList"/>
    <dgm:cxn modelId="{D57FE7FE-03D2-4EE4-A92C-711C29C71DD8}" type="presOf" srcId="{D0D47032-01C0-4BB1-BA61-E5E4639F7C6C}" destId="{CA62F7B1-FCA0-477A-A694-80BB922B36F2}" srcOrd="0" destOrd="0" presId="urn:microsoft.com/office/officeart/2018/2/layout/IconVerticalSolidList"/>
    <dgm:cxn modelId="{99E813CC-F8E2-4625-8024-43ED46E657DA}" type="presParOf" srcId="{CA62F7B1-FCA0-477A-A694-80BB922B36F2}" destId="{0AE1F80D-1BC0-4857-A459-46E847E1E02A}" srcOrd="0" destOrd="0" presId="urn:microsoft.com/office/officeart/2018/2/layout/IconVerticalSolidList"/>
    <dgm:cxn modelId="{8D3E8039-A233-49F0-B4F6-E3B80F186BCF}" type="presParOf" srcId="{0AE1F80D-1BC0-4857-A459-46E847E1E02A}" destId="{80A08A7D-03D0-41D9-9A8B-FD19D1FD3A2C}" srcOrd="0" destOrd="0" presId="urn:microsoft.com/office/officeart/2018/2/layout/IconVerticalSolidList"/>
    <dgm:cxn modelId="{69AFB085-9C2F-4071-BE03-5F4B9336D58A}" type="presParOf" srcId="{0AE1F80D-1BC0-4857-A459-46E847E1E02A}" destId="{4B5699E9-986B-45BB-904B-997199837E41}" srcOrd="1" destOrd="0" presId="urn:microsoft.com/office/officeart/2018/2/layout/IconVerticalSolidList"/>
    <dgm:cxn modelId="{DAA0C3B1-FE4B-4466-BC74-A66ADD253DC3}" type="presParOf" srcId="{0AE1F80D-1BC0-4857-A459-46E847E1E02A}" destId="{B8B75987-9353-4A6D-A06C-E33EAA748C9F}" srcOrd="2" destOrd="0" presId="urn:microsoft.com/office/officeart/2018/2/layout/IconVerticalSolidList"/>
    <dgm:cxn modelId="{9D0617BB-65E1-4AB7-8974-51B10FB885C8}" type="presParOf" srcId="{0AE1F80D-1BC0-4857-A459-46E847E1E02A}" destId="{3223B158-1775-4DAD-ABA7-08FBF5F61B8B}" srcOrd="3" destOrd="0" presId="urn:microsoft.com/office/officeart/2018/2/layout/IconVerticalSolidList"/>
    <dgm:cxn modelId="{A07E1113-74B8-4E17-ACAF-156C9E2A07F5}" type="presParOf" srcId="{CA62F7B1-FCA0-477A-A694-80BB922B36F2}" destId="{77023F57-D449-4BBC-B2CA-DF1F28A6D9E6}" srcOrd="1" destOrd="0" presId="urn:microsoft.com/office/officeart/2018/2/layout/IconVerticalSolidList"/>
    <dgm:cxn modelId="{5A1B33A5-A594-4A26-B681-D8BD16493885}" type="presParOf" srcId="{CA62F7B1-FCA0-477A-A694-80BB922B36F2}" destId="{EDFB8D78-CBC7-477D-8243-5421B27AC077}" srcOrd="2" destOrd="0" presId="urn:microsoft.com/office/officeart/2018/2/layout/IconVerticalSolidList"/>
    <dgm:cxn modelId="{62C65804-7AD9-4974-9C8A-2011B34B05F8}" type="presParOf" srcId="{EDFB8D78-CBC7-477D-8243-5421B27AC077}" destId="{4731AD32-9351-40F6-9619-806EE88B3072}" srcOrd="0" destOrd="0" presId="urn:microsoft.com/office/officeart/2018/2/layout/IconVerticalSolidList"/>
    <dgm:cxn modelId="{EA12AE54-596E-48CA-B455-987C93125502}" type="presParOf" srcId="{EDFB8D78-CBC7-477D-8243-5421B27AC077}" destId="{8210F3A4-3E35-44D2-8BC0-9AEDF145C7A9}" srcOrd="1" destOrd="0" presId="urn:microsoft.com/office/officeart/2018/2/layout/IconVerticalSolidList"/>
    <dgm:cxn modelId="{D052B47F-AE1A-4F49-BF19-B04346B36228}" type="presParOf" srcId="{EDFB8D78-CBC7-477D-8243-5421B27AC077}" destId="{9B1396A3-03A3-47F9-A580-15154E074A56}" srcOrd="2" destOrd="0" presId="urn:microsoft.com/office/officeart/2018/2/layout/IconVerticalSolidList"/>
    <dgm:cxn modelId="{756DD8B5-BA36-40B4-BEA1-E8C1230F48FD}" type="presParOf" srcId="{EDFB8D78-CBC7-477D-8243-5421B27AC077}" destId="{533CABEF-7DC6-4B50-B27B-53F0D2DCA7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81990-3C5F-4BCC-B37B-5ADE625255EA}">
      <dsp:nvSpPr>
        <dsp:cNvPr id="0" name=""/>
        <dsp:cNvSpPr/>
      </dsp:nvSpPr>
      <dsp:spPr>
        <a:xfrm>
          <a:off x="5144336" y="1258299"/>
          <a:ext cx="735620" cy="91440"/>
        </a:xfrm>
        <a:custGeom>
          <a:avLst/>
          <a:gdLst/>
          <a:ahLst/>
          <a:cxnLst/>
          <a:rect l="0" t="0" r="0" b="0"/>
          <a:pathLst>
            <a:path>
              <a:moveTo>
                <a:pt x="0" y="45720"/>
              </a:moveTo>
              <a:lnTo>
                <a:pt x="735620"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92991" y="1300184"/>
        <a:ext cx="38311" cy="7669"/>
      </dsp:txXfrm>
    </dsp:sp>
    <dsp:sp modelId="{A96FAF7F-25A2-4724-AD95-57037B9EC86E}">
      <dsp:nvSpPr>
        <dsp:cNvPr id="0" name=""/>
        <dsp:cNvSpPr/>
      </dsp:nvSpPr>
      <dsp:spPr>
        <a:xfrm>
          <a:off x="14492" y="304601"/>
          <a:ext cx="5131644" cy="199883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41" tIns="171350" rIns="163241" bIns="171350" numCol="1" spcCol="1270" anchor="ctr" anchorCtr="0">
          <a:noAutofit/>
        </a:bodyPr>
        <a:lstStyle/>
        <a:p>
          <a:pPr marL="0" lvl="0" indent="0" algn="ctr" defTabSz="711200">
            <a:lnSpc>
              <a:spcPct val="90000"/>
            </a:lnSpc>
            <a:spcBef>
              <a:spcPct val="0"/>
            </a:spcBef>
            <a:spcAft>
              <a:spcPct val="35000"/>
            </a:spcAft>
            <a:buNone/>
          </a:pPr>
          <a:r>
            <a:rPr lang="tr-TR" sz="1600" kern="1200" dirty="0"/>
            <a:t>Literatürde beyin tümörü teşhisi için makine öğrenmesi ve derin öğrenme yöntemleri yaygın olarak kullanılmıştır. Çeşitli çalışmalar MRG görüntülerinin segmentasyonu ve sınıflandırılması üzerine yoğunlaşmış, farklı modellerle %71 ila %95 doğruluk oranları elde edilmiştir.</a:t>
          </a:r>
          <a:endParaRPr lang="en-US" sz="1600" kern="1200" dirty="0"/>
        </a:p>
      </dsp:txBody>
      <dsp:txXfrm>
        <a:off x="14492" y="304601"/>
        <a:ext cx="5131644" cy="1998835"/>
      </dsp:txXfrm>
    </dsp:sp>
    <dsp:sp modelId="{D3D0E5A3-17D4-4CBC-9B75-CB5C85AE5811}">
      <dsp:nvSpPr>
        <dsp:cNvPr id="0" name=""/>
        <dsp:cNvSpPr/>
      </dsp:nvSpPr>
      <dsp:spPr>
        <a:xfrm>
          <a:off x="1680188" y="2301637"/>
          <a:ext cx="6829122" cy="735620"/>
        </a:xfrm>
        <a:custGeom>
          <a:avLst/>
          <a:gdLst/>
          <a:ahLst/>
          <a:cxnLst/>
          <a:rect l="0" t="0" r="0" b="0"/>
          <a:pathLst>
            <a:path>
              <a:moveTo>
                <a:pt x="6829122" y="0"/>
              </a:moveTo>
              <a:lnTo>
                <a:pt x="6829122" y="384910"/>
              </a:lnTo>
              <a:lnTo>
                <a:pt x="0" y="384910"/>
              </a:lnTo>
              <a:lnTo>
                <a:pt x="0" y="7356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2950" y="2665612"/>
        <a:ext cx="343598" cy="7669"/>
      </dsp:txXfrm>
    </dsp:sp>
    <dsp:sp modelId="{272813DC-AD57-451A-AE83-B7B2E8F707BA}">
      <dsp:nvSpPr>
        <dsp:cNvPr id="0" name=""/>
        <dsp:cNvSpPr/>
      </dsp:nvSpPr>
      <dsp:spPr>
        <a:xfrm>
          <a:off x="5912356" y="304601"/>
          <a:ext cx="5193908" cy="1998835"/>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41" tIns="171350" rIns="163241" bIns="171350" numCol="1" spcCol="1270" anchor="ctr" anchorCtr="0">
          <a:noAutofit/>
        </a:bodyPr>
        <a:lstStyle/>
        <a:p>
          <a:pPr marL="0" lvl="0" indent="0" algn="ctr" defTabSz="711200">
            <a:lnSpc>
              <a:spcPct val="90000"/>
            </a:lnSpc>
            <a:spcBef>
              <a:spcPct val="0"/>
            </a:spcBef>
            <a:spcAft>
              <a:spcPct val="35000"/>
            </a:spcAft>
            <a:buNone/>
          </a:pPr>
          <a:r>
            <a:rPr lang="tr-TR" sz="1600" kern="1200" dirty="0"/>
            <a:t>Bu çalışmada, beyin tümörü tespiti için MobileNetV2 tabanlı bir öznitelik çıkarım modeli ve k-En Yakın Komşu (k-EYK) sınıflandırıcı önerilmiştir. MobileNetV2, düşük hesaplama gücüne sahip cihazlarda da çalışabilirken, k-EYK sınıflandırıcı ile performans artırılmıştır. Literatüre katkılarımız:</a:t>
          </a:r>
          <a:endParaRPr lang="en-US" sz="1600" kern="1200" dirty="0"/>
        </a:p>
      </dsp:txBody>
      <dsp:txXfrm>
        <a:off x="5912356" y="304601"/>
        <a:ext cx="5193908" cy="1998835"/>
      </dsp:txXfrm>
    </dsp:sp>
    <dsp:sp modelId="{FAF6A024-7E69-4992-ABFF-C48C794204B2}">
      <dsp:nvSpPr>
        <dsp:cNvPr id="0" name=""/>
        <dsp:cNvSpPr/>
      </dsp:nvSpPr>
      <dsp:spPr>
        <a:xfrm>
          <a:off x="3344085" y="4023355"/>
          <a:ext cx="735620" cy="91440"/>
        </a:xfrm>
        <a:custGeom>
          <a:avLst/>
          <a:gdLst/>
          <a:ahLst/>
          <a:cxnLst/>
          <a:rect l="0" t="0" r="0" b="0"/>
          <a:pathLst>
            <a:path>
              <a:moveTo>
                <a:pt x="0" y="45720"/>
              </a:moveTo>
              <a:lnTo>
                <a:pt x="735620" y="45720"/>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92739" y="4065240"/>
        <a:ext cx="38311" cy="7669"/>
      </dsp:txXfrm>
    </dsp:sp>
    <dsp:sp modelId="{570248C4-D9DC-47B3-AEC0-68D2A417FCD3}">
      <dsp:nvSpPr>
        <dsp:cNvPr id="0" name=""/>
        <dsp:cNvSpPr/>
      </dsp:nvSpPr>
      <dsp:spPr>
        <a:xfrm>
          <a:off x="14492" y="3069657"/>
          <a:ext cx="3331392" cy="1998835"/>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41" tIns="171350" rIns="163241" bIns="171350" numCol="1" spcCol="1270" anchor="ctr" anchorCtr="0">
          <a:noAutofit/>
        </a:bodyPr>
        <a:lstStyle/>
        <a:p>
          <a:pPr marL="0" lvl="0" indent="0" algn="ctr" defTabSz="711200">
            <a:lnSpc>
              <a:spcPct val="90000"/>
            </a:lnSpc>
            <a:spcBef>
              <a:spcPct val="0"/>
            </a:spcBef>
            <a:spcAft>
              <a:spcPct val="35000"/>
            </a:spcAft>
            <a:buNone/>
          </a:pPr>
          <a:r>
            <a:rPr lang="tr-TR" sz="1600" kern="1200"/>
            <a:t>Düşük kapasiteli donanımlarda çalışabilen bir ESA modeli önerildi.</a:t>
          </a:r>
          <a:endParaRPr lang="en-US" sz="1600" kern="1200"/>
        </a:p>
      </dsp:txBody>
      <dsp:txXfrm>
        <a:off x="14492" y="3069657"/>
        <a:ext cx="3331392" cy="1998835"/>
      </dsp:txXfrm>
    </dsp:sp>
    <dsp:sp modelId="{F95D7E3C-D255-43A5-9466-63B4B5DA3705}">
      <dsp:nvSpPr>
        <dsp:cNvPr id="0" name=""/>
        <dsp:cNvSpPr/>
      </dsp:nvSpPr>
      <dsp:spPr>
        <a:xfrm>
          <a:off x="7441698" y="4023355"/>
          <a:ext cx="735620" cy="91440"/>
        </a:xfrm>
        <a:custGeom>
          <a:avLst/>
          <a:gdLst/>
          <a:ahLst/>
          <a:cxnLst/>
          <a:rect l="0" t="0" r="0" b="0"/>
          <a:pathLst>
            <a:path>
              <a:moveTo>
                <a:pt x="0" y="45720"/>
              </a:moveTo>
              <a:lnTo>
                <a:pt x="735620"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90353" y="4065240"/>
        <a:ext cx="38311" cy="7669"/>
      </dsp:txXfrm>
    </dsp:sp>
    <dsp:sp modelId="{B73ED799-80BB-49B3-AC14-DB40A1E74610}">
      <dsp:nvSpPr>
        <dsp:cNvPr id="0" name=""/>
        <dsp:cNvSpPr/>
      </dsp:nvSpPr>
      <dsp:spPr>
        <a:xfrm>
          <a:off x="4112105" y="3069657"/>
          <a:ext cx="3331392" cy="1998835"/>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41" tIns="171350" rIns="163241" bIns="171350" numCol="1" spcCol="1270" anchor="ctr" anchorCtr="0">
          <a:noAutofit/>
        </a:bodyPr>
        <a:lstStyle/>
        <a:p>
          <a:pPr marL="0" lvl="0" indent="0" algn="ctr" defTabSz="711200">
            <a:lnSpc>
              <a:spcPct val="90000"/>
            </a:lnSpc>
            <a:spcBef>
              <a:spcPct val="0"/>
            </a:spcBef>
            <a:spcAft>
              <a:spcPct val="35000"/>
            </a:spcAft>
            <a:buNone/>
          </a:pPr>
          <a:r>
            <a:rPr lang="tr-TR" sz="1600" kern="1200"/>
            <a:t>MobileNetV2’nin genelleme performansı veri çoğaltma ile artırıldı.</a:t>
          </a:r>
          <a:endParaRPr lang="en-US" sz="1600" kern="1200"/>
        </a:p>
      </dsp:txBody>
      <dsp:txXfrm>
        <a:off x="4112105" y="3069657"/>
        <a:ext cx="3331392" cy="1998835"/>
      </dsp:txXfrm>
    </dsp:sp>
    <dsp:sp modelId="{85C21103-7D10-4C69-A5CE-08F99D790244}">
      <dsp:nvSpPr>
        <dsp:cNvPr id="0" name=""/>
        <dsp:cNvSpPr/>
      </dsp:nvSpPr>
      <dsp:spPr>
        <a:xfrm>
          <a:off x="8209718" y="3069657"/>
          <a:ext cx="3331392" cy="1998835"/>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41" tIns="171350" rIns="163241" bIns="171350" numCol="1" spcCol="1270" anchor="ctr" anchorCtr="0">
          <a:noAutofit/>
        </a:bodyPr>
        <a:lstStyle/>
        <a:p>
          <a:pPr marL="0" lvl="0" indent="0" algn="ctr" defTabSz="711200">
            <a:lnSpc>
              <a:spcPct val="90000"/>
            </a:lnSpc>
            <a:spcBef>
              <a:spcPct val="0"/>
            </a:spcBef>
            <a:spcAft>
              <a:spcPct val="35000"/>
            </a:spcAft>
            <a:buNone/>
          </a:pPr>
          <a:r>
            <a:rPr lang="tr-TR" sz="1600" kern="1200" dirty="0"/>
            <a:t>k-EYK sınıflandırıcı ile sınıflandırma başarımı geliştirildi.</a:t>
          </a:r>
          <a:endParaRPr lang="en-US" sz="1600" kern="1200" dirty="0"/>
        </a:p>
      </dsp:txBody>
      <dsp:txXfrm>
        <a:off x="8209718" y="3069657"/>
        <a:ext cx="3331392" cy="1998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08A7D-03D0-41D9-9A8B-FD19D1FD3A2C}">
      <dsp:nvSpPr>
        <dsp:cNvPr id="0" name=""/>
        <dsp:cNvSpPr/>
      </dsp:nvSpPr>
      <dsp:spPr>
        <a:xfrm>
          <a:off x="0" y="422788"/>
          <a:ext cx="10515600" cy="145779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5699E9-986B-45BB-904B-997199837E41}">
      <dsp:nvSpPr>
        <dsp:cNvPr id="0" name=""/>
        <dsp:cNvSpPr/>
      </dsp:nvSpPr>
      <dsp:spPr>
        <a:xfrm>
          <a:off x="432150" y="758822"/>
          <a:ext cx="785728" cy="7857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23B158-1775-4DAD-ABA7-08FBF5F61B8B}">
      <dsp:nvSpPr>
        <dsp:cNvPr id="0" name=""/>
        <dsp:cNvSpPr/>
      </dsp:nvSpPr>
      <dsp:spPr>
        <a:xfrm>
          <a:off x="1650028" y="437388"/>
          <a:ext cx="8865571" cy="142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193" tIns="151193" rIns="151193" bIns="151193" numCol="1" spcCol="1270" anchor="ctr" anchorCtr="0">
          <a:noAutofit/>
        </a:bodyPr>
        <a:lstStyle/>
        <a:p>
          <a:pPr marL="0" lvl="0" indent="0" algn="l" defTabSz="666750">
            <a:lnSpc>
              <a:spcPct val="90000"/>
            </a:lnSpc>
            <a:spcBef>
              <a:spcPct val="0"/>
            </a:spcBef>
            <a:spcAft>
              <a:spcPct val="35000"/>
            </a:spcAft>
            <a:buNone/>
          </a:pPr>
          <a:r>
            <a:rPr lang="tr-TR" sz="1500" kern="1200" dirty="0"/>
            <a:t>Çalışmada, </a:t>
          </a:r>
          <a:r>
            <a:rPr lang="tr-TR" sz="1500" b="1" kern="1200" dirty="0"/>
            <a:t>MobilNetV2 derin öğrenme modeli</a:t>
          </a:r>
          <a:r>
            <a:rPr lang="tr-TR" sz="1500" kern="1200" dirty="0"/>
            <a:t> kullanılmıştır. </a:t>
          </a:r>
          <a:r>
            <a:rPr lang="tr-TR" sz="1500" b="1" kern="1200" dirty="0"/>
            <a:t>MobilNetV2</a:t>
          </a:r>
          <a:r>
            <a:rPr lang="tr-TR" sz="1500" kern="1200" dirty="0"/>
            <a:t>, düşük hesaplama maliyetine sahip olup, mobil cihazlarda bile verimli çalışabilen hafif bir sinir ağıdır.</a:t>
          </a:r>
          <a:endParaRPr lang="en-US" sz="1500" kern="1200" dirty="0"/>
        </a:p>
      </dsp:txBody>
      <dsp:txXfrm>
        <a:off x="1650028" y="437388"/>
        <a:ext cx="8865571" cy="1428596"/>
      </dsp:txXfrm>
    </dsp:sp>
    <dsp:sp modelId="{4731AD32-9351-40F6-9619-806EE88B3072}">
      <dsp:nvSpPr>
        <dsp:cNvPr id="0" name=""/>
        <dsp:cNvSpPr/>
      </dsp:nvSpPr>
      <dsp:spPr>
        <a:xfrm>
          <a:off x="0" y="2237734"/>
          <a:ext cx="10515600" cy="210146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0F3A4-3E35-44D2-8BC0-9AEDF145C7A9}">
      <dsp:nvSpPr>
        <dsp:cNvPr id="0" name=""/>
        <dsp:cNvSpPr/>
      </dsp:nvSpPr>
      <dsp:spPr>
        <a:xfrm>
          <a:off x="432150" y="2895602"/>
          <a:ext cx="785728" cy="7857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3CABEF-7DC6-4B50-B27B-53F0D2DCA742}">
      <dsp:nvSpPr>
        <dsp:cNvPr id="0" name=""/>
        <dsp:cNvSpPr/>
      </dsp:nvSpPr>
      <dsp:spPr>
        <a:xfrm>
          <a:off x="1650028" y="2395601"/>
          <a:ext cx="8865571" cy="1785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193" tIns="151193" rIns="151193" bIns="151193" numCol="1" spcCol="1270" anchor="ctr" anchorCtr="0">
          <a:noAutofit/>
        </a:bodyPr>
        <a:lstStyle/>
        <a:p>
          <a:pPr marL="0" lvl="0" indent="0" algn="l" defTabSz="666750">
            <a:lnSpc>
              <a:spcPct val="90000"/>
            </a:lnSpc>
            <a:spcBef>
              <a:spcPct val="0"/>
            </a:spcBef>
            <a:spcAft>
              <a:spcPct val="35000"/>
            </a:spcAft>
            <a:buNone/>
          </a:pPr>
          <a:r>
            <a:rPr lang="tr-TR" sz="1500" kern="1200" dirty="0"/>
            <a:t>✔ </a:t>
          </a:r>
          <a:r>
            <a:rPr lang="tr-TR" sz="1500" b="1" kern="1200" dirty="0"/>
            <a:t>Öznitelik Çıkarımı:</a:t>
          </a:r>
          <a:r>
            <a:rPr lang="tr-TR" sz="1500" kern="1200" dirty="0"/>
            <a:t> Modelin </a:t>
          </a:r>
          <a:r>
            <a:rPr lang="tr-TR" sz="1500" b="1" kern="1200" dirty="0"/>
            <a:t>tam bağlantı (</a:t>
          </a:r>
          <a:r>
            <a:rPr lang="tr-TR" sz="1500" b="1" kern="1200" dirty="0" err="1"/>
            <a:t>fully</a:t>
          </a:r>
          <a:r>
            <a:rPr lang="tr-TR" sz="1500" b="1" kern="1200" dirty="0"/>
            <a:t> </a:t>
          </a:r>
          <a:r>
            <a:rPr lang="tr-TR" sz="1500" b="1" kern="1200" dirty="0" err="1"/>
            <a:t>connected</a:t>
          </a:r>
          <a:r>
            <a:rPr lang="tr-TR" sz="1500" b="1" kern="1200" dirty="0"/>
            <a:t>) katmanından 1000 öznitelik çıkarılmıştır.</a:t>
          </a:r>
          <a:br>
            <a:rPr lang="tr-TR" sz="1500" kern="1200" dirty="0"/>
          </a:br>
          <a:r>
            <a:rPr lang="tr-TR" sz="1500" kern="1200" dirty="0"/>
            <a:t>✔ </a:t>
          </a:r>
          <a:r>
            <a:rPr lang="tr-TR" sz="1500" b="1" kern="1200" dirty="0"/>
            <a:t>Sınıflandırma:</a:t>
          </a:r>
          <a:r>
            <a:rPr lang="tr-TR" sz="1500" kern="1200" dirty="0"/>
            <a:t> Elde edilen öznitelikler </a:t>
          </a:r>
          <a:r>
            <a:rPr lang="tr-TR" sz="1500" b="1" kern="1200" dirty="0"/>
            <a:t>k-EYK sınıflandırıcı</a:t>
          </a:r>
          <a:r>
            <a:rPr lang="tr-TR" sz="1500" kern="1200" dirty="0"/>
            <a:t> ile işlenerek beyin tümörü tespiti gerçekleştirilmiştir.</a:t>
          </a:r>
          <a:br>
            <a:rPr lang="tr-TR" sz="1500" kern="1200" dirty="0"/>
          </a:br>
          <a:r>
            <a:rPr lang="tr-TR" sz="1500" kern="1200" dirty="0"/>
            <a:t>✔ </a:t>
          </a:r>
          <a:r>
            <a:rPr lang="tr-TR" sz="1500" b="1" kern="1200" dirty="0"/>
            <a:t>Optimizasyon Algoritmaları:</a:t>
          </a:r>
          <a:r>
            <a:rPr lang="tr-TR" sz="1500" kern="1200" dirty="0"/>
            <a:t> Öğrenme sürecinde </a:t>
          </a:r>
          <a:r>
            <a:rPr lang="tr-TR" sz="1500" b="1" kern="1200" dirty="0"/>
            <a:t>Stokastik Gradyan İniş Momentum (SGDM) algoritması</a:t>
          </a:r>
          <a:r>
            <a:rPr lang="tr-TR" sz="1500" kern="1200" dirty="0"/>
            <a:t> ve </a:t>
          </a:r>
          <a:r>
            <a:rPr lang="tr-TR" sz="1500" b="1" kern="1200" dirty="0"/>
            <a:t>ADAM optimizasyonu</a:t>
          </a:r>
          <a:r>
            <a:rPr lang="tr-TR" sz="1500" kern="1200" dirty="0"/>
            <a:t> kullanılmıştır.</a:t>
          </a:r>
          <a:endParaRPr lang="en-US" sz="1500" kern="1200" dirty="0"/>
        </a:p>
      </dsp:txBody>
      <dsp:txXfrm>
        <a:off x="1650028" y="2395601"/>
        <a:ext cx="8865571" cy="178573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850F9F-1E71-3413-3150-1CC583C5A92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1301ED3-2ADA-124A-F992-B8BAFCECDD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FF4F924-795B-0BA6-10FA-04B1EF8A74DA}"/>
              </a:ext>
            </a:extLst>
          </p:cNvPr>
          <p:cNvSpPr>
            <a:spLocks noGrp="1"/>
          </p:cNvSpPr>
          <p:nvPr>
            <p:ph type="dt" sz="half" idx="10"/>
          </p:nvPr>
        </p:nvSpPr>
        <p:spPr/>
        <p:txBody>
          <a:bodyPr/>
          <a:lstStyle/>
          <a:p>
            <a:fld id="{DCA3FE95-D2A5-4118-82D8-1980A7E48202}" type="datetimeFigureOut">
              <a:rPr lang="tr-TR" smtClean="0"/>
              <a:t>9.03.2025</a:t>
            </a:fld>
            <a:endParaRPr lang="tr-TR"/>
          </a:p>
        </p:txBody>
      </p:sp>
      <p:sp>
        <p:nvSpPr>
          <p:cNvPr id="5" name="Alt Bilgi Yer Tutucusu 4">
            <a:extLst>
              <a:ext uri="{FF2B5EF4-FFF2-40B4-BE49-F238E27FC236}">
                <a16:creationId xmlns:a16="http://schemas.microsoft.com/office/drawing/2014/main" id="{378AC16F-59DD-8169-C451-57CE1B8D62B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B8E3D21-6A7D-1A56-EEB7-500CFDE39088}"/>
              </a:ext>
            </a:extLst>
          </p:cNvPr>
          <p:cNvSpPr>
            <a:spLocks noGrp="1"/>
          </p:cNvSpPr>
          <p:nvPr>
            <p:ph type="sldNum" sz="quarter" idx="12"/>
          </p:nvPr>
        </p:nvSpPr>
        <p:spPr/>
        <p:txBody>
          <a:bodyPr/>
          <a:lstStyle/>
          <a:p>
            <a:fld id="{1CEE3CAF-D546-40AA-88AA-15B3058192FA}" type="slidenum">
              <a:rPr lang="tr-TR" smtClean="0"/>
              <a:t>‹#›</a:t>
            </a:fld>
            <a:endParaRPr lang="tr-TR"/>
          </a:p>
        </p:txBody>
      </p:sp>
    </p:spTree>
    <p:extLst>
      <p:ext uri="{BB962C8B-B14F-4D97-AF65-F5344CB8AC3E}">
        <p14:creationId xmlns:p14="http://schemas.microsoft.com/office/powerpoint/2010/main" val="381162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BD0261-0036-0674-743D-152156EDDBF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7F35654-748B-D9B0-1442-E4389D975CF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61A3EEE-8C6E-E15A-A078-3ABC9E870DB6}"/>
              </a:ext>
            </a:extLst>
          </p:cNvPr>
          <p:cNvSpPr>
            <a:spLocks noGrp="1"/>
          </p:cNvSpPr>
          <p:nvPr>
            <p:ph type="dt" sz="half" idx="10"/>
          </p:nvPr>
        </p:nvSpPr>
        <p:spPr/>
        <p:txBody>
          <a:bodyPr/>
          <a:lstStyle/>
          <a:p>
            <a:fld id="{DCA3FE95-D2A5-4118-82D8-1980A7E48202}" type="datetimeFigureOut">
              <a:rPr lang="tr-TR" smtClean="0"/>
              <a:t>9.03.2025</a:t>
            </a:fld>
            <a:endParaRPr lang="tr-TR"/>
          </a:p>
        </p:txBody>
      </p:sp>
      <p:sp>
        <p:nvSpPr>
          <p:cNvPr id="5" name="Alt Bilgi Yer Tutucusu 4">
            <a:extLst>
              <a:ext uri="{FF2B5EF4-FFF2-40B4-BE49-F238E27FC236}">
                <a16:creationId xmlns:a16="http://schemas.microsoft.com/office/drawing/2014/main" id="{95171AC7-0D1F-6919-873D-C9D0373A66E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F56A2C6-75DC-4A1C-D193-2043923BCBE8}"/>
              </a:ext>
            </a:extLst>
          </p:cNvPr>
          <p:cNvSpPr>
            <a:spLocks noGrp="1"/>
          </p:cNvSpPr>
          <p:nvPr>
            <p:ph type="sldNum" sz="quarter" idx="12"/>
          </p:nvPr>
        </p:nvSpPr>
        <p:spPr/>
        <p:txBody>
          <a:bodyPr/>
          <a:lstStyle/>
          <a:p>
            <a:fld id="{1CEE3CAF-D546-40AA-88AA-15B3058192FA}" type="slidenum">
              <a:rPr lang="tr-TR" smtClean="0"/>
              <a:t>‹#›</a:t>
            </a:fld>
            <a:endParaRPr lang="tr-TR"/>
          </a:p>
        </p:txBody>
      </p:sp>
    </p:spTree>
    <p:extLst>
      <p:ext uri="{BB962C8B-B14F-4D97-AF65-F5344CB8AC3E}">
        <p14:creationId xmlns:p14="http://schemas.microsoft.com/office/powerpoint/2010/main" val="209005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AE548EC-AA90-D156-D6D7-0649EAF770C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483FCF8-440A-3180-E7E7-7EF3A02714C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F2A9544-00B9-8368-6A54-B1685AE19C90}"/>
              </a:ext>
            </a:extLst>
          </p:cNvPr>
          <p:cNvSpPr>
            <a:spLocks noGrp="1"/>
          </p:cNvSpPr>
          <p:nvPr>
            <p:ph type="dt" sz="half" idx="10"/>
          </p:nvPr>
        </p:nvSpPr>
        <p:spPr/>
        <p:txBody>
          <a:bodyPr/>
          <a:lstStyle/>
          <a:p>
            <a:fld id="{DCA3FE95-D2A5-4118-82D8-1980A7E48202}" type="datetimeFigureOut">
              <a:rPr lang="tr-TR" smtClean="0"/>
              <a:t>9.03.2025</a:t>
            </a:fld>
            <a:endParaRPr lang="tr-TR"/>
          </a:p>
        </p:txBody>
      </p:sp>
      <p:sp>
        <p:nvSpPr>
          <p:cNvPr id="5" name="Alt Bilgi Yer Tutucusu 4">
            <a:extLst>
              <a:ext uri="{FF2B5EF4-FFF2-40B4-BE49-F238E27FC236}">
                <a16:creationId xmlns:a16="http://schemas.microsoft.com/office/drawing/2014/main" id="{BF868B80-C248-A121-9ED1-20D75DD2CB8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2F53BFB-5007-E7E1-03E7-24941AEEA208}"/>
              </a:ext>
            </a:extLst>
          </p:cNvPr>
          <p:cNvSpPr>
            <a:spLocks noGrp="1"/>
          </p:cNvSpPr>
          <p:nvPr>
            <p:ph type="sldNum" sz="quarter" idx="12"/>
          </p:nvPr>
        </p:nvSpPr>
        <p:spPr/>
        <p:txBody>
          <a:bodyPr/>
          <a:lstStyle/>
          <a:p>
            <a:fld id="{1CEE3CAF-D546-40AA-88AA-15B3058192FA}" type="slidenum">
              <a:rPr lang="tr-TR" smtClean="0"/>
              <a:t>‹#›</a:t>
            </a:fld>
            <a:endParaRPr lang="tr-TR"/>
          </a:p>
        </p:txBody>
      </p:sp>
    </p:spTree>
    <p:extLst>
      <p:ext uri="{BB962C8B-B14F-4D97-AF65-F5344CB8AC3E}">
        <p14:creationId xmlns:p14="http://schemas.microsoft.com/office/powerpoint/2010/main" val="2660130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88B7BF-AA8D-2326-40FB-F3165FDED9F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F15687E-DE7A-5FB4-38EB-A817B1C678B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9D3CB0D-015E-6466-3131-BF9B919820D1}"/>
              </a:ext>
            </a:extLst>
          </p:cNvPr>
          <p:cNvSpPr>
            <a:spLocks noGrp="1"/>
          </p:cNvSpPr>
          <p:nvPr>
            <p:ph type="dt" sz="half" idx="10"/>
          </p:nvPr>
        </p:nvSpPr>
        <p:spPr/>
        <p:txBody>
          <a:bodyPr/>
          <a:lstStyle/>
          <a:p>
            <a:fld id="{DCA3FE95-D2A5-4118-82D8-1980A7E48202}" type="datetimeFigureOut">
              <a:rPr lang="tr-TR" smtClean="0"/>
              <a:t>9.03.2025</a:t>
            </a:fld>
            <a:endParaRPr lang="tr-TR"/>
          </a:p>
        </p:txBody>
      </p:sp>
      <p:sp>
        <p:nvSpPr>
          <p:cNvPr id="5" name="Alt Bilgi Yer Tutucusu 4">
            <a:extLst>
              <a:ext uri="{FF2B5EF4-FFF2-40B4-BE49-F238E27FC236}">
                <a16:creationId xmlns:a16="http://schemas.microsoft.com/office/drawing/2014/main" id="{06685E82-8EB1-3661-FF41-483F4E68612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3DC3CC5-6473-1946-AD93-643503FD7552}"/>
              </a:ext>
            </a:extLst>
          </p:cNvPr>
          <p:cNvSpPr>
            <a:spLocks noGrp="1"/>
          </p:cNvSpPr>
          <p:nvPr>
            <p:ph type="sldNum" sz="quarter" idx="12"/>
          </p:nvPr>
        </p:nvSpPr>
        <p:spPr/>
        <p:txBody>
          <a:bodyPr/>
          <a:lstStyle/>
          <a:p>
            <a:fld id="{1CEE3CAF-D546-40AA-88AA-15B3058192FA}" type="slidenum">
              <a:rPr lang="tr-TR" smtClean="0"/>
              <a:t>‹#›</a:t>
            </a:fld>
            <a:endParaRPr lang="tr-TR"/>
          </a:p>
        </p:txBody>
      </p:sp>
    </p:spTree>
    <p:extLst>
      <p:ext uri="{BB962C8B-B14F-4D97-AF65-F5344CB8AC3E}">
        <p14:creationId xmlns:p14="http://schemas.microsoft.com/office/powerpoint/2010/main" val="166234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584D06-2AD0-8CF2-9F05-276030439B3D}"/>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BCDCFEB-8402-8DFC-FE94-8E8AC53AA9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16B1873-0FC5-5A57-4C56-BC6EE80487FD}"/>
              </a:ext>
            </a:extLst>
          </p:cNvPr>
          <p:cNvSpPr>
            <a:spLocks noGrp="1"/>
          </p:cNvSpPr>
          <p:nvPr>
            <p:ph type="dt" sz="half" idx="10"/>
          </p:nvPr>
        </p:nvSpPr>
        <p:spPr/>
        <p:txBody>
          <a:bodyPr/>
          <a:lstStyle/>
          <a:p>
            <a:fld id="{DCA3FE95-D2A5-4118-82D8-1980A7E48202}" type="datetimeFigureOut">
              <a:rPr lang="tr-TR" smtClean="0"/>
              <a:t>9.03.2025</a:t>
            </a:fld>
            <a:endParaRPr lang="tr-TR"/>
          </a:p>
        </p:txBody>
      </p:sp>
      <p:sp>
        <p:nvSpPr>
          <p:cNvPr id="5" name="Alt Bilgi Yer Tutucusu 4">
            <a:extLst>
              <a:ext uri="{FF2B5EF4-FFF2-40B4-BE49-F238E27FC236}">
                <a16:creationId xmlns:a16="http://schemas.microsoft.com/office/drawing/2014/main" id="{E5688597-EB59-1398-982D-E8D016EE65C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A890D79-1853-E5FE-0465-709CEDF360D3}"/>
              </a:ext>
            </a:extLst>
          </p:cNvPr>
          <p:cNvSpPr>
            <a:spLocks noGrp="1"/>
          </p:cNvSpPr>
          <p:nvPr>
            <p:ph type="sldNum" sz="quarter" idx="12"/>
          </p:nvPr>
        </p:nvSpPr>
        <p:spPr/>
        <p:txBody>
          <a:bodyPr/>
          <a:lstStyle/>
          <a:p>
            <a:fld id="{1CEE3CAF-D546-40AA-88AA-15B3058192FA}" type="slidenum">
              <a:rPr lang="tr-TR" smtClean="0"/>
              <a:t>‹#›</a:t>
            </a:fld>
            <a:endParaRPr lang="tr-TR"/>
          </a:p>
        </p:txBody>
      </p:sp>
    </p:spTree>
    <p:extLst>
      <p:ext uri="{BB962C8B-B14F-4D97-AF65-F5344CB8AC3E}">
        <p14:creationId xmlns:p14="http://schemas.microsoft.com/office/powerpoint/2010/main" val="3828468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F49683-6EAB-88D9-2ABA-754310B23E5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671CC8A-D414-66BC-97AC-5A4DD30E8D9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EC6A1FD-BB1A-6B4C-6058-FDE4D4DB200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97E11DA-A769-053C-772B-6A4574B4AECC}"/>
              </a:ext>
            </a:extLst>
          </p:cNvPr>
          <p:cNvSpPr>
            <a:spLocks noGrp="1"/>
          </p:cNvSpPr>
          <p:nvPr>
            <p:ph type="dt" sz="half" idx="10"/>
          </p:nvPr>
        </p:nvSpPr>
        <p:spPr/>
        <p:txBody>
          <a:bodyPr/>
          <a:lstStyle/>
          <a:p>
            <a:fld id="{DCA3FE95-D2A5-4118-82D8-1980A7E48202}" type="datetimeFigureOut">
              <a:rPr lang="tr-TR" smtClean="0"/>
              <a:t>9.03.2025</a:t>
            </a:fld>
            <a:endParaRPr lang="tr-TR"/>
          </a:p>
        </p:txBody>
      </p:sp>
      <p:sp>
        <p:nvSpPr>
          <p:cNvPr id="6" name="Alt Bilgi Yer Tutucusu 5">
            <a:extLst>
              <a:ext uri="{FF2B5EF4-FFF2-40B4-BE49-F238E27FC236}">
                <a16:creationId xmlns:a16="http://schemas.microsoft.com/office/drawing/2014/main" id="{7FF6D3EE-91EE-2D71-7920-53A172B6258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52E5854-A5BF-C79B-1B83-8B2D2C9826DD}"/>
              </a:ext>
            </a:extLst>
          </p:cNvPr>
          <p:cNvSpPr>
            <a:spLocks noGrp="1"/>
          </p:cNvSpPr>
          <p:nvPr>
            <p:ph type="sldNum" sz="quarter" idx="12"/>
          </p:nvPr>
        </p:nvSpPr>
        <p:spPr/>
        <p:txBody>
          <a:bodyPr/>
          <a:lstStyle/>
          <a:p>
            <a:fld id="{1CEE3CAF-D546-40AA-88AA-15B3058192FA}" type="slidenum">
              <a:rPr lang="tr-TR" smtClean="0"/>
              <a:t>‹#›</a:t>
            </a:fld>
            <a:endParaRPr lang="tr-TR"/>
          </a:p>
        </p:txBody>
      </p:sp>
    </p:spTree>
    <p:extLst>
      <p:ext uri="{BB962C8B-B14F-4D97-AF65-F5344CB8AC3E}">
        <p14:creationId xmlns:p14="http://schemas.microsoft.com/office/powerpoint/2010/main" val="260155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1D3ACC-5F7C-7F2C-4B48-BE9716C8840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22339B1-0ED6-C25B-29A3-6269E9D4F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6A93239-CDC0-F48F-73E2-B255FD21239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510FBFB-ED93-B0D6-090B-430001BE96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8859623-BD70-C3A4-C343-B8898CF73E1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5EBB20D-9DB4-4828-0768-869C115592D3}"/>
              </a:ext>
            </a:extLst>
          </p:cNvPr>
          <p:cNvSpPr>
            <a:spLocks noGrp="1"/>
          </p:cNvSpPr>
          <p:nvPr>
            <p:ph type="dt" sz="half" idx="10"/>
          </p:nvPr>
        </p:nvSpPr>
        <p:spPr/>
        <p:txBody>
          <a:bodyPr/>
          <a:lstStyle/>
          <a:p>
            <a:fld id="{DCA3FE95-D2A5-4118-82D8-1980A7E48202}" type="datetimeFigureOut">
              <a:rPr lang="tr-TR" smtClean="0"/>
              <a:t>9.03.2025</a:t>
            </a:fld>
            <a:endParaRPr lang="tr-TR"/>
          </a:p>
        </p:txBody>
      </p:sp>
      <p:sp>
        <p:nvSpPr>
          <p:cNvPr id="8" name="Alt Bilgi Yer Tutucusu 7">
            <a:extLst>
              <a:ext uri="{FF2B5EF4-FFF2-40B4-BE49-F238E27FC236}">
                <a16:creationId xmlns:a16="http://schemas.microsoft.com/office/drawing/2014/main" id="{02CCA14B-029D-89C4-2CB9-3DD9814C2F5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CEABAB8-94BE-F950-ADD1-2B521A9D7682}"/>
              </a:ext>
            </a:extLst>
          </p:cNvPr>
          <p:cNvSpPr>
            <a:spLocks noGrp="1"/>
          </p:cNvSpPr>
          <p:nvPr>
            <p:ph type="sldNum" sz="quarter" idx="12"/>
          </p:nvPr>
        </p:nvSpPr>
        <p:spPr/>
        <p:txBody>
          <a:bodyPr/>
          <a:lstStyle/>
          <a:p>
            <a:fld id="{1CEE3CAF-D546-40AA-88AA-15B3058192FA}" type="slidenum">
              <a:rPr lang="tr-TR" smtClean="0"/>
              <a:t>‹#›</a:t>
            </a:fld>
            <a:endParaRPr lang="tr-TR"/>
          </a:p>
        </p:txBody>
      </p:sp>
    </p:spTree>
    <p:extLst>
      <p:ext uri="{BB962C8B-B14F-4D97-AF65-F5344CB8AC3E}">
        <p14:creationId xmlns:p14="http://schemas.microsoft.com/office/powerpoint/2010/main" val="247591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54C940-E1FC-EDCB-9532-69A4318096E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D9239DF-9D6A-8B08-962C-1DB5A97F4496}"/>
              </a:ext>
            </a:extLst>
          </p:cNvPr>
          <p:cNvSpPr>
            <a:spLocks noGrp="1"/>
          </p:cNvSpPr>
          <p:nvPr>
            <p:ph type="dt" sz="half" idx="10"/>
          </p:nvPr>
        </p:nvSpPr>
        <p:spPr/>
        <p:txBody>
          <a:bodyPr/>
          <a:lstStyle/>
          <a:p>
            <a:fld id="{DCA3FE95-D2A5-4118-82D8-1980A7E48202}" type="datetimeFigureOut">
              <a:rPr lang="tr-TR" smtClean="0"/>
              <a:t>9.03.2025</a:t>
            </a:fld>
            <a:endParaRPr lang="tr-TR"/>
          </a:p>
        </p:txBody>
      </p:sp>
      <p:sp>
        <p:nvSpPr>
          <p:cNvPr id="4" name="Alt Bilgi Yer Tutucusu 3">
            <a:extLst>
              <a:ext uri="{FF2B5EF4-FFF2-40B4-BE49-F238E27FC236}">
                <a16:creationId xmlns:a16="http://schemas.microsoft.com/office/drawing/2014/main" id="{D8A3FF32-51BA-D1C7-CB7B-E997A7129B1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4715262-645C-5CB4-95FA-01697AD3A0E1}"/>
              </a:ext>
            </a:extLst>
          </p:cNvPr>
          <p:cNvSpPr>
            <a:spLocks noGrp="1"/>
          </p:cNvSpPr>
          <p:nvPr>
            <p:ph type="sldNum" sz="quarter" idx="12"/>
          </p:nvPr>
        </p:nvSpPr>
        <p:spPr/>
        <p:txBody>
          <a:bodyPr/>
          <a:lstStyle/>
          <a:p>
            <a:fld id="{1CEE3CAF-D546-40AA-88AA-15B3058192FA}" type="slidenum">
              <a:rPr lang="tr-TR" smtClean="0"/>
              <a:t>‹#›</a:t>
            </a:fld>
            <a:endParaRPr lang="tr-TR"/>
          </a:p>
        </p:txBody>
      </p:sp>
    </p:spTree>
    <p:extLst>
      <p:ext uri="{BB962C8B-B14F-4D97-AF65-F5344CB8AC3E}">
        <p14:creationId xmlns:p14="http://schemas.microsoft.com/office/powerpoint/2010/main" val="91762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E326988-6A83-A384-CC0F-F901A20C0AE8}"/>
              </a:ext>
            </a:extLst>
          </p:cNvPr>
          <p:cNvSpPr>
            <a:spLocks noGrp="1"/>
          </p:cNvSpPr>
          <p:nvPr>
            <p:ph type="dt" sz="half" idx="10"/>
          </p:nvPr>
        </p:nvSpPr>
        <p:spPr/>
        <p:txBody>
          <a:bodyPr/>
          <a:lstStyle/>
          <a:p>
            <a:fld id="{DCA3FE95-D2A5-4118-82D8-1980A7E48202}" type="datetimeFigureOut">
              <a:rPr lang="tr-TR" smtClean="0"/>
              <a:t>9.03.2025</a:t>
            </a:fld>
            <a:endParaRPr lang="tr-TR"/>
          </a:p>
        </p:txBody>
      </p:sp>
      <p:sp>
        <p:nvSpPr>
          <p:cNvPr id="3" name="Alt Bilgi Yer Tutucusu 2">
            <a:extLst>
              <a:ext uri="{FF2B5EF4-FFF2-40B4-BE49-F238E27FC236}">
                <a16:creationId xmlns:a16="http://schemas.microsoft.com/office/drawing/2014/main" id="{F51CDC0C-C868-2AB4-4293-5699933E8633}"/>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7F28357-75AA-A2A7-778B-9EFC8C4BB3FC}"/>
              </a:ext>
            </a:extLst>
          </p:cNvPr>
          <p:cNvSpPr>
            <a:spLocks noGrp="1"/>
          </p:cNvSpPr>
          <p:nvPr>
            <p:ph type="sldNum" sz="quarter" idx="12"/>
          </p:nvPr>
        </p:nvSpPr>
        <p:spPr/>
        <p:txBody>
          <a:bodyPr/>
          <a:lstStyle/>
          <a:p>
            <a:fld id="{1CEE3CAF-D546-40AA-88AA-15B3058192FA}" type="slidenum">
              <a:rPr lang="tr-TR" smtClean="0"/>
              <a:t>‹#›</a:t>
            </a:fld>
            <a:endParaRPr lang="tr-TR"/>
          </a:p>
        </p:txBody>
      </p:sp>
    </p:spTree>
    <p:extLst>
      <p:ext uri="{BB962C8B-B14F-4D97-AF65-F5344CB8AC3E}">
        <p14:creationId xmlns:p14="http://schemas.microsoft.com/office/powerpoint/2010/main" val="4999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BADBEF-EC20-62F5-EC04-D28F567620A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A2E3622-CAC8-2412-CD27-8898E82415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50FA5D0-BD7A-FD7D-5F58-9FDF36109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806A73A-9928-2352-E3A5-378A53406310}"/>
              </a:ext>
            </a:extLst>
          </p:cNvPr>
          <p:cNvSpPr>
            <a:spLocks noGrp="1"/>
          </p:cNvSpPr>
          <p:nvPr>
            <p:ph type="dt" sz="half" idx="10"/>
          </p:nvPr>
        </p:nvSpPr>
        <p:spPr/>
        <p:txBody>
          <a:bodyPr/>
          <a:lstStyle/>
          <a:p>
            <a:fld id="{DCA3FE95-D2A5-4118-82D8-1980A7E48202}" type="datetimeFigureOut">
              <a:rPr lang="tr-TR" smtClean="0"/>
              <a:t>9.03.2025</a:t>
            </a:fld>
            <a:endParaRPr lang="tr-TR"/>
          </a:p>
        </p:txBody>
      </p:sp>
      <p:sp>
        <p:nvSpPr>
          <p:cNvPr id="6" name="Alt Bilgi Yer Tutucusu 5">
            <a:extLst>
              <a:ext uri="{FF2B5EF4-FFF2-40B4-BE49-F238E27FC236}">
                <a16:creationId xmlns:a16="http://schemas.microsoft.com/office/drawing/2014/main" id="{4AAD7B12-BEFD-5CF4-0CBB-5B3EBD00F7D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6FAA47E-A1BA-7EED-AD87-F5D1ECBF8ACB}"/>
              </a:ext>
            </a:extLst>
          </p:cNvPr>
          <p:cNvSpPr>
            <a:spLocks noGrp="1"/>
          </p:cNvSpPr>
          <p:nvPr>
            <p:ph type="sldNum" sz="quarter" idx="12"/>
          </p:nvPr>
        </p:nvSpPr>
        <p:spPr/>
        <p:txBody>
          <a:bodyPr/>
          <a:lstStyle/>
          <a:p>
            <a:fld id="{1CEE3CAF-D546-40AA-88AA-15B3058192FA}" type="slidenum">
              <a:rPr lang="tr-TR" smtClean="0"/>
              <a:t>‹#›</a:t>
            </a:fld>
            <a:endParaRPr lang="tr-TR"/>
          </a:p>
        </p:txBody>
      </p:sp>
    </p:spTree>
    <p:extLst>
      <p:ext uri="{BB962C8B-B14F-4D97-AF65-F5344CB8AC3E}">
        <p14:creationId xmlns:p14="http://schemas.microsoft.com/office/powerpoint/2010/main" val="246177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F8EFF4-4610-9949-8A9B-08FDF814471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C47E211-25E0-7E95-E552-58DE056B3A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CA11C6C-574B-BD68-867A-4CEAFBDC6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54AAA2D-A58D-9049-0CB6-07B851437780}"/>
              </a:ext>
            </a:extLst>
          </p:cNvPr>
          <p:cNvSpPr>
            <a:spLocks noGrp="1"/>
          </p:cNvSpPr>
          <p:nvPr>
            <p:ph type="dt" sz="half" idx="10"/>
          </p:nvPr>
        </p:nvSpPr>
        <p:spPr/>
        <p:txBody>
          <a:bodyPr/>
          <a:lstStyle/>
          <a:p>
            <a:fld id="{DCA3FE95-D2A5-4118-82D8-1980A7E48202}" type="datetimeFigureOut">
              <a:rPr lang="tr-TR" smtClean="0"/>
              <a:t>9.03.2025</a:t>
            </a:fld>
            <a:endParaRPr lang="tr-TR"/>
          </a:p>
        </p:txBody>
      </p:sp>
      <p:sp>
        <p:nvSpPr>
          <p:cNvPr id="6" name="Alt Bilgi Yer Tutucusu 5">
            <a:extLst>
              <a:ext uri="{FF2B5EF4-FFF2-40B4-BE49-F238E27FC236}">
                <a16:creationId xmlns:a16="http://schemas.microsoft.com/office/drawing/2014/main" id="{C84F9B66-6141-2A89-F5FC-44DD9AA029A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A27A55C-865E-D963-6639-613398EB62AB}"/>
              </a:ext>
            </a:extLst>
          </p:cNvPr>
          <p:cNvSpPr>
            <a:spLocks noGrp="1"/>
          </p:cNvSpPr>
          <p:nvPr>
            <p:ph type="sldNum" sz="quarter" idx="12"/>
          </p:nvPr>
        </p:nvSpPr>
        <p:spPr/>
        <p:txBody>
          <a:bodyPr/>
          <a:lstStyle/>
          <a:p>
            <a:fld id="{1CEE3CAF-D546-40AA-88AA-15B3058192FA}" type="slidenum">
              <a:rPr lang="tr-TR" smtClean="0"/>
              <a:t>‹#›</a:t>
            </a:fld>
            <a:endParaRPr lang="tr-TR"/>
          </a:p>
        </p:txBody>
      </p:sp>
    </p:spTree>
    <p:extLst>
      <p:ext uri="{BB962C8B-B14F-4D97-AF65-F5344CB8AC3E}">
        <p14:creationId xmlns:p14="http://schemas.microsoft.com/office/powerpoint/2010/main" val="1836051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5C0FFA0-85FC-BDA1-4ED9-9440F63021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7E82F5-09CE-52CB-AC57-4EF7F6456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A070612-B3FE-9D92-6878-6BADF8544C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A3FE95-D2A5-4118-82D8-1980A7E48202}" type="datetimeFigureOut">
              <a:rPr lang="tr-TR" smtClean="0"/>
              <a:t>9.03.2025</a:t>
            </a:fld>
            <a:endParaRPr lang="tr-TR"/>
          </a:p>
        </p:txBody>
      </p:sp>
      <p:sp>
        <p:nvSpPr>
          <p:cNvPr id="5" name="Alt Bilgi Yer Tutucusu 4">
            <a:extLst>
              <a:ext uri="{FF2B5EF4-FFF2-40B4-BE49-F238E27FC236}">
                <a16:creationId xmlns:a16="http://schemas.microsoft.com/office/drawing/2014/main" id="{3AB77109-6593-EA1F-064B-AFE42F536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E2C35428-FFE4-D463-C4A9-4F40FDAF8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EE3CAF-D546-40AA-88AA-15B3058192FA}" type="slidenum">
              <a:rPr lang="tr-TR" smtClean="0"/>
              <a:t>‹#›</a:t>
            </a:fld>
            <a:endParaRPr lang="tr-TR"/>
          </a:p>
        </p:txBody>
      </p:sp>
    </p:spTree>
    <p:extLst>
      <p:ext uri="{BB962C8B-B14F-4D97-AF65-F5344CB8AC3E}">
        <p14:creationId xmlns:p14="http://schemas.microsoft.com/office/powerpoint/2010/main" val="2797036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466AF9EE-4EC5-A954-0B61-FA7E222BDAEC}"/>
              </a:ext>
            </a:extLst>
          </p:cNvPr>
          <p:cNvSpPr>
            <a:spLocks noGrp="1"/>
          </p:cNvSpPr>
          <p:nvPr>
            <p:ph type="subTitle" idx="1"/>
          </p:nvPr>
        </p:nvSpPr>
        <p:spPr>
          <a:xfrm>
            <a:off x="1061885" y="1681316"/>
            <a:ext cx="10550012" cy="4572000"/>
          </a:xfrm>
        </p:spPr>
        <p:txBody>
          <a:bodyPr>
            <a:normAutofit/>
          </a:bodyPr>
          <a:lstStyle/>
          <a:p>
            <a:r>
              <a:rPr lang="tr-TR" dirty="0"/>
              <a:t>Beyin tümörleri, insan ölümlerinin en yaygın nedenlerinden biridir ve erken teşhisi etkili tedavi açısından büyük önem taşır. Manyetik Rezonans Görüntüleme (MRG), beyin tümörlerini tespit etmek için en yaygın kullanılan yöntemlerden biridir. Geleneksel teşhis yöntemleri yerine yapay zeka tabanlı sistemlerin kullanımı, uzmanlara önemli katkılar sağlayabilir.</a:t>
            </a:r>
          </a:p>
          <a:p>
            <a:endParaRPr lang="tr-TR" dirty="0"/>
          </a:p>
          <a:p>
            <a:r>
              <a:rPr lang="tr-TR" dirty="0"/>
              <a:t>Bu çalışmada, MRG görüntülerinden beyin tümörlerini tespit etmek için </a:t>
            </a:r>
            <a:r>
              <a:rPr lang="tr-TR" b="1" dirty="0"/>
              <a:t>MobilNetV2</a:t>
            </a:r>
            <a:r>
              <a:rPr lang="tr-TR" dirty="0"/>
              <a:t> derin öğrenme modeli ve </a:t>
            </a:r>
            <a:r>
              <a:rPr lang="tr-TR" b="1" dirty="0"/>
              <a:t>k En Yakın Komşu (k-EYK)</a:t>
            </a:r>
            <a:r>
              <a:rPr lang="tr-TR" dirty="0"/>
              <a:t> algoritması kullanılmıştır. Modelin tam bağlantı katman değerleri öznitelik olarak alınmış ve bu özniteliklerin sınıflandırılması için k-EYK algoritması uygulanmıştır. Yapılan deneylerde, önerilen yöntem %96,44 doğruluk oranına ulaşmıştır</a:t>
            </a:r>
          </a:p>
        </p:txBody>
      </p:sp>
      <p:sp>
        <p:nvSpPr>
          <p:cNvPr id="5" name="Metin kutusu 4">
            <a:extLst>
              <a:ext uri="{FF2B5EF4-FFF2-40B4-BE49-F238E27FC236}">
                <a16:creationId xmlns:a16="http://schemas.microsoft.com/office/drawing/2014/main" id="{1788E270-CE7D-1F73-396D-2BD9A5965E1E}"/>
              </a:ext>
            </a:extLst>
          </p:cNvPr>
          <p:cNvSpPr txBox="1"/>
          <p:nvPr/>
        </p:nvSpPr>
        <p:spPr>
          <a:xfrm>
            <a:off x="550606" y="289213"/>
            <a:ext cx="11090787" cy="630942"/>
          </a:xfrm>
          <a:prstGeom prst="rect">
            <a:avLst/>
          </a:prstGeom>
          <a:noFill/>
        </p:spPr>
        <p:txBody>
          <a:bodyPr wrap="square">
            <a:spAutoFit/>
          </a:bodyPr>
          <a:lstStyle/>
          <a:p>
            <a:r>
              <a:rPr lang="tr-TR" sz="3500" b="1" dirty="0"/>
              <a:t>Derin Öğrenme Tabanlı Otomatik Beyin Tümör Tespiti</a:t>
            </a:r>
          </a:p>
        </p:txBody>
      </p:sp>
    </p:spTree>
    <p:extLst>
      <p:ext uri="{BB962C8B-B14F-4D97-AF65-F5344CB8AC3E}">
        <p14:creationId xmlns:p14="http://schemas.microsoft.com/office/powerpoint/2010/main" val="43489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ilgisayar tarafından oluşturulan ışıklar">
            <a:extLst>
              <a:ext uri="{FF2B5EF4-FFF2-40B4-BE49-F238E27FC236}">
                <a16:creationId xmlns:a16="http://schemas.microsoft.com/office/drawing/2014/main" id="{2258EAED-9398-5C29-E70C-F47234DC1FC0}"/>
              </a:ext>
            </a:extLst>
          </p:cNvPr>
          <p:cNvPicPr>
            <a:picLocks noChangeAspect="1"/>
          </p:cNvPicPr>
          <p:nvPr/>
        </p:nvPicPr>
        <p:blipFill>
          <a:blip r:embed="rId2"/>
          <a:srcRect b="4158"/>
          <a:stretch/>
        </p:blipFill>
        <p:spPr>
          <a:xfrm>
            <a:off x="1" y="10"/>
            <a:ext cx="9669642"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Metin kutusu 5">
            <a:extLst>
              <a:ext uri="{FF2B5EF4-FFF2-40B4-BE49-F238E27FC236}">
                <a16:creationId xmlns:a16="http://schemas.microsoft.com/office/drawing/2014/main" id="{A3B7B509-C866-CC3C-FC5E-8C23DBEE3D40}"/>
              </a:ext>
            </a:extLst>
          </p:cNvPr>
          <p:cNvSpPr txBox="1"/>
          <p:nvPr/>
        </p:nvSpPr>
        <p:spPr>
          <a:xfrm>
            <a:off x="6923314" y="681037"/>
            <a:ext cx="5194998" cy="107212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500" b="1" dirty="0" err="1">
                <a:latin typeface="+mj-lt"/>
                <a:ea typeface="+mj-ea"/>
                <a:cs typeface="+mj-cs"/>
              </a:rPr>
              <a:t>Giriş</a:t>
            </a:r>
            <a:r>
              <a:rPr lang="en-US" sz="3500" b="1" dirty="0">
                <a:latin typeface="+mj-lt"/>
                <a:ea typeface="+mj-ea"/>
                <a:cs typeface="+mj-cs"/>
              </a:rPr>
              <a:t> </a:t>
            </a:r>
            <a:r>
              <a:rPr lang="en-US" sz="3500" b="1" dirty="0" err="1">
                <a:latin typeface="+mj-lt"/>
                <a:ea typeface="+mj-ea"/>
                <a:cs typeface="+mj-cs"/>
              </a:rPr>
              <a:t>ve</a:t>
            </a:r>
            <a:r>
              <a:rPr lang="en-US" sz="3500" b="1" dirty="0">
                <a:latin typeface="+mj-lt"/>
                <a:ea typeface="+mj-ea"/>
                <a:cs typeface="+mj-cs"/>
              </a:rPr>
              <a:t> </a:t>
            </a:r>
            <a:r>
              <a:rPr lang="en-US" sz="3500" b="1" dirty="0" err="1">
                <a:latin typeface="+mj-lt"/>
                <a:ea typeface="+mj-ea"/>
                <a:cs typeface="+mj-cs"/>
              </a:rPr>
              <a:t>Çalışmanın</a:t>
            </a:r>
            <a:r>
              <a:rPr lang="en-US" sz="3500" b="1" dirty="0">
                <a:latin typeface="+mj-lt"/>
                <a:ea typeface="+mj-ea"/>
                <a:cs typeface="+mj-cs"/>
              </a:rPr>
              <a:t> </a:t>
            </a:r>
            <a:r>
              <a:rPr lang="en-US" sz="3500" b="1" dirty="0" err="1">
                <a:latin typeface="+mj-lt"/>
                <a:ea typeface="+mj-ea"/>
                <a:cs typeface="+mj-cs"/>
              </a:rPr>
              <a:t>Amacı</a:t>
            </a:r>
            <a:endParaRPr lang="en-US" sz="3500" b="1" dirty="0">
              <a:latin typeface="+mj-lt"/>
              <a:ea typeface="+mj-ea"/>
              <a:cs typeface="+mj-cs"/>
            </a:endParaRPr>
          </a:p>
          <a:p>
            <a:pPr>
              <a:lnSpc>
                <a:spcPct val="90000"/>
              </a:lnSpc>
              <a:spcBef>
                <a:spcPct val="0"/>
              </a:spcBef>
              <a:spcAft>
                <a:spcPts val="600"/>
              </a:spcAft>
            </a:pPr>
            <a:endParaRPr lang="en-US" sz="4000" b="1" dirty="0">
              <a:latin typeface="+mj-lt"/>
              <a:ea typeface="+mj-ea"/>
              <a:cs typeface="+mj-cs"/>
            </a:endParaRPr>
          </a:p>
        </p:txBody>
      </p:sp>
      <p:sp>
        <p:nvSpPr>
          <p:cNvPr id="3" name="İçerik Yer Tutucusu 2">
            <a:extLst>
              <a:ext uri="{FF2B5EF4-FFF2-40B4-BE49-F238E27FC236}">
                <a16:creationId xmlns:a16="http://schemas.microsoft.com/office/drawing/2014/main" id="{8CCC8288-B8C7-3A62-BBBE-A684A43F185A}"/>
              </a:ext>
            </a:extLst>
          </p:cNvPr>
          <p:cNvSpPr>
            <a:spLocks noGrp="1"/>
          </p:cNvSpPr>
          <p:nvPr>
            <p:ph idx="1"/>
          </p:nvPr>
        </p:nvSpPr>
        <p:spPr>
          <a:xfrm>
            <a:off x="7531610" y="2210637"/>
            <a:ext cx="4586702" cy="4571999"/>
          </a:xfrm>
        </p:spPr>
        <p:txBody>
          <a:bodyPr vert="horz" lIns="91440" tIns="45720" rIns="91440" bIns="45720" rtlCol="0">
            <a:normAutofit/>
          </a:bodyPr>
          <a:lstStyle/>
          <a:p>
            <a:pPr marL="0" indent="0">
              <a:buNone/>
            </a:pPr>
            <a:r>
              <a:rPr lang="en-US" sz="1500" dirty="0" err="1"/>
              <a:t>Beyin</a:t>
            </a:r>
            <a:r>
              <a:rPr lang="en-US" sz="1500" dirty="0"/>
              <a:t> </a:t>
            </a:r>
            <a:r>
              <a:rPr lang="en-US" sz="1500" dirty="0" err="1"/>
              <a:t>tümörleri</a:t>
            </a:r>
            <a:r>
              <a:rPr lang="en-US" sz="1500" dirty="0"/>
              <a:t>, </a:t>
            </a:r>
            <a:r>
              <a:rPr lang="en-US" sz="1500" dirty="0" err="1"/>
              <a:t>dünya</a:t>
            </a:r>
            <a:r>
              <a:rPr lang="en-US" sz="1500" dirty="0"/>
              <a:t> </a:t>
            </a:r>
            <a:r>
              <a:rPr lang="en-US" sz="1500" dirty="0" err="1"/>
              <a:t>çapında</a:t>
            </a:r>
            <a:r>
              <a:rPr lang="en-US" sz="1500" dirty="0"/>
              <a:t> </a:t>
            </a:r>
            <a:r>
              <a:rPr lang="en-US" sz="1500" dirty="0" err="1"/>
              <a:t>insan</a:t>
            </a:r>
            <a:r>
              <a:rPr lang="en-US" sz="1500" dirty="0"/>
              <a:t> </a:t>
            </a:r>
            <a:r>
              <a:rPr lang="en-US" sz="1500" dirty="0" err="1"/>
              <a:t>ölümlerinin</a:t>
            </a:r>
            <a:r>
              <a:rPr lang="en-US" sz="1500" dirty="0"/>
              <a:t> </a:t>
            </a:r>
            <a:r>
              <a:rPr lang="en-US" sz="1500" dirty="0" err="1"/>
              <a:t>en</a:t>
            </a:r>
            <a:r>
              <a:rPr lang="en-US" sz="1500" dirty="0"/>
              <a:t> </a:t>
            </a:r>
            <a:r>
              <a:rPr lang="en-US" sz="1500" dirty="0" err="1"/>
              <a:t>yaygın</a:t>
            </a:r>
            <a:r>
              <a:rPr lang="en-US" sz="1500" dirty="0"/>
              <a:t> </a:t>
            </a:r>
            <a:r>
              <a:rPr lang="en-US" sz="1500" dirty="0" err="1"/>
              <a:t>nedenlerinden</a:t>
            </a:r>
            <a:r>
              <a:rPr lang="en-US" sz="1500" dirty="0"/>
              <a:t> </a:t>
            </a:r>
            <a:r>
              <a:rPr lang="en-US" sz="1500" dirty="0" err="1"/>
              <a:t>biri</a:t>
            </a:r>
            <a:r>
              <a:rPr lang="en-US" sz="1500" dirty="0"/>
              <a:t> </a:t>
            </a:r>
            <a:r>
              <a:rPr lang="en-US" sz="1500" dirty="0" err="1"/>
              <a:t>olup</a:t>
            </a:r>
            <a:r>
              <a:rPr lang="en-US" sz="1500" dirty="0"/>
              <a:t>, </a:t>
            </a:r>
            <a:r>
              <a:rPr lang="en-US" sz="1500" b="1" dirty="0" err="1"/>
              <a:t>erken</a:t>
            </a:r>
            <a:r>
              <a:rPr lang="en-US" sz="1500" b="1" dirty="0"/>
              <a:t> </a:t>
            </a:r>
            <a:r>
              <a:rPr lang="en-US" sz="1500" b="1" dirty="0" err="1"/>
              <a:t>teşhis</a:t>
            </a:r>
            <a:r>
              <a:rPr lang="en-US" sz="1500" dirty="0"/>
              <a:t> </a:t>
            </a:r>
            <a:r>
              <a:rPr lang="en-US" sz="1500" dirty="0" err="1"/>
              <a:t>tedavi</a:t>
            </a:r>
            <a:r>
              <a:rPr lang="en-US" sz="1500" dirty="0"/>
              <a:t> </a:t>
            </a:r>
            <a:r>
              <a:rPr lang="en-US" sz="1500" dirty="0" err="1"/>
              <a:t>başarısını</a:t>
            </a:r>
            <a:r>
              <a:rPr lang="en-US" sz="1500" dirty="0"/>
              <a:t> </a:t>
            </a:r>
            <a:r>
              <a:rPr lang="en-US" sz="1500" dirty="0" err="1"/>
              <a:t>önemli</a:t>
            </a:r>
            <a:r>
              <a:rPr lang="en-US" sz="1500" dirty="0"/>
              <a:t> </a:t>
            </a:r>
            <a:r>
              <a:rPr lang="en-US" sz="1500" dirty="0" err="1"/>
              <a:t>ölçüde</a:t>
            </a:r>
            <a:r>
              <a:rPr lang="en-US" sz="1500" dirty="0"/>
              <a:t> </a:t>
            </a:r>
            <a:r>
              <a:rPr lang="en-US" sz="1500" dirty="0" err="1"/>
              <a:t>artırmaktadır</a:t>
            </a:r>
            <a:r>
              <a:rPr lang="en-US" sz="1500" dirty="0"/>
              <a:t>. </a:t>
            </a:r>
            <a:r>
              <a:rPr lang="en-US" sz="1500" dirty="0" err="1"/>
              <a:t>Geleneksel</a:t>
            </a:r>
            <a:r>
              <a:rPr lang="en-US" sz="1500" dirty="0"/>
              <a:t> </a:t>
            </a:r>
            <a:r>
              <a:rPr lang="en-US" sz="1500" dirty="0" err="1"/>
              <a:t>tıbbi</a:t>
            </a:r>
            <a:r>
              <a:rPr lang="en-US" sz="1500" dirty="0"/>
              <a:t> </a:t>
            </a:r>
            <a:r>
              <a:rPr lang="en-US" sz="1500" dirty="0" err="1"/>
              <a:t>görüntüleme</a:t>
            </a:r>
            <a:r>
              <a:rPr lang="en-US" sz="1500" dirty="0"/>
              <a:t> </a:t>
            </a:r>
            <a:r>
              <a:rPr lang="en-US" sz="1500" dirty="0" err="1"/>
              <a:t>yöntemleri</a:t>
            </a:r>
            <a:r>
              <a:rPr lang="en-US" sz="1500" dirty="0"/>
              <a:t> </a:t>
            </a:r>
            <a:r>
              <a:rPr lang="en-US" sz="1500" dirty="0" err="1"/>
              <a:t>olan</a:t>
            </a:r>
            <a:r>
              <a:rPr lang="en-US" sz="1500" dirty="0"/>
              <a:t> </a:t>
            </a:r>
            <a:r>
              <a:rPr lang="en-US" sz="1500" b="1" dirty="0" err="1"/>
              <a:t>Manyetik</a:t>
            </a:r>
            <a:r>
              <a:rPr lang="en-US" sz="1500" b="1" dirty="0"/>
              <a:t> </a:t>
            </a:r>
            <a:r>
              <a:rPr lang="en-US" sz="1500" b="1" dirty="0" err="1"/>
              <a:t>Rezonans</a:t>
            </a:r>
            <a:r>
              <a:rPr lang="en-US" sz="1500" b="1" dirty="0"/>
              <a:t> </a:t>
            </a:r>
            <a:r>
              <a:rPr lang="en-US" sz="1500" b="1" dirty="0" err="1"/>
              <a:t>Görüntüleme</a:t>
            </a:r>
            <a:r>
              <a:rPr lang="en-US" sz="1500" b="1" dirty="0"/>
              <a:t> (MRG)</a:t>
            </a:r>
            <a:r>
              <a:rPr lang="en-US" sz="1500" dirty="0"/>
              <a:t> </a:t>
            </a:r>
            <a:r>
              <a:rPr lang="en-US" sz="1500" dirty="0" err="1"/>
              <a:t>ve</a:t>
            </a:r>
            <a:r>
              <a:rPr lang="en-US" sz="1500" dirty="0"/>
              <a:t> </a:t>
            </a:r>
            <a:r>
              <a:rPr lang="en-US" sz="1500" b="1" dirty="0" err="1"/>
              <a:t>Bilgisayarlı</a:t>
            </a:r>
            <a:r>
              <a:rPr lang="en-US" sz="1500" b="1" dirty="0"/>
              <a:t> </a:t>
            </a:r>
            <a:r>
              <a:rPr lang="en-US" sz="1500" b="1" dirty="0" err="1"/>
              <a:t>Tomografi</a:t>
            </a:r>
            <a:r>
              <a:rPr lang="en-US" sz="1500" b="1" dirty="0"/>
              <a:t> (BT)</a:t>
            </a:r>
            <a:r>
              <a:rPr lang="en-US" sz="1500" dirty="0"/>
              <a:t> </a:t>
            </a:r>
            <a:r>
              <a:rPr lang="en-US" sz="1500" dirty="0" err="1"/>
              <a:t>tümörleri</a:t>
            </a:r>
            <a:r>
              <a:rPr lang="en-US" sz="1500" dirty="0"/>
              <a:t> </a:t>
            </a:r>
            <a:r>
              <a:rPr lang="en-US" sz="1500" dirty="0" err="1"/>
              <a:t>tespit</a:t>
            </a:r>
            <a:r>
              <a:rPr lang="en-US" sz="1500" dirty="0"/>
              <a:t> </a:t>
            </a:r>
            <a:r>
              <a:rPr lang="en-US" sz="1500" dirty="0" err="1"/>
              <a:t>etmek</a:t>
            </a:r>
            <a:r>
              <a:rPr lang="en-US" sz="1500" dirty="0"/>
              <a:t> </a:t>
            </a:r>
            <a:r>
              <a:rPr lang="en-US" sz="1500" dirty="0" err="1"/>
              <a:t>için</a:t>
            </a:r>
            <a:r>
              <a:rPr lang="en-US" sz="1500" dirty="0"/>
              <a:t> </a:t>
            </a:r>
            <a:r>
              <a:rPr lang="en-US" sz="1500" dirty="0" err="1"/>
              <a:t>sıklıkla</a:t>
            </a:r>
            <a:r>
              <a:rPr lang="en-US" sz="1500" dirty="0"/>
              <a:t> </a:t>
            </a:r>
            <a:r>
              <a:rPr lang="en-US" sz="1500" dirty="0" err="1"/>
              <a:t>kullanılsa</a:t>
            </a:r>
            <a:r>
              <a:rPr lang="en-US" sz="1500" dirty="0"/>
              <a:t> da, </a:t>
            </a:r>
            <a:r>
              <a:rPr lang="en-US" sz="1500" b="1" dirty="0" err="1"/>
              <a:t>manuel</a:t>
            </a:r>
            <a:r>
              <a:rPr lang="en-US" sz="1500" b="1" dirty="0"/>
              <a:t> </a:t>
            </a:r>
            <a:r>
              <a:rPr lang="en-US" sz="1500" b="1" dirty="0" err="1"/>
              <a:t>teşhis</a:t>
            </a:r>
            <a:r>
              <a:rPr lang="en-US" sz="1500" b="1" dirty="0"/>
              <a:t> </a:t>
            </a:r>
            <a:r>
              <a:rPr lang="en-US" sz="1500" b="1" dirty="0" err="1"/>
              <a:t>süreçleri</a:t>
            </a:r>
            <a:r>
              <a:rPr lang="en-US" sz="1500" b="1" dirty="0"/>
              <a:t> zaman </a:t>
            </a:r>
            <a:r>
              <a:rPr lang="en-US" sz="1500" b="1" dirty="0" err="1"/>
              <a:t>alıcı</a:t>
            </a:r>
            <a:r>
              <a:rPr lang="en-US" sz="1500" b="1" dirty="0"/>
              <a:t> </a:t>
            </a:r>
            <a:r>
              <a:rPr lang="en-US" sz="1500" b="1" dirty="0" err="1"/>
              <a:t>ve</a:t>
            </a:r>
            <a:r>
              <a:rPr lang="en-US" sz="1500" b="1" dirty="0"/>
              <a:t> </a:t>
            </a:r>
            <a:r>
              <a:rPr lang="en-US" sz="1500" b="1" dirty="0" err="1"/>
              <a:t>hata</a:t>
            </a:r>
            <a:r>
              <a:rPr lang="en-US" sz="1500" b="1" dirty="0"/>
              <a:t> </a:t>
            </a:r>
            <a:r>
              <a:rPr lang="en-US" sz="1500" b="1" dirty="0" err="1"/>
              <a:t>payı</a:t>
            </a:r>
            <a:r>
              <a:rPr lang="en-US" sz="1500" b="1" dirty="0"/>
              <a:t> </a:t>
            </a:r>
            <a:r>
              <a:rPr lang="en-US" sz="1500" b="1" dirty="0" err="1"/>
              <a:t>yüksek</a:t>
            </a:r>
            <a:r>
              <a:rPr lang="en-US" sz="1500" dirty="0"/>
              <a:t> </a:t>
            </a:r>
            <a:r>
              <a:rPr lang="en-US" sz="1500" dirty="0" err="1"/>
              <a:t>olabilmektedir</a:t>
            </a:r>
            <a:r>
              <a:rPr lang="en-US" sz="1500" dirty="0"/>
              <a:t>.</a:t>
            </a:r>
          </a:p>
          <a:p>
            <a:pPr marL="0"/>
            <a:endParaRPr lang="en-US" sz="1300" dirty="0"/>
          </a:p>
          <a:p>
            <a:pPr marL="0" indent="0">
              <a:buNone/>
            </a:pPr>
            <a:r>
              <a:rPr lang="en-US" sz="1500" dirty="0"/>
              <a:t>Bu </a:t>
            </a:r>
            <a:r>
              <a:rPr lang="en-US" sz="1500" dirty="0" err="1"/>
              <a:t>çalışmada</a:t>
            </a:r>
            <a:r>
              <a:rPr lang="en-US" sz="1500" dirty="0"/>
              <a:t>, </a:t>
            </a:r>
            <a:r>
              <a:rPr lang="en-US" sz="1500" b="1" dirty="0" err="1"/>
              <a:t>derin</a:t>
            </a:r>
            <a:r>
              <a:rPr lang="en-US" sz="1500" b="1" dirty="0"/>
              <a:t> </a:t>
            </a:r>
            <a:r>
              <a:rPr lang="en-US" sz="1500" b="1" dirty="0" err="1"/>
              <a:t>öğrenme</a:t>
            </a:r>
            <a:r>
              <a:rPr lang="en-US" sz="1500" b="1" dirty="0"/>
              <a:t> </a:t>
            </a:r>
            <a:r>
              <a:rPr lang="en-US" sz="1500" b="1" dirty="0" err="1"/>
              <a:t>tabanlı</a:t>
            </a:r>
            <a:r>
              <a:rPr lang="en-US" sz="1500" b="1" dirty="0"/>
              <a:t> </a:t>
            </a:r>
            <a:r>
              <a:rPr lang="en-US" sz="1500" b="1" dirty="0" err="1"/>
              <a:t>bir</a:t>
            </a:r>
            <a:r>
              <a:rPr lang="en-US" sz="1500" b="1" dirty="0"/>
              <a:t> </a:t>
            </a:r>
            <a:r>
              <a:rPr lang="en-US" sz="1500" b="1" dirty="0" err="1"/>
              <a:t>beyin</a:t>
            </a:r>
            <a:r>
              <a:rPr lang="en-US" sz="1500" b="1" dirty="0"/>
              <a:t> </a:t>
            </a:r>
            <a:r>
              <a:rPr lang="en-US" sz="1500" b="1" dirty="0" err="1"/>
              <a:t>tümörü</a:t>
            </a:r>
            <a:r>
              <a:rPr lang="en-US" sz="1500" b="1" dirty="0"/>
              <a:t> </a:t>
            </a:r>
            <a:r>
              <a:rPr lang="en-US" sz="1500" b="1" dirty="0" err="1"/>
              <a:t>tespit</a:t>
            </a:r>
            <a:r>
              <a:rPr lang="en-US" sz="1500" b="1" dirty="0"/>
              <a:t> </a:t>
            </a:r>
            <a:r>
              <a:rPr lang="en-US" sz="1500" b="1" dirty="0" err="1"/>
              <a:t>modeli</a:t>
            </a:r>
            <a:r>
              <a:rPr lang="en-US" sz="1500" dirty="0"/>
              <a:t> </a:t>
            </a:r>
            <a:r>
              <a:rPr lang="en-US" sz="1500" dirty="0" err="1"/>
              <a:t>önerilmiştir</a:t>
            </a:r>
            <a:r>
              <a:rPr lang="en-US" sz="1500" dirty="0"/>
              <a:t>. </a:t>
            </a:r>
            <a:r>
              <a:rPr lang="en-US" sz="1500" b="1" dirty="0"/>
              <a:t>MobilNetV2</a:t>
            </a:r>
            <a:r>
              <a:rPr lang="en-US" sz="1500" dirty="0"/>
              <a:t> </a:t>
            </a:r>
            <a:r>
              <a:rPr lang="en-US" sz="1500" dirty="0" err="1"/>
              <a:t>sinir</a:t>
            </a:r>
            <a:r>
              <a:rPr lang="en-US" sz="1500" dirty="0"/>
              <a:t> </a:t>
            </a:r>
            <a:r>
              <a:rPr lang="en-US" sz="1500" dirty="0" err="1"/>
              <a:t>ağı</a:t>
            </a:r>
            <a:r>
              <a:rPr lang="en-US" sz="1500" dirty="0"/>
              <a:t> </a:t>
            </a:r>
            <a:r>
              <a:rPr lang="en-US" sz="1500" dirty="0" err="1"/>
              <a:t>ve</a:t>
            </a:r>
            <a:r>
              <a:rPr lang="en-US" sz="1500" dirty="0"/>
              <a:t> </a:t>
            </a:r>
            <a:r>
              <a:rPr lang="en-US" sz="1500" b="1" dirty="0"/>
              <a:t>k-</a:t>
            </a:r>
            <a:r>
              <a:rPr lang="en-US" sz="1500" b="1" dirty="0" err="1"/>
              <a:t>en</a:t>
            </a:r>
            <a:r>
              <a:rPr lang="en-US" sz="1500" b="1" dirty="0"/>
              <a:t> </a:t>
            </a:r>
            <a:r>
              <a:rPr lang="en-US" sz="1500" b="1" dirty="0" err="1"/>
              <a:t>yakın</a:t>
            </a:r>
            <a:r>
              <a:rPr lang="en-US" sz="1500" b="1" dirty="0"/>
              <a:t> </a:t>
            </a:r>
            <a:r>
              <a:rPr lang="en-US" sz="1500" b="1" dirty="0" err="1"/>
              <a:t>komşu</a:t>
            </a:r>
            <a:r>
              <a:rPr lang="en-US" sz="1500" b="1" dirty="0"/>
              <a:t> (k-EYK) </a:t>
            </a:r>
            <a:r>
              <a:rPr lang="en-US" sz="1500" b="1" dirty="0" err="1"/>
              <a:t>sınıflandırıcı</a:t>
            </a:r>
            <a:r>
              <a:rPr lang="en-US" sz="1500" b="1" dirty="0"/>
              <a:t> </a:t>
            </a:r>
            <a:r>
              <a:rPr lang="en-US" sz="1500" b="1" dirty="0" err="1"/>
              <a:t>algoritması</a:t>
            </a:r>
            <a:r>
              <a:rPr lang="en-US" sz="1500" dirty="0"/>
              <a:t> </a:t>
            </a:r>
            <a:r>
              <a:rPr lang="en-US" sz="1500" dirty="0" err="1"/>
              <a:t>kullanılarak</a:t>
            </a:r>
            <a:r>
              <a:rPr lang="en-US" sz="1500" dirty="0"/>
              <a:t> </a:t>
            </a:r>
            <a:r>
              <a:rPr lang="en-US" sz="1500" dirty="0" err="1"/>
              <a:t>beyin</a:t>
            </a:r>
            <a:r>
              <a:rPr lang="en-US" sz="1500" dirty="0"/>
              <a:t> </a:t>
            </a:r>
            <a:r>
              <a:rPr lang="en-US" sz="1500" dirty="0" err="1"/>
              <a:t>tümörlerinin</a:t>
            </a:r>
            <a:r>
              <a:rPr lang="en-US" sz="1500" dirty="0"/>
              <a:t> </a:t>
            </a:r>
            <a:r>
              <a:rPr lang="en-US" sz="1500" dirty="0" err="1"/>
              <a:t>yüksek</a:t>
            </a:r>
            <a:r>
              <a:rPr lang="en-US" sz="1500" dirty="0"/>
              <a:t> </a:t>
            </a:r>
            <a:r>
              <a:rPr lang="en-US" sz="1500" dirty="0" err="1"/>
              <a:t>doğrulukla</a:t>
            </a:r>
            <a:r>
              <a:rPr lang="en-US" sz="1500" dirty="0"/>
              <a:t> </a:t>
            </a:r>
            <a:r>
              <a:rPr lang="en-US" sz="1500" dirty="0" err="1"/>
              <a:t>tespit</a:t>
            </a:r>
            <a:r>
              <a:rPr lang="en-US" sz="1500" dirty="0"/>
              <a:t> </a:t>
            </a:r>
            <a:r>
              <a:rPr lang="en-US" sz="1500" dirty="0" err="1"/>
              <a:t>edilmesi</a:t>
            </a:r>
            <a:r>
              <a:rPr lang="en-US" sz="1500" dirty="0"/>
              <a:t> </a:t>
            </a:r>
            <a:r>
              <a:rPr lang="en-US" sz="1500" dirty="0" err="1"/>
              <a:t>hedeflenmiştir</a:t>
            </a:r>
            <a:r>
              <a:rPr lang="en-US" sz="1500" dirty="0"/>
              <a:t>. </a:t>
            </a:r>
            <a:r>
              <a:rPr lang="en-US" sz="1500" dirty="0" err="1"/>
              <a:t>Çalışmanın</a:t>
            </a:r>
            <a:r>
              <a:rPr lang="en-US" sz="1500" dirty="0"/>
              <a:t> </a:t>
            </a:r>
            <a:r>
              <a:rPr lang="en-US" sz="1500" dirty="0" err="1"/>
              <a:t>temel</a:t>
            </a:r>
            <a:r>
              <a:rPr lang="en-US" sz="1500" dirty="0"/>
              <a:t> </a:t>
            </a:r>
            <a:r>
              <a:rPr lang="en-US" sz="1500" dirty="0" err="1"/>
              <a:t>amacı</a:t>
            </a:r>
            <a:r>
              <a:rPr lang="en-US" sz="1500" dirty="0"/>
              <a:t>, </a:t>
            </a:r>
            <a:r>
              <a:rPr lang="en-US" sz="1500" b="1" dirty="0" err="1"/>
              <a:t>hızlı</a:t>
            </a:r>
            <a:r>
              <a:rPr lang="en-US" sz="1500" b="1" dirty="0"/>
              <a:t> </a:t>
            </a:r>
            <a:r>
              <a:rPr lang="en-US" sz="1500" b="1" dirty="0" err="1"/>
              <a:t>ve</a:t>
            </a:r>
            <a:r>
              <a:rPr lang="en-US" sz="1500" b="1" dirty="0"/>
              <a:t> </a:t>
            </a:r>
            <a:r>
              <a:rPr lang="en-US" sz="1500" b="1" dirty="0" err="1"/>
              <a:t>güvenilir</a:t>
            </a:r>
            <a:r>
              <a:rPr lang="en-US" sz="1500" b="1" dirty="0"/>
              <a:t> </a:t>
            </a:r>
            <a:r>
              <a:rPr lang="en-US" sz="1500" b="1" dirty="0" err="1"/>
              <a:t>bir</a:t>
            </a:r>
            <a:r>
              <a:rPr lang="en-US" sz="1500" b="1" dirty="0"/>
              <a:t> </a:t>
            </a:r>
            <a:r>
              <a:rPr lang="en-US" sz="1500" b="1" dirty="0" err="1"/>
              <a:t>tanı</a:t>
            </a:r>
            <a:r>
              <a:rPr lang="en-US" sz="1500" b="1" dirty="0"/>
              <a:t> </a:t>
            </a:r>
            <a:r>
              <a:rPr lang="en-US" sz="1500" b="1" dirty="0" err="1"/>
              <a:t>süreci</a:t>
            </a:r>
            <a:r>
              <a:rPr lang="en-US" sz="1500" b="1" dirty="0"/>
              <a:t> </a:t>
            </a:r>
            <a:r>
              <a:rPr lang="en-US" sz="1500" b="1" dirty="0" err="1"/>
              <a:t>sunarak</a:t>
            </a:r>
            <a:r>
              <a:rPr lang="en-US" sz="1500" b="1" dirty="0"/>
              <a:t> </a:t>
            </a:r>
            <a:r>
              <a:rPr lang="en-US" sz="1500" b="1" dirty="0" err="1"/>
              <a:t>klinik</a:t>
            </a:r>
            <a:r>
              <a:rPr lang="en-US" sz="1500" b="1" dirty="0"/>
              <a:t> </a:t>
            </a:r>
            <a:r>
              <a:rPr lang="en-US" sz="1500" b="1" dirty="0" err="1"/>
              <a:t>karar</a:t>
            </a:r>
            <a:r>
              <a:rPr lang="en-US" sz="1500" b="1" dirty="0"/>
              <a:t> </a:t>
            </a:r>
            <a:r>
              <a:rPr lang="en-US" sz="1500" b="1" dirty="0" err="1"/>
              <a:t>verme</a:t>
            </a:r>
            <a:r>
              <a:rPr lang="en-US" sz="1500" b="1" dirty="0"/>
              <a:t> </a:t>
            </a:r>
            <a:r>
              <a:rPr lang="en-US" sz="1500" b="1" dirty="0" err="1"/>
              <a:t>sürecine</a:t>
            </a:r>
            <a:r>
              <a:rPr lang="en-US" sz="1500" b="1" dirty="0"/>
              <a:t> </a:t>
            </a:r>
            <a:r>
              <a:rPr lang="en-US" sz="1500" b="1" dirty="0" err="1"/>
              <a:t>katkıda</a:t>
            </a:r>
            <a:r>
              <a:rPr lang="en-US" sz="1500" b="1" dirty="0"/>
              <a:t> </a:t>
            </a:r>
            <a:r>
              <a:rPr lang="en-US" sz="1500" b="1" dirty="0" err="1"/>
              <a:t>bulunmaktır</a:t>
            </a:r>
            <a:r>
              <a:rPr lang="en-US" sz="1500" dirty="0"/>
              <a:t>.</a:t>
            </a:r>
          </a:p>
        </p:txBody>
      </p:sp>
    </p:spTree>
    <p:extLst>
      <p:ext uri="{BB962C8B-B14F-4D97-AF65-F5344CB8AC3E}">
        <p14:creationId xmlns:p14="http://schemas.microsoft.com/office/powerpoint/2010/main" val="3014863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D7D86C9-5FD0-739D-799F-8FE473D7FF30}"/>
              </a:ext>
            </a:extLst>
          </p:cNvPr>
          <p:cNvPicPr>
            <a:picLocks noChangeAspect="1"/>
          </p:cNvPicPr>
          <p:nvPr/>
        </p:nvPicPr>
        <p:blipFill>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İçerik Yer Tutucusu 2">
            <a:extLst>
              <a:ext uri="{FF2B5EF4-FFF2-40B4-BE49-F238E27FC236}">
                <a16:creationId xmlns:a16="http://schemas.microsoft.com/office/drawing/2014/main" id="{0DB8815F-84B4-4E6C-303C-469DD4058D18}"/>
              </a:ext>
            </a:extLst>
          </p:cNvPr>
          <p:cNvGraphicFramePr>
            <a:graphicFrameLocks noGrp="1"/>
          </p:cNvGraphicFramePr>
          <p:nvPr>
            <p:ph idx="1"/>
            <p:extLst>
              <p:ext uri="{D42A27DB-BD31-4B8C-83A1-F6EECF244321}">
                <p14:modId xmlns:p14="http://schemas.microsoft.com/office/powerpoint/2010/main" val="866089070"/>
              </p:ext>
            </p:extLst>
          </p:nvPr>
        </p:nvGraphicFramePr>
        <p:xfrm>
          <a:off x="391886" y="803868"/>
          <a:ext cx="11555604" cy="5373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9474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0B55CB5F-1CE6-11F8-F081-AE6400A03FFE}"/>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b="1" kern="1200">
                <a:solidFill>
                  <a:schemeClr val="tx1"/>
                </a:solidFill>
                <a:latin typeface="+mj-lt"/>
                <a:ea typeface="+mj-ea"/>
                <a:cs typeface="+mj-cs"/>
              </a:rPr>
              <a:t>2. Materyal ve Metodoloji</a:t>
            </a:r>
            <a:endParaRPr lang="en-US" kern="1200">
              <a:solidFill>
                <a:schemeClr val="tx1"/>
              </a:solidFill>
              <a:latin typeface="+mj-lt"/>
              <a:ea typeface="+mj-ea"/>
              <a:cs typeface="+mj-cs"/>
            </a:endParaRPr>
          </a:p>
        </p:txBody>
      </p:sp>
      <p:sp>
        <p:nvSpPr>
          <p:cNvPr id="7" name="Metin kutusu 6">
            <a:extLst>
              <a:ext uri="{FF2B5EF4-FFF2-40B4-BE49-F238E27FC236}">
                <a16:creationId xmlns:a16="http://schemas.microsoft.com/office/drawing/2014/main" id="{9F704FA7-B23A-AB73-6047-664F9D1742FC}"/>
              </a:ext>
            </a:extLst>
          </p:cNvPr>
          <p:cNvSpPr txBox="1"/>
          <p:nvPr/>
        </p:nvSpPr>
        <p:spPr>
          <a:xfrm>
            <a:off x="130629" y="2198362"/>
            <a:ext cx="5586883" cy="4584275"/>
          </a:xfrm>
          <a:prstGeom prst="rect">
            <a:avLst/>
          </a:prstGeom>
        </p:spPr>
        <p:txBody>
          <a:bodyPr vert="horz" lIns="91440" tIns="45720" rIns="91440" bIns="45720" rtlCol="0">
            <a:noAutofit/>
          </a:bodyPr>
          <a:lstStyle/>
          <a:p>
            <a:pPr>
              <a:lnSpc>
                <a:spcPct val="90000"/>
              </a:lnSpc>
              <a:spcAft>
                <a:spcPts val="600"/>
              </a:spcAft>
            </a:pPr>
            <a:br>
              <a:rPr lang="en-US" sz="1600" b="1" dirty="0"/>
            </a:br>
            <a:r>
              <a:rPr lang="en-US" sz="1600" dirty="0"/>
              <a:t>Bu </a:t>
            </a:r>
            <a:r>
              <a:rPr lang="en-US" sz="1600" dirty="0" err="1"/>
              <a:t>çalışmada</a:t>
            </a:r>
            <a:r>
              <a:rPr lang="en-US" sz="1600" dirty="0"/>
              <a:t>, </a:t>
            </a:r>
            <a:r>
              <a:rPr lang="en-US" sz="1600" dirty="0" err="1"/>
              <a:t>iki</a:t>
            </a:r>
            <a:r>
              <a:rPr lang="en-US" sz="1600" dirty="0"/>
              <a:t> </a:t>
            </a:r>
            <a:r>
              <a:rPr lang="en-US" sz="1600" dirty="0" err="1"/>
              <a:t>sınıflı</a:t>
            </a:r>
            <a:r>
              <a:rPr lang="en-US" sz="1600" dirty="0"/>
              <a:t> (</a:t>
            </a:r>
            <a:r>
              <a:rPr lang="en-US" sz="1600" dirty="0" err="1"/>
              <a:t>beyin</a:t>
            </a:r>
            <a:r>
              <a:rPr lang="en-US" sz="1600" dirty="0"/>
              <a:t> </a:t>
            </a:r>
            <a:r>
              <a:rPr lang="en-US" sz="1600" dirty="0" err="1"/>
              <a:t>tümörü</a:t>
            </a:r>
            <a:r>
              <a:rPr lang="en-US" sz="1600" dirty="0"/>
              <a:t> </a:t>
            </a:r>
            <a:r>
              <a:rPr lang="en-US" sz="1600" dirty="0" err="1"/>
              <a:t>olan</a:t>
            </a:r>
            <a:r>
              <a:rPr lang="en-US" sz="1600" dirty="0"/>
              <a:t> </a:t>
            </a:r>
            <a:r>
              <a:rPr lang="en-US" sz="1600" dirty="0" err="1"/>
              <a:t>ve</a:t>
            </a:r>
            <a:r>
              <a:rPr lang="en-US" sz="1600" dirty="0"/>
              <a:t> </a:t>
            </a:r>
            <a:r>
              <a:rPr lang="en-US" sz="1600" dirty="0" err="1"/>
              <a:t>olmayan</a:t>
            </a:r>
            <a:r>
              <a:rPr lang="en-US" sz="1600" dirty="0"/>
              <a:t>) MRG </a:t>
            </a:r>
            <a:r>
              <a:rPr lang="en-US" sz="1600" dirty="0" err="1"/>
              <a:t>görüntülerini</a:t>
            </a:r>
            <a:r>
              <a:rPr lang="en-US" sz="1600" dirty="0"/>
              <a:t> </a:t>
            </a:r>
            <a:r>
              <a:rPr lang="en-US" sz="1600" dirty="0" err="1"/>
              <a:t>sınıflandırmak</a:t>
            </a:r>
            <a:r>
              <a:rPr lang="en-US" sz="1600" dirty="0"/>
              <a:t> </a:t>
            </a:r>
            <a:r>
              <a:rPr lang="en-US" sz="1600" dirty="0" err="1"/>
              <a:t>için</a:t>
            </a:r>
            <a:r>
              <a:rPr lang="en-US" sz="1600" dirty="0"/>
              <a:t> </a:t>
            </a:r>
            <a:r>
              <a:rPr lang="en-US" sz="1600" dirty="0" err="1"/>
              <a:t>derin</a:t>
            </a:r>
            <a:r>
              <a:rPr lang="en-US" sz="1600" dirty="0"/>
              <a:t> </a:t>
            </a:r>
            <a:r>
              <a:rPr lang="en-US" sz="1600" dirty="0" err="1"/>
              <a:t>öğrenme</a:t>
            </a:r>
            <a:r>
              <a:rPr lang="en-US" sz="1600" dirty="0"/>
              <a:t> </a:t>
            </a:r>
            <a:r>
              <a:rPr lang="en-US" sz="1600" dirty="0" err="1"/>
              <a:t>tabanlı</a:t>
            </a:r>
            <a:r>
              <a:rPr lang="en-US" sz="1600" dirty="0"/>
              <a:t> </a:t>
            </a:r>
            <a:r>
              <a:rPr lang="en-US" sz="1600" dirty="0" err="1"/>
              <a:t>bir</a:t>
            </a:r>
            <a:r>
              <a:rPr lang="en-US" sz="1600" dirty="0"/>
              <a:t> model </a:t>
            </a:r>
            <a:r>
              <a:rPr lang="en-US" sz="1600" dirty="0" err="1"/>
              <a:t>önerilmektedir</a:t>
            </a:r>
            <a:r>
              <a:rPr lang="en-US" sz="1600" dirty="0"/>
              <a:t>.</a:t>
            </a:r>
            <a:endParaRPr lang="tr-TR" sz="1600" dirty="0"/>
          </a:p>
          <a:p>
            <a:pPr>
              <a:lnSpc>
                <a:spcPct val="90000"/>
              </a:lnSpc>
              <a:spcAft>
                <a:spcPts val="600"/>
              </a:spcAft>
            </a:pPr>
            <a:r>
              <a:rPr lang="en-US" sz="1600" dirty="0"/>
              <a:t> </a:t>
            </a:r>
            <a:r>
              <a:rPr lang="en-US" sz="1600" dirty="0" err="1"/>
              <a:t>Yöntem</a:t>
            </a:r>
            <a:r>
              <a:rPr lang="en-US" sz="1600" dirty="0"/>
              <a:t> </a:t>
            </a:r>
            <a:r>
              <a:rPr lang="en-US" sz="1600" dirty="0" err="1"/>
              <a:t>üç</a:t>
            </a:r>
            <a:r>
              <a:rPr lang="en-US" sz="1600" dirty="0"/>
              <a:t> </a:t>
            </a:r>
            <a:r>
              <a:rPr lang="en-US" sz="1600" dirty="0" err="1"/>
              <a:t>aşamadan</a:t>
            </a:r>
            <a:r>
              <a:rPr lang="en-US" sz="1600" dirty="0"/>
              <a:t> </a:t>
            </a:r>
            <a:r>
              <a:rPr lang="en-US" sz="1600" dirty="0" err="1"/>
              <a:t>oluşmaktadır</a:t>
            </a:r>
            <a:r>
              <a:rPr lang="en-US" sz="1600" dirty="0"/>
              <a:t>:</a:t>
            </a:r>
            <a:endParaRPr lang="tr-TR" sz="1600" dirty="0"/>
          </a:p>
          <a:p>
            <a:pPr>
              <a:lnSpc>
                <a:spcPct val="90000"/>
              </a:lnSpc>
              <a:spcAft>
                <a:spcPts val="600"/>
              </a:spcAft>
            </a:pPr>
            <a:br>
              <a:rPr lang="en-US" sz="1600" dirty="0"/>
            </a:br>
            <a:r>
              <a:rPr lang="en-US" sz="1600" b="1" dirty="0"/>
              <a:t>Veri </a:t>
            </a:r>
            <a:r>
              <a:rPr lang="en-US" sz="1600" b="1" dirty="0" err="1"/>
              <a:t>Çoğaltma</a:t>
            </a:r>
            <a:r>
              <a:rPr lang="en-US" sz="1600" b="1" dirty="0"/>
              <a:t>:</a:t>
            </a:r>
            <a:r>
              <a:rPr lang="en-US" sz="1600" dirty="0"/>
              <a:t> 253 MRG </a:t>
            </a:r>
            <a:r>
              <a:rPr lang="en-US" sz="1600" dirty="0" err="1"/>
              <a:t>görüntüsü</a:t>
            </a:r>
            <a:r>
              <a:rPr lang="en-US" sz="1600" dirty="0"/>
              <a:t>, </a:t>
            </a:r>
            <a:r>
              <a:rPr lang="en-US" sz="1600" dirty="0" err="1"/>
              <a:t>veri</a:t>
            </a:r>
            <a:r>
              <a:rPr lang="en-US" sz="1600" dirty="0"/>
              <a:t> </a:t>
            </a:r>
            <a:r>
              <a:rPr lang="en-US" sz="1600" dirty="0" err="1"/>
              <a:t>artırma</a:t>
            </a:r>
            <a:r>
              <a:rPr lang="en-US" sz="1600" dirty="0"/>
              <a:t> </a:t>
            </a:r>
            <a:r>
              <a:rPr lang="en-US" sz="1600" dirty="0" err="1"/>
              <a:t>teknikleriyle</a:t>
            </a:r>
            <a:r>
              <a:rPr lang="en-US" sz="1600" dirty="0"/>
              <a:t> 1265’e </a:t>
            </a:r>
            <a:r>
              <a:rPr lang="en-US" sz="1600" dirty="0" err="1"/>
              <a:t>çıkarılmış</a:t>
            </a:r>
            <a:r>
              <a:rPr lang="en-US" sz="1600" dirty="0"/>
              <a:t> </a:t>
            </a:r>
            <a:r>
              <a:rPr lang="en-US" sz="1600" dirty="0" err="1"/>
              <a:t>ve</a:t>
            </a:r>
            <a:r>
              <a:rPr lang="en-US" sz="1600" dirty="0"/>
              <a:t> MobileNetV2 </a:t>
            </a:r>
            <a:r>
              <a:rPr lang="en-US" sz="1600" dirty="0" err="1"/>
              <a:t>girişine</a:t>
            </a:r>
            <a:r>
              <a:rPr lang="en-US" sz="1600" dirty="0"/>
              <a:t> </a:t>
            </a:r>
            <a:r>
              <a:rPr lang="en-US" sz="1600" dirty="0" err="1"/>
              <a:t>uygun</a:t>
            </a:r>
            <a:r>
              <a:rPr lang="en-US" sz="1600" dirty="0"/>
              <a:t> </a:t>
            </a:r>
            <a:r>
              <a:rPr lang="en-US" sz="1600" dirty="0" err="1"/>
              <a:t>olarak</a:t>
            </a:r>
            <a:r>
              <a:rPr lang="en-US" sz="1600" dirty="0"/>
              <a:t> 224x224x3 </a:t>
            </a:r>
            <a:r>
              <a:rPr lang="en-US" sz="1600" dirty="0" err="1"/>
              <a:t>boyutuna</a:t>
            </a:r>
            <a:r>
              <a:rPr lang="en-US" sz="1600" dirty="0"/>
              <a:t> </a:t>
            </a:r>
            <a:r>
              <a:rPr lang="en-US" sz="1600" dirty="0" err="1"/>
              <a:t>getirilmiştir</a:t>
            </a:r>
            <a:r>
              <a:rPr lang="en-US" sz="1600" dirty="0"/>
              <a:t>.</a:t>
            </a:r>
            <a:endParaRPr lang="tr-TR" sz="1600" dirty="0"/>
          </a:p>
          <a:p>
            <a:pPr>
              <a:lnSpc>
                <a:spcPct val="90000"/>
              </a:lnSpc>
              <a:spcAft>
                <a:spcPts val="600"/>
              </a:spcAft>
            </a:pPr>
            <a:br>
              <a:rPr lang="en-US" sz="1600" dirty="0"/>
            </a:br>
            <a:r>
              <a:rPr lang="en-US" sz="1600" b="1" dirty="0" err="1"/>
              <a:t>Öznitelik</a:t>
            </a:r>
            <a:r>
              <a:rPr lang="en-US" sz="1600" b="1" dirty="0"/>
              <a:t> </a:t>
            </a:r>
            <a:r>
              <a:rPr lang="en-US" sz="1600" b="1" dirty="0" err="1"/>
              <a:t>Çıkarımı</a:t>
            </a:r>
            <a:r>
              <a:rPr lang="en-US" sz="1600" b="1" dirty="0"/>
              <a:t>:</a:t>
            </a:r>
            <a:r>
              <a:rPr lang="en-US" sz="1600" dirty="0"/>
              <a:t> </a:t>
            </a:r>
            <a:r>
              <a:rPr lang="en-US" sz="1600" dirty="0" err="1"/>
              <a:t>Görüntüler</a:t>
            </a:r>
            <a:r>
              <a:rPr lang="en-US" sz="1600" dirty="0"/>
              <a:t>, </a:t>
            </a:r>
            <a:r>
              <a:rPr lang="en-US" sz="1600" dirty="0" err="1"/>
              <a:t>önceden</a:t>
            </a:r>
            <a:r>
              <a:rPr lang="en-US" sz="1600" dirty="0"/>
              <a:t> </a:t>
            </a:r>
            <a:r>
              <a:rPr lang="en-US" sz="1600" dirty="0" err="1"/>
              <a:t>eğitilmiş</a:t>
            </a:r>
            <a:r>
              <a:rPr lang="en-US" sz="1600" dirty="0"/>
              <a:t> MobileNetV2 </a:t>
            </a:r>
            <a:r>
              <a:rPr lang="en-US" sz="1600" dirty="0" err="1"/>
              <a:t>modeline</a:t>
            </a:r>
            <a:r>
              <a:rPr lang="en-US" sz="1600" dirty="0"/>
              <a:t> </a:t>
            </a:r>
            <a:r>
              <a:rPr lang="en-US" sz="1600" dirty="0" err="1"/>
              <a:t>uygulanarak</a:t>
            </a:r>
            <a:r>
              <a:rPr lang="en-US" sz="1600" dirty="0"/>
              <a:t> “Logits” </a:t>
            </a:r>
            <a:r>
              <a:rPr lang="en-US" sz="1600" dirty="0" err="1"/>
              <a:t>katmanından</a:t>
            </a:r>
            <a:r>
              <a:rPr lang="en-US" sz="1600" dirty="0"/>
              <a:t> 1000 </a:t>
            </a:r>
            <a:r>
              <a:rPr lang="en-US" sz="1600" dirty="0" err="1"/>
              <a:t>derin</a:t>
            </a:r>
            <a:r>
              <a:rPr lang="en-US" sz="1600" dirty="0"/>
              <a:t> </a:t>
            </a:r>
            <a:r>
              <a:rPr lang="en-US" sz="1600" dirty="0" err="1"/>
              <a:t>öznitelik</a:t>
            </a:r>
            <a:r>
              <a:rPr lang="en-US" sz="1600" dirty="0"/>
              <a:t> </a:t>
            </a:r>
            <a:r>
              <a:rPr lang="en-US" sz="1600" dirty="0" err="1"/>
              <a:t>elde</a:t>
            </a:r>
            <a:r>
              <a:rPr lang="en-US" sz="1600" dirty="0"/>
              <a:t> </a:t>
            </a:r>
            <a:r>
              <a:rPr lang="en-US" sz="1600" dirty="0" err="1"/>
              <a:t>edilmiştir</a:t>
            </a:r>
            <a:r>
              <a:rPr lang="en-US" sz="1600" dirty="0"/>
              <a:t>.</a:t>
            </a:r>
            <a:endParaRPr lang="tr-TR" sz="1600" dirty="0"/>
          </a:p>
          <a:p>
            <a:pPr>
              <a:lnSpc>
                <a:spcPct val="90000"/>
              </a:lnSpc>
              <a:spcAft>
                <a:spcPts val="600"/>
              </a:spcAft>
            </a:pPr>
            <a:br>
              <a:rPr lang="en-US" sz="1600" dirty="0"/>
            </a:br>
            <a:r>
              <a:rPr lang="en-US" sz="1600" b="1" dirty="0" err="1"/>
              <a:t>Sınıflandırma</a:t>
            </a:r>
            <a:r>
              <a:rPr lang="en-US" sz="1600" b="1" dirty="0"/>
              <a:t>:</a:t>
            </a:r>
            <a:r>
              <a:rPr lang="en-US" sz="1600" dirty="0"/>
              <a:t> </a:t>
            </a:r>
            <a:r>
              <a:rPr lang="en-US" sz="1600" dirty="0" err="1"/>
              <a:t>Çıkarılan</a:t>
            </a:r>
            <a:r>
              <a:rPr lang="en-US" sz="1600" dirty="0"/>
              <a:t> </a:t>
            </a:r>
            <a:r>
              <a:rPr lang="en-US" sz="1600" dirty="0" err="1"/>
              <a:t>öznitelikler</a:t>
            </a:r>
            <a:r>
              <a:rPr lang="en-US" sz="1600" dirty="0"/>
              <a:t>, </a:t>
            </a:r>
            <a:r>
              <a:rPr lang="en-US" sz="1600" dirty="0" err="1"/>
              <a:t>beyin</a:t>
            </a:r>
            <a:r>
              <a:rPr lang="en-US" sz="1600" dirty="0"/>
              <a:t> </a:t>
            </a:r>
            <a:r>
              <a:rPr lang="en-US" sz="1600" dirty="0" err="1"/>
              <a:t>tümörü</a:t>
            </a:r>
            <a:r>
              <a:rPr lang="en-US" sz="1600" dirty="0"/>
              <a:t> </a:t>
            </a:r>
            <a:r>
              <a:rPr lang="en-US" sz="1600" dirty="0" err="1"/>
              <a:t>tespiti</a:t>
            </a:r>
            <a:r>
              <a:rPr lang="en-US" sz="1600" dirty="0"/>
              <a:t> </a:t>
            </a:r>
            <a:r>
              <a:rPr lang="en-US" sz="1600" dirty="0" err="1"/>
              <a:t>için</a:t>
            </a:r>
            <a:r>
              <a:rPr lang="en-US" sz="1600" dirty="0"/>
              <a:t> k-EYK </a:t>
            </a:r>
            <a:r>
              <a:rPr lang="en-US" sz="1600" dirty="0" err="1"/>
              <a:t>sınıflandırıcıya</a:t>
            </a:r>
            <a:r>
              <a:rPr lang="en-US" sz="1600" dirty="0"/>
              <a:t> </a:t>
            </a:r>
            <a:r>
              <a:rPr lang="en-US" sz="1600" dirty="0" err="1"/>
              <a:t>uygulanmıştır</a:t>
            </a:r>
            <a:r>
              <a:rPr lang="en-US" sz="1600" dirty="0"/>
              <a:t>.</a:t>
            </a:r>
            <a:br>
              <a:rPr lang="en-US" sz="1600" dirty="0"/>
            </a:br>
            <a:r>
              <a:rPr lang="en-US" sz="1600" dirty="0" err="1"/>
              <a:t>Öznitelik</a:t>
            </a:r>
            <a:r>
              <a:rPr lang="en-US" sz="1600" dirty="0"/>
              <a:t> </a:t>
            </a:r>
            <a:r>
              <a:rPr lang="en-US" sz="1600" dirty="0" err="1"/>
              <a:t>çıkarımı</a:t>
            </a:r>
            <a:r>
              <a:rPr lang="en-US" sz="1600" dirty="0"/>
              <a:t> </a:t>
            </a:r>
            <a:r>
              <a:rPr lang="en-US" sz="1600" dirty="0" err="1"/>
              <a:t>ve</a:t>
            </a:r>
            <a:r>
              <a:rPr lang="en-US" sz="1600" dirty="0"/>
              <a:t> </a:t>
            </a:r>
            <a:r>
              <a:rPr lang="en-US" sz="1600" dirty="0" err="1"/>
              <a:t>sınıflandırma</a:t>
            </a:r>
            <a:r>
              <a:rPr lang="en-US" sz="1600" dirty="0"/>
              <a:t> </a:t>
            </a:r>
            <a:r>
              <a:rPr lang="en-US" sz="1600" dirty="0" err="1"/>
              <a:t>süreci</a:t>
            </a:r>
            <a:r>
              <a:rPr lang="en-US" sz="1600" dirty="0"/>
              <a:t> </a:t>
            </a:r>
            <a:r>
              <a:rPr lang="en-US" sz="1600" dirty="0" err="1"/>
              <a:t>için</a:t>
            </a:r>
            <a:r>
              <a:rPr lang="en-US" sz="1600" dirty="0"/>
              <a:t> </a:t>
            </a:r>
            <a:r>
              <a:rPr lang="en-US" sz="1600" dirty="0" err="1"/>
              <a:t>kapsamlı</a:t>
            </a:r>
            <a:r>
              <a:rPr lang="en-US" sz="1600" dirty="0"/>
              <a:t> </a:t>
            </a:r>
            <a:r>
              <a:rPr lang="en-US" sz="1600" dirty="0" err="1"/>
              <a:t>deneyler</a:t>
            </a:r>
            <a:r>
              <a:rPr lang="en-US" sz="1600" dirty="0"/>
              <a:t> </a:t>
            </a:r>
            <a:r>
              <a:rPr lang="en-US" sz="1600" dirty="0" err="1"/>
              <a:t>gerçekleştirilmiş</a:t>
            </a:r>
            <a:r>
              <a:rPr lang="tr-TR" sz="1600" dirty="0"/>
              <a:t>tir</a:t>
            </a:r>
            <a:br>
              <a:rPr lang="en-US" sz="1600" dirty="0"/>
            </a:br>
            <a:endParaRPr lang="en-US" sz="1600" dirty="0"/>
          </a:p>
        </p:txBody>
      </p:sp>
      <p:pic>
        <p:nvPicPr>
          <p:cNvPr id="5" name="İçerik Yer Tutucusu 4">
            <a:extLst>
              <a:ext uri="{FF2B5EF4-FFF2-40B4-BE49-F238E27FC236}">
                <a16:creationId xmlns:a16="http://schemas.microsoft.com/office/drawing/2014/main" id="{F2690E54-05E1-35AB-E7A1-C10B85B9EBE4}"/>
              </a:ext>
            </a:extLst>
          </p:cNvPr>
          <p:cNvPicPr>
            <a:picLocks noGrp="1" noChangeAspect="1"/>
          </p:cNvPicPr>
          <p:nvPr>
            <p:ph idx="1"/>
          </p:nvPr>
        </p:nvPicPr>
        <p:blipFill>
          <a:blip r:embed="rId2"/>
          <a:stretch>
            <a:fillRect/>
          </a:stretch>
        </p:blipFill>
        <p:spPr>
          <a:xfrm>
            <a:off x="5833243" y="2198362"/>
            <a:ext cx="6358755" cy="4180115"/>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5994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F75BB5-823A-408D-B80D-8FAEAA7A1192}"/>
              </a:ext>
            </a:extLst>
          </p:cNvPr>
          <p:cNvPicPr>
            <a:picLocks noChangeAspect="1"/>
          </p:cNvPicPr>
          <p:nvPr/>
        </p:nvPicPr>
        <p:blipFill>
          <a:blip r:embed="rId2">
            <a:duotone>
              <a:schemeClr val="bg2">
                <a:shade val="45000"/>
                <a:satMod val="135000"/>
              </a:schemeClr>
              <a:prstClr val="white"/>
            </a:duotone>
          </a:blip>
          <a:srcRect t="15188" b="543"/>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çerik Yer Tutucusu 6">
            <a:extLst>
              <a:ext uri="{FF2B5EF4-FFF2-40B4-BE49-F238E27FC236}">
                <a16:creationId xmlns:a16="http://schemas.microsoft.com/office/drawing/2014/main" id="{133018C5-00CA-7656-EC00-30EFD29D54CF}"/>
              </a:ext>
            </a:extLst>
          </p:cNvPr>
          <p:cNvSpPr>
            <a:spLocks noGrp="1"/>
          </p:cNvSpPr>
          <p:nvPr>
            <p:ph idx="1"/>
          </p:nvPr>
        </p:nvSpPr>
        <p:spPr>
          <a:xfrm>
            <a:off x="552659" y="1416818"/>
            <a:ext cx="10801141" cy="4760145"/>
          </a:xfrm>
        </p:spPr>
        <p:txBody>
          <a:bodyPr>
            <a:normAutofit fontScale="70000" lnSpcReduction="20000"/>
          </a:bodyPr>
          <a:lstStyle/>
          <a:p>
            <a:pPr marL="0" indent="0">
              <a:buNone/>
            </a:pPr>
            <a:r>
              <a:rPr lang="tr-TR" dirty="0"/>
              <a:t>Bu çalışma, beyin tümörü sınıflandırması için derin öğrenme tabanlı bir model önermektedir. Kullanılan veri seti, </a:t>
            </a:r>
            <a:r>
              <a:rPr lang="tr-TR" dirty="0" err="1"/>
              <a:t>Kaggle'dan</a:t>
            </a:r>
            <a:r>
              <a:rPr lang="tr-TR" dirty="0"/>
              <a:t> alınan 253 Manyetik Rezonans Görüntüsü (MRG) içerir ve veri çoğaltma teknikleriyle 1265 görüntüye çıkarılmıştır. Veri çoğaltma sürecinde yatay, dikey çevirme ve 90°-270° döndürme yöntemleri uygulanmıştır.</a:t>
            </a:r>
          </a:p>
          <a:p>
            <a:pPr marL="0" indent="0">
              <a:buNone/>
            </a:pPr>
            <a:endParaRPr lang="tr-TR" dirty="0"/>
          </a:p>
          <a:p>
            <a:pPr marL="0" indent="0">
              <a:buNone/>
            </a:pPr>
            <a:r>
              <a:rPr lang="tr-TR" dirty="0"/>
              <a:t>Modelde, derin </a:t>
            </a:r>
            <a:r>
              <a:rPr lang="tr-TR" dirty="0" err="1"/>
              <a:t>evrişimli</a:t>
            </a:r>
            <a:r>
              <a:rPr lang="tr-TR" dirty="0"/>
              <a:t> sinir ağı (ESA) mimarisi tercih edilmiştir. </a:t>
            </a:r>
            <a:r>
              <a:rPr lang="tr-TR" dirty="0" err="1"/>
              <a:t>Evrişim</a:t>
            </a:r>
            <a:r>
              <a:rPr lang="tr-TR" dirty="0"/>
              <a:t> katmanı, havuzlama katmanı ve tam bağlantılı katmandan oluşan ESA yapısı, özellik çıkarımı ve sınıflandırma işlemlerinde kullanılmıştır. Transfer öğrenimi kapsamında, daha önce </a:t>
            </a:r>
            <a:r>
              <a:rPr lang="tr-TR" dirty="0" err="1"/>
              <a:t>ImageNet</a:t>
            </a:r>
            <a:r>
              <a:rPr lang="tr-TR" dirty="0"/>
              <a:t> üzerinde eğitilmiş olan MobileNetV2 modeli kullanılarak hesaplama maliyeti azaltılmıştır.</a:t>
            </a:r>
          </a:p>
          <a:p>
            <a:pPr marL="0" indent="0">
              <a:buNone/>
            </a:pPr>
            <a:endParaRPr lang="tr-TR" dirty="0"/>
          </a:p>
          <a:p>
            <a:pPr marL="0" indent="0">
              <a:buNone/>
            </a:pPr>
            <a:r>
              <a:rPr lang="tr-TR" dirty="0"/>
              <a:t>Sınıflandırma aşamasında, k-en yakın komşu (k-EYK) algoritması kullanılmıştır. Model performansı doğruluk, duyarlılık, özgüllük, keskinlik, F1 skoru ve </a:t>
            </a:r>
            <a:r>
              <a:rPr lang="tr-TR" dirty="0" err="1"/>
              <a:t>Matthews</a:t>
            </a:r>
            <a:r>
              <a:rPr lang="tr-TR" dirty="0"/>
              <a:t> Korelasyon Katsayısı (MCC) gibi ölçütlerle değerlendirilmiştir.</a:t>
            </a:r>
          </a:p>
          <a:p>
            <a:endParaRPr lang="tr-TR" dirty="0"/>
          </a:p>
          <a:p>
            <a:pPr marL="0" indent="0">
              <a:buNone/>
            </a:pPr>
            <a:r>
              <a:rPr lang="tr-TR" dirty="0"/>
              <a:t>Sonuç olarak, önerilen yöntemle beyin tümörü teşhisinde yüksek doğruluk elde edilerek modelin güvenilirliği artırılmıştır.</a:t>
            </a:r>
          </a:p>
          <a:p>
            <a:endParaRPr lang="tr-TR" dirty="0"/>
          </a:p>
        </p:txBody>
      </p:sp>
    </p:spTree>
    <p:extLst>
      <p:ext uri="{BB962C8B-B14F-4D97-AF65-F5344CB8AC3E}">
        <p14:creationId xmlns:p14="http://schemas.microsoft.com/office/powerpoint/2010/main" val="221516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Başlık 1">
            <a:extLst>
              <a:ext uri="{FF2B5EF4-FFF2-40B4-BE49-F238E27FC236}">
                <a16:creationId xmlns:a16="http://schemas.microsoft.com/office/drawing/2014/main" id="{C813EF12-928F-C463-C2E6-E0CD86C5BED5}"/>
              </a:ext>
            </a:extLst>
          </p:cNvPr>
          <p:cNvSpPr>
            <a:spLocks noGrp="1"/>
          </p:cNvSpPr>
          <p:nvPr>
            <p:ph type="title"/>
          </p:nvPr>
        </p:nvSpPr>
        <p:spPr>
          <a:xfrm>
            <a:off x="838200" y="365125"/>
            <a:ext cx="9842237" cy="1325563"/>
          </a:xfrm>
        </p:spPr>
        <p:txBody>
          <a:bodyPr>
            <a:normAutofit/>
          </a:bodyPr>
          <a:lstStyle/>
          <a:p>
            <a:r>
              <a:rPr lang="tr-TR" sz="4300" b="1" dirty="0"/>
              <a:t>Önerilen Model ve Mimari</a:t>
            </a:r>
            <a:br>
              <a:rPr lang="tr-TR" sz="4300" b="1" dirty="0"/>
            </a:br>
            <a:endParaRPr lang="tr-TR" sz="4300" dirty="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İçerik Yer Tutucusu 2">
            <a:extLst>
              <a:ext uri="{FF2B5EF4-FFF2-40B4-BE49-F238E27FC236}">
                <a16:creationId xmlns:a16="http://schemas.microsoft.com/office/drawing/2014/main" id="{778BEE79-FD1B-CB27-E69A-40E8919929FA}"/>
              </a:ext>
            </a:extLst>
          </p:cNvPr>
          <p:cNvGraphicFramePr>
            <a:graphicFrameLocks noGrp="1"/>
          </p:cNvGraphicFramePr>
          <p:nvPr>
            <p:ph idx="1"/>
            <p:extLst>
              <p:ext uri="{D42A27DB-BD31-4B8C-83A1-F6EECF244321}">
                <p14:modId xmlns:p14="http://schemas.microsoft.com/office/powerpoint/2010/main" val="2397978121"/>
              </p:ext>
            </p:extLst>
          </p:nvPr>
        </p:nvGraphicFramePr>
        <p:xfrm>
          <a:off x="838200" y="1825625"/>
          <a:ext cx="10515600" cy="4761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3392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çerik Yer Tutucusu 4">
            <a:extLst>
              <a:ext uri="{FF2B5EF4-FFF2-40B4-BE49-F238E27FC236}">
                <a16:creationId xmlns:a16="http://schemas.microsoft.com/office/drawing/2014/main" id="{3C8E3C78-A39B-9E45-D464-BA1835E42290}"/>
              </a:ext>
            </a:extLst>
          </p:cNvPr>
          <p:cNvPicPr>
            <a:picLocks noGrp="1" noChangeAspect="1"/>
          </p:cNvPicPr>
          <p:nvPr>
            <p:ph idx="1"/>
          </p:nvPr>
        </p:nvPicPr>
        <p:blipFill>
          <a:blip r:embed="rId2"/>
          <a:srcRect r="7093" b="-1"/>
          <a:stretch/>
        </p:blipFill>
        <p:spPr>
          <a:xfrm>
            <a:off x="-90435" y="1282"/>
            <a:ext cx="12188952" cy="6856718"/>
          </a:xfrm>
          <a:prstGeom prst="rect">
            <a:avLst/>
          </a:prstGeom>
        </p:spPr>
      </p:pic>
    </p:spTree>
    <p:extLst>
      <p:ext uri="{BB962C8B-B14F-4D97-AF65-F5344CB8AC3E}">
        <p14:creationId xmlns:p14="http://schemas.microsoft.com/office/powerpoint/2010/main" val="2228798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E92B047-8961-3660-317C-863FAF932847}"/>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marL="0" marR="0" lvl="0" indent="0" algn="ctr" fontAlgn="base">
              <a:spcAft>
                <a:spcPct val="0"/>
              </a:spcAft>
              <a:buClrTx/>
              <a:buSzTx/>
              <a:tabLst/>
            </a:pPr>
            <a:r>
              <a:rPr kumimoji="0" lang="en-US" altLang="tr-TR" sz="4100" b="1" i="0" u="none" strike="noStrike" kern="1200" cap="none" normalizeH="0" baseline="0">
                <a:ln>
                  <a:noFill/>
                </a:ln>
                <a:solidFill>
                  <a:schemeClr val="tx1"/>
                </a:solidFill>
                <a:effectLst/>
                <a:latin typeface="+mj-lt"/>
                <a:ea typeface="+mj-ea"/>
                <a:cs typeface="+mj-cs"/>
              </a:rPr>
              <a:t>Deneysel Sonuçlar ve Performans Analizi</a:t>
            </a:r>
            <a:br>
              <a:rPr kumimoji="0" lang="en-US" altLang="tr-TR" sz="4100" b="1" i="0" u="none" strike="noStrike" kern="1200" cap="none" normalizeH="0" baseline="0">
                <a:ln>
                  <a:noFill/>
                </a:ln>
                <a:solidFill>
                  <a:schemeClr val="tx1"/>
                </a:solidFill>
                <a:effectLst/>
                <a:latin typeface="+mj-lt"/>
                <a:ea typeface="+mj-ea"/>
                <a:cs typeface="+mj-cs"/>
              </a:rPr>
            </a:br>
            <a:endParaRPr lang="en-US" sz="4100" kern="1200">
              <a:solidFill>
                <a:schemeClr val="tx1"/>
              </a:solidFill>
              <a:latin typeface="+mj-lt"/>
              <a:ea typeface="+mj-ea"/>
              <a:cs typeface="+mj-cs"/>
            </a:endParaRP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o 10">
            <a:extLst>
              <a:ext uri="{FF2B5EF4-FFF2-40B4-BE49-F238E27FC236}">
                <a16:creationId xmlns:a16="http://schemas.microsoft.com/office/drawing/2014/main" id="{23B99D78-4321-04FC-97B8-2732059967E0}"/>
              </a:ext>
            </a:extLst>
          </p:cNvPr>
          <p:cNvGraphicFramePr>
            <a:graphicFrameLocks noGrp="1"/>
          </p:cNvGraphicFramePr>
          <p:nvPr>
            <p:extLst>
              <p:ext uri="{D42A27DB-BD31-4B8C-83A1-F6EECF244321}">
                <p14:modId xmlns:p14="http://schemas.microsoft.com/office/powerpoint/2010/main" val="2740176566"/>
              </p:ext>
            </p:extLst>
          </p:nvPr>
        </p:nvGraphicFramePr>
        <p:xfrm>
          <a:off x="485145" y="2633472"/>
          <a:ext cx="11218662" cy="3586356"/>
        </p:xfrm>
        <a:graphic>
          <a:graphicData uri="http://schemas.openxmlformats.org/drawingml/2006/table">
            <a:tbl>
              <a:tblPr firstRow="1" bandRow="1">
                <a:solidFill>
                  <a:srgbClr val="F2F2F2">
                    <a:alpha val="45098"/>
                  </a:srgbClr>
                </a:solidFill>
              </a:tblPr>
              <a:tblGrid>
                <a:gridCol w="7808442">
                  <a:extLst>
                    <a:ext uri="{9D8B030D-6E8A-4147-A177-3AD203B41FA5}">
                      <a16:colId xmlns:a16="http://schemas.microsoft.com/office/drawing/2014/main" val="58681601"/>
                    </a:ext>
                  </a:extLst>
                </a:gridCol>
                <a:gridCol w="3410220">
                  <a:extLst>
                    <a:ext uri="{9D8B030D-6E8A-4147-A177-3AD203B41FA5}">
                      <a16:colId xmlns:a16="http://schemas.microsoft.com/office/drawing/2014/main" val="907488248"/>
                    </a:ext>
                  </a:extLst>
                </a:gridCol>
              </a:tblGrid>
              <a:tr h="639701">
                <a:tc>
                  <a:txBody>
                    <a:bodyPr/>
                    <a:lstStyle/>
                    <a:p>
                      <a:r>
                        <a:rPr lang="tr-TR" sz="2300" b="0" cap="none" spc="0" dirty="0">
                          <a:solidFill>
                            <a:schemeClr val="bg1"/>
                          </a:solidFill>
                        </a:rPr>
                        <a:t>Yöntem</a:t>
                      </a:r>
                    </a:p>
                  </a:txBody>
                  <a:tcPr marL="151110" marR="151110" marT="151110" marB="75555" anchor="ctr">
                    <a:lnL w="12700" cmpd="sng">
                      <a:noFill/>
                    </a:lnL>
                    <a:lnR w="12700" cmpd="sng">
                      <a:noFill/>
                    </a:lnR>
                    <a:lnT w="19050" cap="flat" cmpd="sng" algn="ctr">
                      <a:noFill/>
                      <a:prstDash val="solid"/>
                    </a:lnT>
                    <a:lnB w="38100" cmpd="sng">
                      <a:noFill/>
                    </a:lnB>
                    <a:solidFill>
                      <a:schemeClr val="tx1"/>
                    </a:solidFill>
                  </a:tcPr>
                </a:tc>
                <a:tc>
                  <a:txBody>
                    <a:bodyPr/>
                    <a:lstStyle/>
                    <a:p>
                      <a:r>
                        <a:rPr lang="tr-TR" sz="2300" b="0" cap="none" spc="0">
                          <a:solidFill>
                            <a:schemeClr val="bg1"/>
                          </a:solidFill>
                        </a:rPr>
                        <a:t>Doğruluk (%)</a:t>
                      </a:r>
                    </a:p>
                  </a:txBody>
                  <a:tcPr marL="151110" marR="151110" marT="151110" marB="75555"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719834484"/>
                  </a:ext>
                </a:extLst>
              </a:tr>
              <a:tr h="589331">
                <a:tc>
                  <a:txBody>
                    <a:bodyPr/>
                    <a:lstStyle/>
                    <a:p>
                      <a:r>
                        <a:rPr lang="tr-TR" sz="2000" cap="none" spc="0">
                          <a:solidFill>
                            <a:schemeClr val="tx1"/>
                          </a:solidFill>
                        </a:rPr>
                        <a:t>Markov Rastgele Alan (MRF)</a:t>
                      </a:r>
                    </a:p>
                  </a:txBody>
                  <a:tcPr marL="151110" marR="151110" marT="151110" marB="75555"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tr-TR" sz="2000" cap="none" spc="0">
                          <a:solidFill>
                            <a:schemeClr val="tx1"/>
                          </a:solidFill>
                        </a:rPr>
                        <a:t>87,00</a:t>
                      </a:r>
                    </a:p>
                  </a:txBody>
                  <a:tcPr marL="151110" marR="151110" marT="151110" marB="75555"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95012183"/>
                  </a:ext>
                </a:extLst>
              </a:tr>
              <a:tr h="589331">
                <a:tc>
                  <a:txBody>
                    <a:bodyPr/>
                    <a:lstStyle/>
                    <a:p>
                      <a:r>
                        <a:rPr lang="tr-TR" sz="2000" cap="none" spc="0">
                          <a:solidFill>
                            <a:schemeClr val="tx1"/>
                          </a:solidFill>
                        </a:rPr>
                        <a:t>Ayrık Dalgacık Dönüşümü (ADD)</a:t>
                      </a:r>
                    </a:p>
                  </a:txBody>
                  <a:tcPr marL="151110" marR="151110" marT="151110" marB="75555"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tr-TR" sz="2000" cap="none" spc="0">
                          <a:solidFill>
                            <a:schemeClr val="tx1"/>
                          </a:solidFill>
                        </a:rPr>
                        <a:t>93,94</a:t>
                      </a:r>
                    </a:p>
                  </a:txBody>
                  <a:tcPr marL="151110" marR="151110" marT="151110" marB="75555"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738188789"/>
                  </a:ext>
                </a:extLst>
              </a:tr>
              <a:tr h="589331">
                <a:tc>
                  <a:txBody>
                    <a:bodyPr/>
                    <a:lstStyle/>
                    <a:p>
                      <a:r>
                        <a:rPr lang="tr-TR" sz="2000" cap="none" spc="0">
                          <a:solidFill>
                            <a:schemeClr val="tx1"/>
                          </a:solidFill>
                        </a:rPr>
                        <a:t>VGG19</a:t>
                      </a:r>
                    </a:p>
                  </a:txBody>
                  <a:tcPr marL="151110" marR="151110" marT="151110" marB="75555"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tr-TR" sz="2000" cap="none" spc="0">
                          <a:solidFill>
                            <a:schemeClr val="tx1"/>
                          </a:solidFill>
                        </a:rPr>
                        <a:t>94,82</a:t>
                      </a:r>
                    </a:p>
                  </a:txBody>
                  <a:tcPr marL="151110" marR="151110" marT="151110" marB="75555"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165707687"/>
                  </a:ext>
                </a:extLst>
              </a:tr>
              <a:tr h="589331">
                <a:tc>
                  <a:txBody>
                    <a:bodyPr/>
                    <a:lstStyle/>
                    <a:p>
                      <a:r>
                        <a:rPr lang="tr-TR" sz="2000" cap="none" spc="0">
                          <a:solidFill>
                            <a:schemeClr val="tx1"/>
                          </a:solidFill>
                        </a:rPr>
                        <a:t>ResNet50</a:t>
                      </a:r>
                    </a:p>
                  </a:txBody>
                  <a:tcPr marL="151110" marR="151110" marT="151110" marB="75555"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tr-TR" sz="2000" cap="none" spc="0">
                          <a:solidFill>
                            <a:schemeClr val="tx1"/>
                          </a:solidFill>
                        </a:rPr>
                        <a:t>95,00</a:t>
                      </a:r>
                    </a:p>
                  </a:txBody>
                  <a:tcPr marL="151110" marR="151110" marT="151110" marB="75555"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356601328"/>
                  </a:ext>
                </a:extLst>
              </a:tr>
              <a:tr h="589331">
                <a:tc>
                  <a:txBody>
                    <a:bodyPr/>
                    <a:lstStyle/>
                    <a:p>
                      <a:r>
                        <a:rPr lang="tr-TR" sz="2000" b="1" cap="none" spc="0">
                          <a:solidFill>
                            <a:schemeClr val="tx1"/>
                          </a:solidFill>
                        </a:rPr>
                        <a:t>Önerilen Yöntem (MobilNetV2 + k-EYK)</a:t>
                      </a:r>
                      <a:endParaRPr lang="tr-TR" sz="2000" cap="none" spc="0">
                        <a:solidFill>
                          <a:schemeClr val="tx1"/>
                        </a:solidFill>
                      </a:endParaRPr>
                    </a:p>
                  </a:txBody>
                  <a:tcPr marL="151110" marR="151110" marT="151110" marB="75555"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tr-TR" sz="2000" b="1" cap="none" spc="0" dirty="0">
                          <a:solidFill>
                            <a:schemeClr val="tx1"/>
                          </a:solidFill>
                        </a:rPr>
                        <a:t>96,44</a:t>
                      </a:r>
                      <a:endParaRPr lang="tr-TR" sz="2000" cap="none" spc="0" dirty="0">
                        <a:solidFill>
                          <a:schemeClr val="tx1"/>
                        </a:solidFill>
                      </a:endParaRPr>
                    </a:p>
                  </a:txBody>
                  <a:tcPr marL="151110" marR="151110" marT="151110" marB="75555"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2424861980"/>
                  </a:ext>
                </a:extLst>
              </a:tr>
            </a:tbl>
          </a:graphicData>
        </a:graphic>
      </p:graphicFrame>
    </p:spTree>
    <p:extLst>
      <p:ext uri="{BB962C8B-B14F-4D97-AF65-F5344CB8AC3E}">
        <p14:creationId xmlns:p14="http://schemas.microsoft.com/office/powerpoint/2010/main" val="182631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2C49AEC-6E52-47B7-F37E-5945AF7EB58A}"/>
              </a:ext>
            </a:extLst>
          </p:cNvPr>
          <p:cNvSpPr>
            <a:spLocks noGrp="1"/>
          </p:cNvSpPr>
          <p:nvPr>
            <p:ph type="title"/>
          </p:nvPr>
        </p:nvSpPr>
        <p:spPr>
          <a:xfrm>
            <a:off x="838200" y="365125"/>
            <a:ext cx="10515600" cy="1325563"/>
          </a:xfrm>
        </p:spPr>
        <p:txBody>
          <a:bodyPr>
            <a:normAutofit/>
          </a:bodyPr>
          <a:lstStyle/>
          <a:p>
            <a:r>
              <a:rPr lang="tr-TR" sz="4200" b="1" dirty="0"/>
              <a:t>Sonuçlar</a:t>
            </a:r>
            <a:br>
              <a:rPr lang="tr-TR" sz="4200" b="1" dirty="0"/>
            </a:br>
            <a:endParaRPr lang="tr-TR"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05BC89F2-C5AA-274C-D3B4-5A536BF50753}"/>
              </a:ext>
            </a:extLst>
          </p:cNvPr>
          <p:cNvSpPr>
            <a:spLocks noGrp="1"/>
          </p:cNvSpPr>
          <p:nvPr>
            <p:ph idx="1"/>
          </p:nvPr>
        </p:nvSpPr>
        <p:spPr>
          <a:xfrm>
            <a:off x="499872" y="1929384"/>
            <a:ext cx="10853928" cy="4928616"/>
          </a:xfrm>
        </p:spPr>
        <p:txBody>
          <a:bodyPr>
            <a:normAutofit/>
          </a:bodyPr>
          <a:lstStyle/>
          <a:p>
            <a:pPr marL="0" indent="0">
              <a:buNone/>
            </a:pPr>
            <a:r>
              <a:rPr lang="tr-TR" sz="1400" dirty="0"/>
              <a:t>Bu çalışmada, </a:t>
            </a:r>
            <a:r>
              <a:rPr lang="tr-TR" sz="1400" b="1" dirty="0"/>
              <a:t>MRG (Manyetik Rezonans Görüntüleme) görüntüleri</a:t>
            </a:r>
            <a:r>
              <a:rPr lang="tr-TR" sz="1400" dirty="0"/>
              <a:t> kullanarak </a:t>
            </a:r>
            <a:r>
              <a:rPr lang="tr-TR" sz="1400" b="1" dirty="0"/>
              <a:t>otomatik beyin tümörü tespiti</a:t>
            </a:r>
            <a:r>
              <a:rPr lang="tr-TR" sz="1400" dirty="0"/>
              <a:t> için etkili bir yöntem önerilmiştir. Önerilen yöntem, </a:t>
            </a:r>
            <a:r>
              <a:rPr lang="tr-TR" sz="1400" b="1" dirty="0"/>
              <a:t>MobileNetV2 ESA modelinden transfer öğrenme</a:t>
            </a:r>
            <a:r>
              <a:rPr lang="tr-TR" sz="1400" dirty="0"/>
              <a:t> ve </a:t>
            </a:r>
            <a:r>
              <a:rPr lang="tr-TR" sz="1400" b="1" dirty="0"/>
              <a:t>k-EYK sınıflandırıcı</a:t>
            </a:r>
            <a:r>
              <a:rPr lang="tr-TR" sz="1400" dirty="0"/>
              <a:t> kullanılarak </a:t>
            </a:r>
            <a:r>
              <a:rPr lang="tr-TR" sz="1400" b="1" dirty="0"/>
              <a:t>derin öznitelik çıkarımı</a:t>
            </a:r>
            <a:r>
              <a:rPr lang="tr-TR" sz="1400" dirty="0"/>
              <a:t> yapmayı içermektedir.</a:t>
            </a:r>
          </a:p>
          <a:p>
            <a:pPr marL="0" indent="0">
              <a:buNone/>
            </a:pPr>
            <a:r>
              <a:rPr lang="tr-TR" sz="1400" b="1" dirty="0"/>
              <a:t>Başlıca Sonuçlar:</a:t>
            </a:r>
          </a:p>
          <a:p>
            <a:pPr marL="0" indent="0">
              <a:buNone/>
            </a:pPr>
            <a:r>
              <a:rPr lang="tr-TR" sz="1400" b="1" dirty="0"/>
              <a:t>Veri artırma:</a:t>
            </a:r>
            <a:r>
              <a:rPr lang="tr-TR" sz="1400" dirty="0"/>
              <a:t> Beş farklı yöntem kullanılarak veri setindeki görüntü sayısı artırıldı.</a:t>
            </a:r>
          </a:p>
          <a:p>
            <a:pPr marL="0" indent="0">
              <a:buNone/>
            </a:pPr>
            <a:r>
              <a:rPr lang="tr-TR" sz="1400" b="1" dirty="0"/>
              <a:t>Sınıflandırma başarıları:</a:t>
            </a:r>
            <a:r>
              <a:rPr lang="tr-TR" sz="1400" dirty="0"/>
              <a:t> </a:t>
            </a:r>
          </a:p>
          <a:p>
            <a:pPr marL="742950" lvl="1" indent="-285750">
              <a:buFont typeface="Arial" panose="020B0604020202020204" pitchFamily="34" charset="0"/>
              <a:buChar char="•"/>
            </a:pPr>
            <a:r>
              <a:rPr lang="tr-TR" sz="1400" b="1" dirty="0"/>
              <a:t>MobilNetV2 ESA modelinden:</a:t>
            </a:r>
            <a:r>
              <a:rPr lang="tr-TR" sz="1400" dirty="0"/>
              <a:t> %92,88 doğruluk sağlanmıştır.</a:t>
            </a:r>
          </a:p>
          <a:p>
            <a:pPr marL="742950" lvl="1" indent="-285750">
              <a:buFont typeface="Arial" panose="020B0604020202020204" pitchFamily="34" charset="0"/>
              <a:buChar char="•"/>
            </a:pPr>
            <a:r>
              <a:rPr lang="tr-TR" sz="1400" b="1" dirty="0"/>
              <a:t>K-EYK sınıflandırıcı ile:</a:t>
            </a:r>
            <a:r>
              <a:rPr lang="tr-TR" sz="1400" dirty="0"/>
              <a:t> Sınıflandırma doğruluğu </a:t>
            </a:r>
            <a:r>
              <a:rPr lang="tr-TR" sz="1400" b="1" dirty="0"/>
              <a:t>%96,44</a:t>
            </a:r>
            <a:r>
              <a:rPr lang="tr-TR" sz="1400" dirty="0"/>
              <a:t>'e yükseltilmiştir.</a:t>
            </a:r>
          </a:p>
          <a:p>
            <a:pPr marL="0" indent="0">
              <a:buNone/>
            </a:pPr>
            <a:r>
              <a:rPr lang="tr-TR" sz="1400" b="1" dirty="0"/>
              <a:t>Eğitim süresi:</a:t>
            </a:r>
            <a:r>
              <a:rPr lang="tr-TR" sz="1400" dirty="0"/>
              <a:t> Transfer öğrenme kullanıldığı için </a:t>
            </a:r>
            <a:r>
              <a:rPr lang="tr-TR" sz="1400" b="1" dirty="0"/>
              <a:t>öğrenilebilir parametre optimizasyonu süresi kısalmış</a:t>
            </a:r>
            <a:r>
              <a:rPr lang="tr-TR" sz="1400" dirty="0"/>
              <a:t> ve eğitim ile öznitelik çıkarımı yaklaşık </a:t>
            </a:r>
            <a:r>
              <a:rPr lang="tr-TR" sz="1400" b="1" dirty="0"/>
              <a:t>3 dakikada tamamlanmıştır.</a:t>
            </a:r>
            <a:endParaRPr lang="tr-TR" sz="1400" dirty="0"/>
          </a:p>
          <a:p>
            <a:pPr marL="0" indent="0">
              <a:buNone/>
            </a:pPr>
            <a:r>
              <a:rPr lang="tr-TR" sz="1400" b="1" dirty="0"/>
              <a:t>Karşılaştırmalar:</a:t>
            </a:r>
            <a:r>
              <a:rPr lang="tr-TR" sz="1400" dirty="0"/>
              <a:t> Önerilen yöntem, benzer yöntemlere göre daha yüksek bir doğruluk oranı sunmuştur.</a:t>
            </a:r>
          </a:p>
          <a:p>
            <a:pPr marL="0" indent="0">
              <a:buNone/>
            </a:pPr>
            <a:endParaRPr lang="tr-TR" sz="1400" dirty="0"/>
          </a:p>
          <a:p>
            <a:pPr marL="0" indent="0">
              <a:buNone/>
            </a:pPr>
            <a:r>
              <a:rPr lang="tr-TR" sz="1400" b="1" dirty="0"/>
              <a:t>Gelecek Çalışmalar:</a:t>
            </a:r>
          </a:p>
          <a:p>
            <a:pPr marL="0" indent="0">
              <a:buNone/>
            </a:pPr>
            <a:r>
              <a:rPr lang="tr-TR" sz="1400" b="1" dirty="0"/>
              <a:t>Yeni model geliştirme:</a:t>
            </a:r>
            <a:r>
              <a:rPr lang="tr-TR" sz="1400" dirty="0"/>
              <a:t> Gelecekte, farklı beyin tümörlerini tespit etmek amacıyla </a:t>
            </a:r>
            <a:r>
              <a:rPr lang="tr-TR" sz="1400" b="1" dirty="0"/>
              <a:t>büyük veri kümeleri</a:t>
            </a:r>
            <a:r>
              <a:rPr lang="tr-TR" sz="1400" dirty="0"/>
              <a:t> üzerinde yeni bir model oluşturulması planlanmaktadır.</a:t>
            </a:r>
          </a:p>
          <a:p>
            <a:pPr marL="0" indent="0">
              <a:buNone/>
            </a:pPr>
            <a:r>
              <a:rPr lang="tr-TR" sz="1400" dirty="0"/>
              <a:t>Sonuç olarak, önerilen yöntem, </a:t>
            </a:r>
            <a:r>
              <a:rPr lang="tr-TR" sz="1400" b="1" dirty="0"/>
              <a:t>beyin tümörlerinin tespitinde</a:t>
            </a:r>
            <a:r>
              <a:rPr lang="tr-TR" sz="1400" dirty="0"/>
              <a:t> uzmanlara karar verme süreçlerinde yardımcı olabilir.</a:t>
            </a:r>
          </a:p>
          <a:p>
            <a:endParaRPr lang="tr-TR" sz="1400" dirty="0"/>
          </a:p>
        </p:txBody>
      </p:sp>
    </p:spTree>
    <p:extLst>
      <p:ext uri="{BB962C8B-B14F-4D97-AF65-F5344CB8AC3E}">
        <p14:creationId xmlns:p14="http://schemas.microsoft.com/office/powerpoint/2010/main" val="184241456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1309</TotalTime>
  <Words>858</Words>
  <Application>Microsoft Office PowerPoint</Application>
  <PresentationFormat>Geniş ekran</PresentationFormat>
  <Paragraphs>55</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Aptos</vt:lpstr>
      <vt:lpstr>Aptos Display</vt:lpstr>
      <vt:lpstr>Arial</vt:lpstr>
      <vt:lpstr>Office Teması</vt:lpstr>
      <vt:lpstr>PowerPoint Sunusu</vt:lpstr>
      <vt:lpstr>PowerPoint Sunusu</vt:lpstr>
      <vt:lpstr>PowerPoint Sunusu</vt:lpstr>
      <vt:lpstr>2. Materyal ve Metodoloji</vt:lpstr>
      <vt:lpstr>PowerPoint Sunusu</vt:lpstr>
      <vt:lpstr>Önerilen Model ve Mimari </vt:lpstr>
      <vt:lpstr>PowerPoint Sunusu</vt:lpstr>
      <vt:lpstr>Deneysel Sonuçlar ve Performans Analizi </vt:lpstr>
      <vt:lpstr>Sonuçlar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baran kaya</dc:creator>
  <cp:lastModifiedBy>baran kaya</cp:lastModifiedBy>
  <cp:revision>1</cp:revision>
  <dcterms:created xsi:type="dcterms:W3CDTF">2025-03-09T13:58:28Z</dcterms:created>
  <dcterms:modified xsi:type="dcterms:W3CDTF">2025-03-10T11:47:59Z</dcterms:modified>
</cp:coreProperties>
</file>