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sldIdLst>
    <p:sldId id="256" r:id="rId2"/>
    <p:sldId id="257" r:id="rId3"/>
    <p:sldId id="265" r:id="rId4"/>
    <p:sldId id="258" r:id="rId5"/>
    <p:sldId id="259" r:id="rId6"/>
    <p:sldId id="260" r:id="rId7"/>
    <p:sldId id="261" r:id="rId8"/>
    <p:sldId id="262" r:id="rId9"/>
    <p:sldId id="263" r:id="rId10"/>
    <p:sldId id="264"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n kaya" userId="4f67b7eaeef1cc5e" providerId="LiveId" clId="{EF09E1C3-6B9D-4C14-B817-D4D5560B7375}"/>
    <pc:docChg chg="undo custSel addSld modSld sldOrd">
      <pc:chgData name="baran kaya" userId="4f67b7eaeef1cc5e" providerId="LiveId" clId="{EF09E1C3-6B9D-4C14-B817-D4D5560B7375}" dt="2025-03-10T11:37:16.817" v="14"/>
      <pc:docMkLst>
        <pc:docMk/>
      </pc:docMkLst>
      <pc:sldChg chg="addSp delSp modSp new mod ord setBg">
        <pc:chgData name="baran kaya" userId="4f67b7eaeef1cc5e" providerId="LiveId" clId="{EF09E1C3-6B9D-4C14-B817-D4D5560B7375}" dt="2025-03-10T11:37:16.817" v="14"/>
        <pc:sldMkLst>
          <pc:docMk/>
          <pc:sldMk cId="110527011" sldId="265"/>
        </pc:sldMkLst>
        <pc:spChg chg="del">
          <ac:chgData name="baran kaya" userId="4f67b7eaeef1cc5e" providerId="LiveId" clId="{EF09E1C3-6B9D-4C14-B817-D4D5560B7375}" dt="2025-03-10T11:36:32.135" v="2" actId="478"/>
          <ac:spMkLst>
            <pc:docMk/>
            <pc:sldMk cId="110527011" sldId="265"/>
            <ac:spMk id="2" creationId="{E8AB04EE-733C-545F-5D7C-46FD7F076C79}"/>
          </ac:spMkLst>
        </pc:spChg>
        <pc:spChg chg="del">
          <ac:chgData name="baran kaya" userId="4f67b7eaeef1cc5e" providerId="LiveId" clId="{EF09E1C3-6B9D-4C14-B817-D4D5560B7375}" dt="2025-03-10T11:36:27.452" v="1" actId="22"/>
          <ac:spMkLst>
            <pc:docMk/>
            <pc:sldMk cId="110527011" sldId="265"/>
            <ac:spMk id="3" creationId="{B40EAFF0-2278-5311-6928-224D7F4C442F}"/>
          </ac:spMkLst>
        </pc:spChg>
        <pc:spChg chg="add del">
          <ac:chgData name="baran kaya" userId="4f67b7eaeef1cc5e" providerId="LiveId" clId="{EF09E1C3-6B9D-4C14-B817-D4D5560B7375}" dt="2025-03-10T11:36:51.136" v="7" actId="478"/>
          <ac:spMkLst>
            <pc:docMk/>
            <pc:sldMk cId="110527011" sldId="265"/>
            <ac:spMk id="9" creationId="{C91ADE7E-A859-D32D-9A4F-5C83AEE210A9}"/>
          </ac:spMkLst>
        </pc:spChg>
        <pc:spChg chg="add del">
          <ac:chgData name="baran kaya" userId="4f67b7eaeef1cc5e" providerId="LiveId" clId="{EF09E1C3-6B9D-4C14-B817-D4D5560B7375}" dt="2025-03-10T11:36:57.556" v="10" actId="26606"/>
          <ac:spMkLst>
            <pc:docMk/>
            <pc:sldMk cId="110527011" sldId="265"/>
            <ac:spMk id="12" creationId="{43867147-1C83-BF71-39B0-B590EE7F349F}"/>
          </ac:spMkLst>
        </pc:spChg>
        <pc:spChg chg="add del">
          <ac:chgData name="baran kaya" userId="4f67b7eaeef1cc5e" providerId="LiveId" clId="{EF09E1C3-6B9D-4C14-B817-D4D5560B7375}" dt="2025-03-10T11:36:57.540" v="9" actId="26606"/>
          <ac:spMkLst>
            <pc:docMk/>
            <pc:sldMk cId="110527011" sldId="265"/>
            <ac:spMk id="17" creationId="{6D48EA17-F2CF-2F98-FC06-DBB6A2AECB81}"/>
          </ac:spMkLst>
        </pc:spChg>
        <pc:spChg chg="add del">
          <ac:chgData name="baran kaya" userId="4f67b7eaeef1cc5e" providerId="LiveId" clId="{EF09E1C3-6B9D-4C14-B817-D4D5560B7375}" dt="2025-03-10T11:36:57.540" v="9" actId="26606"/>
          <ac:spMkLst>
            <pc:docMk/>
            <pc:sldMk cId="110527011" sldId="265"/>
            <ac:spMk id="19" creationId="{4D3D4267-6754-E656-C65D-257297D453DD}"/>
          </ac:spMkLst>
        </pc:spChg>
        <pc:spChg chg="add">
          <ac:chgData name="baran kaya" userId="4f67b7eaeef1cc5e" providerId="LiveId" clId="{EF09E1C3-6B9D-4C14-B817-D4D5560B7375}" dt="2025-03-10T11:36:57.556" v="10" actId="26606"/>
          <ac:spMkLst>
            <pc:docMk/>
            <pc:sldMk cId="110527011" sldId="265"/>
            <ac:spMk id="21" creationId="{280D3096-E106-FD85-BFC6-72357402FF48}"/>
          </ac:spMkLst>
        </pc:spChg>
        <pc:picChg chg="add mod ord">
          <ac:chgData name="baran kaya" userId="4f67b7eaeef1cc5e" providerId="LiveId" clId="{EF09E1C3-6B9D-4C14-B817-D4D5560B7375}" dt="2025-03-10T11:37:07.375" v="12" actId="14100"/>
          <ac:picMkLst>
            <pc:docMk/>
            <pc:sldMk cId="110527011" sldId="265"/>
            <ac:picMk id="5" creationId="{B83ADD1C-557D-2B61-553A-E8936FE48B5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13A43C-48C5-4ACA-89BD-13E1836D29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8BDA9AE-33AE-40F4-A0FE-6EEF6BB6EAE3}">
      <dgm:prSet custT="1"/>
      <dgm:spPr/>
      <dgm:t>
        <a:bodyPr/>
        <a:lstStyle/>
        <a:p>
          <a:r>
            <a:rPr lang="tr-TR" sz="1600" dirty="0"/>
            <a:t>Osmanlıca, 13. ve 20. yüzyıllar arasında Osmanlı İmparatorluğu'nda kullanılan bir yazı dili olup, Arap harflerine dayalı zengin ve karmaşık bir yapıya sahiptir. Günümüzde dünya çapında milyonlarca Osmanlıca belge arşivlerde ve kütüphanelerde bulunmaktadır. Ancak bu belgelerin büyük bir kısmı hâlâ dijital ortama aktarılmamış, manuel transkripsiyon süreçleri ise zaman alıcı ve maliyetli olmaktadır.</a:t>
          </a:r>
          <a:endParaRPr lang="en-US" sz="1600" dirty="0"/>
        </a:p>
      </dgm:t>
    </dgm:pt>
    <dgm:pt modelId="{9DE73711-2922-4758-B911-A7CA06C157ED}" type="parTrans" cxnId="{765E9B12-5E78-46AA-8C2B-6FE4616FE5CA}">
      <dgm:prSet/>
      <dgm:spPr/>
      <dgm:t>
        <a:bodyPr/>
        <a:lstStyle/>
        <a:p>
          <a:endParaRPr lang="en-US"/>
        </a:p>
      </dgm:t>
    </dgm:pt>
    <dgm:pt modelId="{5FE47C5B-F942-4079-9FB6-1B6685B815FD}" type="sibTrans" cxnId="{765E9B12-5E78-46AA-8C2B-6FE4616FE5CA}">
      <dgm:prSet/>
      <dgm:spPr/>
      <dgm:t>
        <a:bodyPr/>
        <a:lstStyle/>
        <a:p>
          <a:endParaRPr lang="en-US"/>
        </a:p>
      </dgm:t>
    </dgm:pt>
    <dgm:pt modelId="{79E5C58F-8D2B-4117-AF5B-9606444C4B67}">
      <dgm:prSet custT="1"/>
      <dgm:spPr/>
      <dgm:t>
        <a:bodyPr/>
        <a:lstStyle/>
        <a:p>
          <a:r>
            <a:rPr lang="tr-TR" sz="1600" dirty="0"/>
            <a:t>Bu çalışmada, </a:t>
          </a:r>
          <a:r>
            <a:rPr lang="tr-TR" sz="1600" b="1" dirty="0"/>
            <a:t>derin sinir ağları (</a:t>
          </a:r>
          <a:r>
            <a:rPr lang="tr-TR" sz="1600" b="1" dirty="0" err="1"/>
            <a:t>Deep</a:t>
          </a:r>
          <a:r>
            <a:rPr lang="tr-TR" sz="1600" b="1" dirty="0"/>
            <a:t> </a:t>
          </a:r>
          <a:r>
            <a:rPr lang="tr-TR" sz="1600" b="1" dirty="0" err="1"/>
            <a:t>Neural</a:t>
          </a:r>
          <a:r>
            <a:rPr lang="tr-TR" sz="1600" b="1" dirty="0"/>
            <a:t> Networks - DNN)</a:t>
          </a:r>
          <a:r>
            <a:rPr lang="tr-TR" sz="1600" dirty="0"/>
            <a:t> kullanarak </a:t>
          </a:r>
          <a:r>
            <a:rPr lang="tr-TR" sz="1600" b="1" dirty="0"/>
            <a:t>Osmanlıca matbu nesih hattı</a:t>
          </a:r>
          <a:r>
            <a:rPr lang="tr-TR" sz="1600" dirty="0"/>
            <a:t> ile yazılmış belgeleri metne dönüştüren gelişmiş bir </a:t>
          </a:r>
          <a:r>
            <a:rPr lang="tr-TR" sz="1600" b="1" dirty="0"/>
            <a:t>optik karakter tanıma (OCR) sistemi</a:t>
          </a:r>
          <a:r>
            <a:rPr lang="tr-TR" sz="1600" dirty="0"/>
            <a:t> geliştirilmiştir. Önerilen model, </a:t>
          </a:r>
          <a:r>
            <a:rPr lang="tr-TR" sz="1600" b="1" dirty="0" err="1"/>
            <a:t>Evrişimli</a:t>
          </a:r>
          <a:r>
            <a:rPr lang="tr-TR" sz="1600" b="1" dirty="0"/>
            <a:t> Sinir Ağları (CNN) ve Tekrarlayan Sinir Ağları (RNN)</a:t>
          </a:r>
          <a:r>
            <a:rPr lang="tr-TR" sz="1600" dirty="0"/>
            <a:t> mimarilerini birleştiren hibrit bir yaklaşım kullanmaktadır. Bu yöntem, </a:t>
          </a:r>
          <a:r>
            <a:rPr lang="tr-TR" sz="1600" b="1" dirty="0"/>
            <a:t>CNN’nin nesne tanıma gücü ile </a:t>
          </a:r>
          <a:r>
            <a:rPr lang="tr-TR" sz="1600" b="1" dirty="0" err="1"/>
            <a:t>RNN’nin</a:t>
          </a:r>
          <a:r>
            <a:rPr lang="tr-TR" sz="1600" b="1" dirty="0"/>
            <a:t> sıralı veri işleme yeteneğini</a:t>
          </a:r>
          <a:r>
            <a:rPr lang="tr-TR" sz="1600" dirty="0"/>
            <a:t> bir araya getirerek Osmanlıca karakterleri, kelimeleri ve bağlı harf katarlarını yüksek doğrulukla tanıyabilmektedir.</a:t>
          </a:r>
          <a:endParaRPr lang="en-US" sz="1600" dirty="0"/>
        </a:p>
      </dgm:t>
    </dgm:pt>
    <dgm:pt modelId="{F4C8D4D7-E3A4-4403-AB2B-AD1D2765CDE4}" type="parTrans" cxnId="{5AC8005C-7397-4647-BEBE-44067AA8C81B}">
      <dgm:prSet/>
      <dgm:spPr/>
      <dgm:t>
        <a:bodyPr/>
        <a:lstStyle/>
        <a:p>
          <a:endParaRPr lang="en-US"/>
        </a:p>
      </dgm:t>
    </dgm:pt>
    <dgm:pt modelId="{F1B7638B-A524-471A-A6E6-72BCBD3F2FE0}" type="sibTrans" cxnId="{5AC8005C-7397-4647-BEBE-44067AA8C81B}">
      <dgm:prSet/>
      <dgm:spPr/>
      <dgm:t>
        <a:bodyPr/>
        <a:lstStyle/>
        <a:p>
          <a:endParaRPr lang="en-US"/>
        </a:p>
      </dgm:t>
    </dgm:pt>
    <dgm:pt modelId="{11DAC385-3EAB-4528-A98A-9BB7E3CF7A13}" type="pres">
      <dgm:prSet presAssocID="{2F13A43C-48C5-4ACA-89BD-13E1836D29C9}" presName="hierChild1" presStyleCnt="0">
        <dgm:presLayoutVars>
          <dgm:chPref val="1"/>
          <dgm:dir/>
          <dgm:animOne val="branch"/>
          <dgm:animLvl val="lvl"/>
          <dgm:resizeHandles/>
        </dgm:presLayoutVars>
      </dgm:prSet>
      <dgm:spPr/>
    </dgm:pt>
    <dgm:pt modelId="{B1B59B42-80D5-4272-8142-1ECB3197BB31}" type="pres">
      <dgm:prSet presAssocID="{F8BDA9AE-33AE-40F4-A0FE-6EEF6BB6EAE3}" presName="hierRoot1" presStyleCnt="0"/>
      <dgm:spPr/>
    </dgm:pt>
    <dgm:pt modelId="{8A0051E4-BF04-47E4-8B04-0CB87F57C27E}" type="pres">
      <dgm:prSet presAssocID="{F8BDA9AE-33AE-40F4-A0FE-6EEF6BB6EAE3}" presName="composite" presStyleCnt="0"/>
      <dgm:spPr/>
    </dgm:pt>
    <dgm:pt modelId="{9E5FFC3C-A674-4E9A-B215-2328913EFF99}" type="pres">
      <dgm:prSet presAssocID="{F8BDA9AE-33AE-40F4-A0FE-6EEF6BB6EAE3}" presName="background" presStyleLbl="node0" presStyleIdx="0" presStyleCnt="2"/>
      <dgm:spPr/>
    </dgm:pt>
    <dgm:pt modelId="{DD446DDD-B3FE-48C1-9073-D98A85236A58}" type="pres">
      <dgm:prSet presAssocID="{F8BDA9AE-33AE-40F4-A0FE-6EEF6BB6EAE3}" presName="text" presStyleLbl="fgAcc0" presStyleIdx="0" presStyleCnt="2">
        <dgm:presLayoutVars>
          <dgm:chPref val="3"/>
        </dgm:presLayoutVars>
      </dgm:prSet>
      <dgm:spPr/>
    </dgm:pt>
    <dgm:pt modelId="{C6BBD791-2A5C-4466-B259-12B80C871058}" type="pres">
      <dgm:prSet presAssocID="{F8BDA9AE-33AE-40F4-A0FE-6EEF6BB6EAE3}" presName="hierChild2" presStyleCnt="0"/>
      <dgm:spPr/>
    </dgm:pt>
    <dgm:pt modelId="{AF3C7C4A-5A16-4161-876D-AA21548A6673}" type="pres">
      <dgm:prSet presAssocID="{79E5C58F-8D2B-4117-AF5B-9606444C4B67}" presName="hierRoot1" presStyleCnt="0"/>
      <dgm:spPr/>
    </dgm:pt>
    <dgm:pt modelId="{26DDA4E9-38DE-412D-9F23-3F936BC4B776}" type="pres">
      <dgm:prSet presAssocID="{79E5C58F-8D2B-4117-AF5B-9606444C4B67}" presName="composite" presStyleCnt="0"/>
      <dgm:spPr/>
    </dgm:pt>
    <dgm:pt modelId="{8A64D088-2EBC-4464-B6F2-F9BD605B8417}" type="pres">
      <dgm:prSet presAssocID="{79E5C58F-8D2B-4117-AF5B-9606444C4B67}" presName="background" presStyleLbl="node0" presStyleIdx="1" presStyleCnt="2"/>
      <dgm:spPr/>
    </dgm:pt>
    <dgm:pt modelId="{38D24C9A-5604-425C-85DD-15F7C3249BB0}" type="pres">
      <dgm:prSet presAssocID="{79E5C58F-8D2B-4117-AF5B-9606444C4B67}" presName="text" presStyleLbl="fgAcc0" presStyleIdx="1" presStyleCnt="2" custScaleX="105237">
        <dgm:presLayoutVars>
          <dgm:chPref val="3"/>
        </dgm:presLayoutVars>
      </dgm:prSet>
      <dgm:spPr/>
    </dgm:pt>
    <dgm:pt modelId="{90AB63BD-4B27-418E-B76F-E85C73C3B95C}" type="pres">
      <dgm:prSet presAssocID="{79E5C58F-8D2B-4117-AF5B-9606444C4B67}" presName="hierChild2" presStyleCnt="0"/>
      <dgm:spPr/>
    </dgm:pt>
  </dgm:ptLst>
  <dgm:cxnLst>
    <dgm:cxn modelId="{765E9B12-5E78-46AA-8C2B-6FE4616FE5CA}" srcId="{2F13A43C-48C5-4ACA-89BD-13E1836D29C9}" destId="{F8BDA9AE-33AE-40F4-A0FE-6EEF6BB6EAE3}" srcOrd="0" destOrd="0" parTransId="{9DE73711-2922-4758-B911-A7CA06C157ED}" sibTransId="{5FE47C5B-F942-4079-9FB6-1B6685B815FD}"/>
    <dgm:cxn modelId="{F8381E3A-C02A-4FF5-9C83-18944304ED75}" type="presOf" srcId="{F8BDA9AE-33AE-40F4-A0FE-6EEF6BB6EAE3}" destId="{DD446DDD-B3FE-48C1-9073-D98A85236A58}" srcOrd="0" destOrd="0" presId="urn:microsoft.com/office/officeart/2005/8/layout/hierarchy1"/>
    <dgm:cxn modelId="{5AC8005C-7397-4647-BEBE-44067AA8C81B}" srcId="{2F13A43C-48C5-4ACA-89BD-13E1836D29C9}" destId="{79E5C58F-8D2B-4117-AF5B-9606444C4B67}" srcOrd="1" destOrd="0" parTransId="{F4C8D4D7-E3A4-4403-AB2B-AD1D2765CDE4}" sibTransId="{F1B7638B-A524-471A-A6E6-72BCBD3F2FE0}"/>
    <dgm:cxn modelId="{0B911AA3-4DDC-4599-8541-946DC86BCACD}" type="presOf" srcId="{79E5C58F-8D2B-4117-AF5B-9606444C4B67}" destId="{38D24C9A-5604-425C-85DD-15F7C3249BB0}" srcOrd="0" destOrd="0" presId="urn:microsoft.com/office/officeart/2005/8/layout/hierarchy1"/>
    <dgm:cxn modelId="{5FAF76BF-1A07-476F-9E05-11D2C4B83DFA}" type="presOf" srcId="{2F13A43C-48C5-4ACA-89BD-13E1836D29C9}" destId="{11DAC385-3EAB-4528-A98A-9BB7E3CF7A13}" srcOrd="0" destOrd="0" presId="urn:microsoft.com/office/officeart/2005/8/layout/hierarchy1"/>
    <dgm:cxn modelId="{53F38D42-D587-4F68-B9B9-AE1BF728DEA1}" type="presParOf" srcId="{11DAC385-3EAB-4528-A98A-9BB7E3CF7A13}" destId="{B1B59B42-80D5-4272-8142-1ECB3197BB31}" srcOrd="0" destOrd="0" presId="urn:microsoft.com/office/officeart/2005/8/layout/hierarchy1"/>
    <dgm:cxn modelId="{DF7176C5-98EC-4EA9-B3F0-781270C19088}" type="presParOf" srcId="{B1B59B42-80D5-4272-8142-1ECB3197BB31}" destId="{8A0051E4-BF04-47E4-8B04-0CB87F57C27E}" srcOrd="0" destOrd="0" presId="urn:microsoft.com/office/officeart/2005/8/layout/hierarchy1"/>
    <dgm:cxn modelId="{66DC89FB-32FD-45E7-BA07-4A5F267EA1A0}" type="presParOf" srcId="{8A0051E4-BF04-47E4-8B04-0CB87F57C27E}" destId="{9E5FFC3C-A674-4E9A-B215-2328913EFF99}" srcOrd="0" destOrd="0" presId="urn:microsoft.com/office/officeart/2005/8/layout/hierarchy1"/>
    <dgm:cxn modelId="{BFDD9A2C-567B-48A2-99DA-B39F6D620BFB}" type="presParOf" srcId="{8A0051E4-BF04-47E4-8B04-0CB87F57C27E}" destId="{DD446DDD-B3FE-48C1-9073-D98A85236A58}" srcOrd="1" destOrd="0" presId="urn:microsoft.com/office/officeart/2005/8/layout/hierarchy1"/>
    <dgm:cxn modelId="{3D62C5B2-3538-4E12-A21B-E4D8D2C4AC7C}" type="presParOf" srcId="{B1B59B42-80D5-4272-8142-1ECB3197BB31}" destId="{C6BBD791-2A5C-4466-B259-12B80C871058}" srcOrd="1" destOrd="0" presId="urn:microsoft.com/office/officeart/2005/8/layout/hierarchy1"/>
    <dgm:cxn modelId="{68B791A6-C5AD-4D86-9103-18D00D5FAB26}" type="presParOf" srcId="{11DAC385-3EAB-4528-A98A-9BB7E3CF7A13}" destId="{AF3C7C4A-5A16-4161-876D-AA21548A6673}" srcOrd="1" destOrd="0" presId="urn:microsoft.com/office/officeart/2005/8/layout/hierarchy1"/>
    <dgm:cxn modelId="{30CDDF22-2C7B-484C-A5CA-D3EC2EA6BAE1}" type="presParOf" srcId="{AF3C7C4A-5A16-4161-876D-AA21548A6673}" destId="{26DDA4E9-38DE-412D-9F23-3F936BC4B776}" srcOrd="0" destOrd="0" presId="urn:microsoft.com/office/officeart/2005/8/layout/hierarchy1"/>
    <dgm:cxn modelId="{BB69088B-C2D6-43DE-A6E2-9D257C567869}" type="presParOf" srcId="{26DDA4E9-38DE-412D-9F23-3F936BC4B776}" destId="{8A64D088-2EBC-4464-B6F2-F9BD605B8417}" srcOrd="0" destOrd="0" presId="urn:microsoft.com/office/officeart/2005/8/layout/hierarchy1"/>
    <dgm:cxn modelId="{55457A59-D27B-4D8D-8AC1-F0F51CD75F5A}" type="presParOf" srcId="{26DDA4E9-38DE-412D-9F23-3F936BC4B776}" destId="{38D24C9A-5604-425C-85DD-15F7C3249BB0}" srcOrd="1" destOrd="0" presId="urn:microsoft.com/office/officeart/2005/8/layout/hierarchy1"/>
    <dgm:cxn modelId="{626BC9A4-65BA-4F30-98DC-2A7E7FBC5638}" type="presParOf" srcId="{AF3C7C4A-5A16-4161-876D-AA21548A6673}" destId="{90AB63BD-4B27-418E-B76F-E85C73C3B95C}"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C9AABD-48E1-43AA-8193-AECA1737C8FB}"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498486D-6308-405A-9661-EAE457B8F4BA}">
      <dgm:prSet/>
      <dgm:spPr/>
      <dgm:t>
        <a:bodyPr/>
        <a:lstStyle/>
        <a:p>
          <a:r>
            <a:rPr lang="tr-TR" dirty="0"/>
            <a:t>Çalışmada, </a:t>
          </a:r>
          <a:r>
            <a:rPr lang="tr-TR" b="1" dirty="0"/>
            <a:t>Osmanlı alfabesinin OCR performansına etkileri detaylı olarak analiz edilmiştir</a:t>
          </a:r>
          <a:r>
            <a:rPr lang="tr-TR" dirty="0"/>
            <a:t>. Osmanlıca  karakterleri </a:t>
          </a:r>
          <a:r>
            <a:rPr lang="tr-TR" b="1" dirty="0"/>
            <a:t>bağlantılılık (</a:t>
          </a:r>
          <a:r>
            <a:rPr lang="tr-TR" b="1" dirty="0" err="1"/>
            <a:t>connectedness</a:t>
          </a:r>
          <a:r>
            <a:rPr lang="tr-TR" b="1" dirty="0"/>
            <a:t>), gövde yapısı, nokta sayısı ve konumu, harf tipi ve kaynak dil gibi özelliklere</a:t>
          </a:r>
          <a:r>
            <a:rPr lang="tr-TR" dirty="0"/>
            <a:t> göre gruplandırılmış ve her bir grubun OCR doğruluğuna olan etkisi incelenmiştir.</a:t>
          </a:r>
          <a:endParaRPr lang="en-US" dirty="0"/>
        </a:p>
      </dgm:t>
    </dgm:pt>
    <dgm:pt modelId="{4181CE85-A7F8-4598-B5FF-DB07762F734B}" type="parTrans" cxnId="{939B0FE2-36D3-4E72-BEAB-11EE66583FCE}">
      <dgm:prSet/>
      <dgm:spPr/>
      <dgm:t>
        <a:bodyPr/>
        <a:lstStyle/>
        <a:p>
          <a:endParaRPr lang="en-US"/>
        </a:p>
      </dgm:t>
    </dgm:pt>
    <dgm:pt modelId="{3101EA3F-DD74-4AE6-BD2C-7696102EF031}" type="sibTrans" cxnId="{939B0FE2-36D3-4E72-BEAB-11EE66583FCE}">
      <dgm:prSet/>
      <dgm:spPr/>
      <dgm:t>
        <a:bodyPr/>
        <a:lstStyle/>
        <a:p>
          <a:endParaRPr lang="en-US"/>
        </a:p>
      </dgm:t>
    </dgm:pt>
    <dgm:pt modelId="{8DA547CE-825D-4B1C-A60C-F6FD520C2B0E}">
      <dgm:prSet/>
      <dgm:spPr/>
      <dgm:t>
        <a:bodyPr/>
        <a:lstStyle/>
        <a:p>
          <a:r>
            <a:rPr lang="tr-TR" b="1"/>
            <a:t>Bitişik harflerin OCR üzerinde büyük bir etkisi olduğu</a:t>
          </a:r>
          <a:r>
            <a:rPr lang="tr-TR"/>
            <a:t> ve modelin bu yapıları başarılı bir şekilde tanıyabildiği belirlenmiştir.</a:t>
          </a:r>
          <a:endParaRPr lang="en-US"/>
        </a:p>
      </dgm:t>
    </dgm:pt>
    <dgm:pt modelId="{D57DA17B-B2F6-4E9A-AEE5-5E2166D8DBCC}" type="parTrans" cxnId="{2D4944DD-1162-4499-899D-DE6C524C3D2D}">
      <dgm:prSet/>
      <dgm:spPr/>
      <dgm:t>
        <a:bodyPr/>
        <a:lstStyle/>
        <a:p>
          <a:endParaRPr lang="en-US"/>
        </a:p>
      </dgm:t>
    </dgm:pt>
    <dgm:pt modelId="{E11B4B61-103D-441B-8636-5BA4D0FEDC9F}" type="sibTrans" cxnId="{2D4944DD-1162-4499-899D-DE6C524C3D2D}">
      <dgm:prSet/>
      <dgm:spPr/>
      <dgm:t>
        <a:bodyPr/>
        <a:lstStyle/>
        <a:p>
          <a:endParaRPr lang="en-US"/>
        </a:p>
      </dgm:t>
    </dgm:pt>
    <dgm:pt modelId="{53F8878E-BBF0-4512-A62C-133681FBFA81}">
      <dgm:prSet/>
      <dgm:spPr/>
      <dgm:t>
        <a:bodyPr/>
        <a:lstStyle/>
        <a:p>
          <a:r>
            <a:rPr lang="tr-TR" b="1"/>
            <a:t>Nokta sayısı fazla olan harflerde hata oranı daha yüksek çıkmıştır</a:t>
          </a:r>
          <a:r>
            <a:rPr lang="tr-TR"/>
            <a:t>, çünkü modelin noktalama işaretlerini tam olarak ayırt edebilmesi daha fazla bağlamsal bilgi gerektirmektedir.</a:t>
          </a:r>
          <a:endParaRPr lang="en-US"/>
        </a:p>
      </dgm:t>
    </dgm:pt>
    <dgm:pt modelId="{9C7F248B-4B8C-4847-9712-FAB705A349A3}" type="parTrans" cxnId="{7BCA5515-FA4C-48F5-9DB5-317753152C80}">
      <dgm:prSet/>
      <dgm:spPr/>
      <dgm:t>
        <a:bodyPr/>
        <a:lstStyle/>
        <a:p>
          <a:endParaRPr lang="en-US"/>
        </a:p>
      </dgm:t>
    </dgm:pt>
    <dgm:pt modelId="{2E544250-0AE6-4816-9C30-894C0941D4BB}" type="sibTrans" cxnId="{7BCA5515-FA4C-48F5-9DB5-317753152C80}">
      <dgm:prSet/>
      <dgm:spPr/>
      <dgm:t>
        <a:bodyPr/>
        <a:lstStyle/>
        <a:p>
          <a:endParaRPr lang="en-US"/>
        </a:p>
      </dgm:t>
    </dgm:pt>
    <dgm:pt modelId="{796EB447-7DE2-4549-9115-D9FD27476647}">
      <dgm:prSet/>
      <dgm:spPr/>
      <dgm:t>
        <a:bodyPr/>
        <a:lstStyle/>
        <a:p>
          <a:r>
            <a:rPr lang="tr-TR" b="1" dirty="0"/>
            <a:t>Kelime tanıma performansının, karakter ve harf katarı tanımaya kıyasla daha düşük olduğu gözlemlenmiştir</a:t>
          </a:r>
          <a:r>
            <a:rPr lang="tr-TR" dirty="0"/>
            <a:t>, ancak normalizasyon süreçleriyle bu oran artırılmıştır.</a:t>
          </a:r>
          <a:endParaRPr lang="en-US" dirty="0"/>
        </a:p>
      </dgm:t>
    </dgm:pt>
    <dgm:pt modelId="{0082F6E6-5CAE-4611-BDB6-2B4D0E648990}" type="parTrans" cxnId="{4BD8377A-7B74-45B3-9979-06D5EFDCE1D9}">
      <dgm:prSet/>
      <dgm:spPr/>
      <dgm:t>
        <a:bodyPr/>
        <a:lstStyle/>
        <a:p>
          <a:endParaRPr lang="en-US"/>
        </a:p>
      </dgm:t>
    </dgm:pt>
    <dgm:pt modelId="{6501C78C-C0B9-43A8-A15D-A262D478BD19}" type="sibTrans" cxnId="{4BD8377A-7B74-45B3-9979-06D5EFDCE1D9}">
      <dgm:prSet/>
      <dgm:spPr/>
      <dgm:t>
        <a:bodyPr/>
        <a:lstStyle/>
        <a:p>
          <a:endParaRPr lang="en-US"/>
        </a:p>
      </dgm:t>
    </dgm:pt>
    <dgm:pt modelId="{EB218566-4269-4170-8C71-921279A5CBCC}" type="pres">
      <dgm:prSet presAssocID="{52C9AABD-48E1-43AA-8193-AECA1737C8FB}" presName="Name0" presStyleCnt="0">
        <dgm:presLayoutVars>
          <dgm:dir/>
          <dgm:animLvl val="lvl"/>
          <dgm:resizeHandles val="exact"/>
        </dgm:presLayoutVars>
      </dgm:prSet>
      <dgm:spPr/>
    </dgm:pt>
    <dgm:pt modelId="{597208EE-EE07-49B6-A595-7C27A1EE6C0E}" type="pres">
      <dgm:prSet presAssocID="{796EB447-7DE2-4549-9115-D9FD27476647}" presName="boxAndChildren" presStyleCnt="0"/>
      <dgm:spPr/>
    </dgm:pt>
    <dgm:pt modelId="{E7F8FA1A-22D4-447A-8094-5070C194F9C1}" type="pres">
      <dgm:prSet presAssocID="{796EB447-7DE2-4549-9115-D9FD27476647}" presName="parentTextBox" presStyleLbl="node1" presStyleIdx="0" presStyleCnt="4"/>
      <dgm:spPr/>
    </dgm:pt>
    <dgm:pt modelId="{23D774F9-4C40-4F7B-B192-65762F3ACC75}" type="pres">
      <dgm:prSet presAssocID="{2E544250-0AE6-4816-9C30-894C0941D4BB}" presName="sp" presStyleCnt="0"/>
      <dgm:spPr/>
    </dgm:pt>
    <dgm:pt modelId="{50C88B5B-776E-4B10-A265-173D94FD7D65}" type="pres">
      <dgm:prSet presAssocID="{53F8878E-BBF0-4512-A62C-133681FBFA81}" presName="arrowAndChildren" presStyleCnt="0"/>
      <dgm:spPr/>
    </dgm:pt>
    <dgm:pt modelId="{5495B301-CFA3-4A85-8109-9514704174C4}" type="pres">
      <dgm:prSet presAssocID="{53F8878E-BBF0-4512-A62C-133681FBFA81}" presName="parentTextArrow" presStyleLbl="node1" presStyleIdx="1" presStyleCnt="4"/>
      <dgm:spPr/>
    </dgm:pt>
    <dgm:pt modelId="{13A55900-259A-4EF9-97D7-A31ABA68C80B}" type="pres">
      <dgm:prSet presAssocID="{E11B4B61-103D-441B-8636-5BA4D0FEDC9F}" presName="sp" presStyleCnt="0"/>
      <dgm:spPr/>
    </dgm:pt>
    <dgm:pt modelId="{8CBF3F0D-28AA-4F22-8089-B72432B039BD}" type="pres">
      <dgm:prSet presAssocID="{8DA547CE-825D-4B1C-A60C-F6FD520C2B0E}" presName="arrowAndChildren" presStyleCnt="0"/>
      <dgm:spPr/>
    </dgm:pt>
    <dgm:pt modelId="{524D5C97-AC90-44C4-BF22-DB2C026B7001}" type="pres">
      <dgm:prSet presAssocID="{8DA547CE-825D-4B1C-A60C-F6FD520C2B0E}" presName="parentTextArrow" presStyleLbl="node1" presStyleIdx="2" presStyleCnt="4"/>
      <dgm:spPr/>
    </dgm:pt>
    <dgm:pt modelId="{8851A4AA-03F6-42E6-9EFA-EE3EA1657A72}" type="pres">
      <dgm:prSet presAssocID="{3101EA3F-DD74-4AE6-BD2C-7696102EF031}" presName="sp" presStyleCnt="0"/>
      <dgm:spPr/>
    </dgm:pt>
    <dgm:pt modelId="{BCAD53B9-666D-4EEA-B530-97A4A7D03E94}" type="pres">
      <dgm:prSet presAssocID="{B498486D-6308-405A-9661-EAE457B8F4BA}" presName="arrowAndChildren" presStyleCnt="0"/>
      <dgm:spPr/>
    </dgm:pt>
    <dgm:pt modelId="{3012E084-5C7A-4770-903B-1D8660C04DB4}" type="pres">
      <dgm:prSet presAssocID="{B498486D-6308-405A-9661-EAE457B8F4BA}" presName="parentTextArrow" presStyleLbl="node1" presStyleIdx="3" presStyleCnt="4"/>
      <dgm:spPr/>
    </dgm:pt>
  </dgm:ptLst>
  <dgm:cxnLst>
    <dgm:cxn modelId="{7BCA5515-FA4C-48F5-9DB5-317753152C80}" srcId="{52C9AABD-48E1-43AA-8193-AECA1737C8FB}" destId="{53F8878E-BBF0-4512-A62C-133681FBFA81}" srcOrd="2" destOrd="0" parTransId="{9C7F248B-4B8C-4847-9712-FAB705A349A3}" sibTransId="{2E544250-0AE6-4816-9C30-894C0941D4BB}"/>
    <dgm:cxn modelId="{75B4E516-92AF-40F0-AA01-3815205D01B6}" type="presOf" srcId="{53F8878E-BBF0-4512-A62C-133681FBFA81}" destId="{5495B301-CFA3-4A85-8109-9514704174C4}" srcOrd="0" destOrd="0" presId="urn:microsoft.com/office/officeart/2005/8/layout/process4"/>
    <dgm:cxn modelId="{4BD8377A-7B74-45B3-9979-06D5EFDCE1D9}" srcId="{52C9AABD-48E1-43AA-8193-AECA1737C8FB}" destId="{796EB447-7DE2-4549-9115-D9FD27476647}" srcOrd="3" destOrd="0" parTransId="{0082F6E6-5CAE-4611-BDB6-2B4D0E648990}" sibTransId="{6501C78C-C0B9-43A8-A15D-A262D478BD19}"/>
    <dgm:cxn modelId="{58FBAEC2-58B7-4F55-ACB6-D52D051E0785}" type="presOf" srcId="{8DA547CE-825D-4B1C-A60C-F6FD520C2B0E}" destId="{524D5C97-AC90-44C4-BF22-DB2C026B7001}" srcOrd="0" destOrd="0" presId="urn:microsoft.com/office/officeart/2005/8/layout/process4"/>
    <dgm:cxn modelId="{8F2AC8C8-C3BD-4D11-A681-C0815475D187}" type="presOf" srcId="{B498486D-6308-405A-9661-EAE457B8F4BA}" destId="{3012E084-5C7A-4770-903B-1D8660C04DB4}" srcOrd="0" destOrd="0" presId="urn:microsoft.com/office/officeart/2005/8/layout/process4"/>
    <dgm:cxn modelId="{52A8F5C9-1A9C-458D-B436-CC65D1162630}" type="presOf" srcId="{796EB447-7DE2-4549-9115-D9FD27476647}" destId="{E7F8FA1A-22D4-447A-8094-5070C194F9C1}" srcOrd="0" destOrd="0" presId="urn:microsoft.com/office/officeart/2005/8/layout/process4"/>
    <dgm:cxn modelId="{6B78F3CC-F83B-426E-952E-DCACC1420318}" type="presOf" srcId="{52C9AABD-48E1-43AA-8193-AECA1737C8FB}" destId="{EB218566-4269-4170-8C71-921279A5CBCC}" srcOrd="0" destOrd="0" presId="urn:microsoft.com/office/officeart/2005/8/layout/process4"/>
    <dgm:cxn modelId="{2D4944DD-1162-4499-899D-DE6C524C3D2D}" srcId="{52C9AABD-48E1-43AA-8193-AECA1737C8FB}" destId="{8DA547CE-825D-4B1C-A60C-F6FD520C2B0E}" srcOrd="1" destOrd="0" parTransId="{D57DA17B-B2F6-4E9A-AEE5-5E2166D8DBCC}" sibTransId="{E11B4B61-103D-441B-8636-5BA4D0FEDC9F}"/>
    <dgm:cxn modelId="{939B0FE2-36D3-4E72-BEAB-11EE66583FCE}" srcId="{52C9AABD-48E1-43AA-8193-AECA1737C8FB}" destId="{B498486D-6308-405A-9661-EAE457B8F4BA}" srcOrd="0" destOrd="0" parTransId="{4181CE85-A7F8-4598-B5FF-DB07762F734B}" sibTransId="{3101EA3F-DD74-4AE6-BD2C-7696102EF031}"/>
    <dgm:cxn modelId="{ABC22CF7-EA92-4C76-9E8C-5DED4FCD7FA0}" type="presParOf" srcId="{EB218566-4269-4170-8C71-921279A5CBCC}" destId="{597208EE-EE07-49B6-A595-7C27A1EE6C0E}" srcOrd="0" destOrd="0" presId="urn:microsoft.com/office/officeart/2005/8/layout/process4"/>
    <dgm:cxn modelId="{5928170A-B9FB-4FA0-B691-C39AE4692F69}" type="presParOf" srcId="{597208EE-EE07-49B6-A595-7C27A1EE6C0E}" destId="{E7F8FA1A-22D4-447A-8094-5070C194F9C1}" srcOrd="0" destOrd="0" presId="urn:microsoft.com/office/officeart/2005/8/layout/process4"/>
    <dgm:cxn modelId="{A11DF30C-568B-49AA-BC68-4AD22318B9B2}" type="presParOf" srcId="{EB218566-4269-4170-8C71-921279A5CBCC}" destId="{23D774F9-4C40-4F7B-B192-65762F3ACC75}" srcOrd="1" destOrd="0" presId="urn:microsoft.com/office/officeart/2005/8/layout/process4"/>
    <dgm:cxn modelId="{21D71E55-B555-4429-9522-1B9F87E966C4}" type="presParOf" srcId="{EB218566-4269-4170-8C71-921279A5CBCC}" destId="{50C88B5B-776E-4B10-A265-173D94FD7D65}" srcOrd="2" destOrd="0" presId="urn:microsoft.com/office/officeart/2005/8/layout/process4"/>
    <dgm:cxn modelId="{5C0079BE-C682-4BF6-BEA1-049F2E511B27}" type="presParOf" srcId="{50C88B5B-776E-4B10-A265-173D94FD7D65}" destId="{5495B301-CFA3-4A85-8109-9514704174C4}" srcOrd="0" destOrd="0" presId="urn:microsoft.com/office/officeart/2005/8/layout/process4"/>
    <dgm:cxn modelId="{83148D6F-4558-4030-8813-6AB392007EEF}" type="presParOf" srcId="{EB218566-4269-4170-8C71-921279A5CBCC}" destId="{13A55900-259A-4EF9-97D7-A31ABA68C80B}" srcOrd="3" destOrd="0" presId="urn:microsoft.com/office/officeart/2005/8/layout/process4"/>
    <dgm:cxn modelId="{E46E8293-FD9D-4C2B-9418-1BE8FD310284}" type="presParOf" srcId="{EB218566-4269-4170-8C71-921279A5CBCC}" destId="{8CBF3F0D-28AA-4F22-8089-B72432B039BD}" srcOrd="4" destOrd="0" presId="urn:microsoft.com/office/officeart/2005/8/layout/process4"/>
    <dgm:cxn modelId="{56405B28-C0B9-4F9D-8426-D050EF503EE7}" type="presParOf" srcId="{8CBF3F0D-28AA-4F22-8089-B72432B039BD}" destId="{524D5C97-AC90-44C4-BF22-DB2C026B7001}" srcOrd="0" destOrd="0" presId="urn:microsoft.com/office/officeart/2005/8/layout/process4"/>
    <dgm:cxn modelId="{754C2EC9-B8C6-4BC3-999A-3F544A4B61CE}" type="presParOf" srcId="{EB218566-4269-4170-8C71-921279A5CBCC}" destId="{8851A4AA-03F6-42E6-9EFA-EE3EA1657A72}" srcOrd="5" destOrd="0" presId="urn:microsoft.com/office/officeart/2005/8/layout/process4"/>
    <dgm:cxn modelId="{D0A6AD3E-7D16-4B47-BACB-2156923B4382}" type="presParOf" srcId="{EB218566-4269-4170-8C71-921279A5CBCC}" destId="{BCAD53B9-666D-4EEA-B530-97A4A7D03E94}" srcOrd="6" destOrd="0" presId="urn:microsoft.com/office/officeart/2005/8/layout/process4"/>
    <dgm:cxn modelId="{FE5AA2C1-F4CC-4781-8983-2A1465158A33}" type="presParOf" srcId="{BCAD53B9-666D-4EEA-B530-97A4A7D03E94}" destId="{3012E084-5C7A-4770-903B-1D8660C04DB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E68F26-D438-4A72-B583-150CAC6AAC1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9A45B0-48CE-4EAB-B0DC-5F36A21BBD89}">
      <dgm:prSet/>
      <dgm:spPr/>
      <dgm:t>
        <a:bodyPr/>
        <a:lstStyle/>
        <a:p>
          <a:r>
            <a:rPr lang="tr-TR" b="1" dirty="0"/>
            <a:t>El yazması Osmanlıca metinler</a:t>
          </a:r>
          <a:r>
            <a:rPr lang="tr-TR" dirty="0"/>
            <a:t> için derin öğrenme tabanlı OCR modelinin geliştirilmesi</a:t>
          </a:r>
          <a:endParaRPr lang="en-US" dirty="0"/>
        </a:p>
      </dgm:t>
    </dgm:pt>
    <dgm:pt modelId="{368C1B44-B0DC-4AF6-A9EB-5EB1588DA509}" type="parTrans" cxnId="{81D805E7-732E-4B90-994F-5108B3FC5801}">
      <dgm:prSet/>
      <dgm:spPr/>
      <dgm:t>
        <a:bodyPr/>
        <a:lstStyle/>
        <a:p>
          <a:endParaRPr lang="en-US"/>
        </a:p>
      </dgm:t>
    </dgm:pt>
    <dgm:pt modelId="{1E50A154-E2CE-43CD-9904-E41F7066232E}" type="sibTrans" cxnId="{81D805E7-732E-4B90-994F-5108B3FC5801}">
      <dgm:prSet/>
      <dgm:spPr/>
      <dgm:t>
        <a:bodyPr/>
        <a:lstStyle/>
        <a:p>
          <a:endParaRPr lang="en-US"/>
        </a:p>
      </dgm:t>
    </dgm:pt>
    <dgm:pt modelId="{80D9DFFE-870E-4604-A8CF-5951325349AF}">
      <dgm:prSet/>
      <dgm:spPr/>
      <dgm:t>
        <a:bodyPr/>
        <a:lstStyle/>
        <a:p>
          <a:r>
            <a:rPr lang="tr-TR" b="1" dirty="0"/>
            <a:t>Modern Türkçeye otomatik çeviri entegrasyonu</a:t>
          </a:r>
          <a:r>
            <a:rPr lang="tr-TR" dirty="0"/>
            <a:t> ile OCR çıktılarını daha anlaşılır hale getirmek</a:t>
          </a:r>
          <a:endParaRPr lang="en-US" dirty="0"/>
        </a:p>
      </dgm:t>
    </dgm:pt>
    <dgm:pt modelId="{BF3F23CD-4FB1-453D-A6DA-2E2BD34695F3}" type="parTrans" cxnId="{1E911B1D-E999-4C2D-926C-2DCF54539A8D}">
      <dgm:prSet/>
      <dgm:spPr/>
      <dgm:t>
        <a:bodyPr/>
        <a:lstStyle/>
        <a:p>
          <a:endParaRPr lang="en-US"/>
        </a:p>
      </dgm:t>
    </dgm:pt>
    <dgm:pt modelId="{868C3D49-F7EC-498F-9553-4228B1A5FD2F}" type="sibTrans" cxnId="{1E911B1D-E999-4C2D-926C-2DCF54539A8D}">
      <dgm:prSet/>
      <dgm:spPr/>
      <dgm:t>
        <a:bodyPr/>
        <a:lstStyle/>
        <a:p>
          <a:endParaRPr lang="en-US"/>
        </a:p>
      </dgm:t>
    </dgm:pt>
    <dgm:pt modelId="{6F882301-FAEE-412A-AAFA-F65CDB74F39F}">
      <dgm:prSet/>
      <dgm:spPr/>
      <dgm:t>
        <a:bodyPr/>
        <a:lstStyle/>
        <a:p>
          <a:r>
            <a:rPr lang="tr-TR" b="1"/>
            <a:t>Daha büyük ve çeşitli veri kümeleriyle</a:t>
          </a:r>
          <a:r>
            <a:rPr lang="tr-TR"/>
            <a:t> modelin genel başarımının artırılması</a:t>
          </a:r>
          <a:endParaRPr lang="en-US"/>
        </a:p>
      </dgm:t>
    </dgm:pt>
    <dgm:pt modelId="{EC514D10-62F6-46A4-9436-4757457D4F00}" type="parTrans" cxnId="{77D0490A-09C2-41D7-A60C-5385175C0672}">
      <dgm:prSet/>
      <dgm:spPr/>
      <dgm:t>
        <a:bodyPr/>
        <a:lstStyle/>
        <a:p>
          <a:endParaRPr lang="en-US"/>
        </a:p>
      </dgm:t>
    </dgm:pt>
    <dgm:pt modelId="{A0A91B77-D6A9-4B50-9A7E-3572AE715BE5}" type="sibTrans" cxnId="{77D0490A-09C2-41D7-A60C-5385175C0672}">
      <dgm:prSet/>
      <dgm:spPr/>
      <dgm:t>
        <a:bodyPr/>
        <a:lstStyle/>
        <a:p>
          <a:endParaRPr lang="en-US"/>
        </a:p>
      </dgm:t>
    </dgm:pt>
    <dgm:pt modelId="{7DC6CF6F-DEE1-449E-80BA-7728CF67EA6E}">
      <dgm:prSet/>
      <dgm:spPr/>
      <dgm:t>
        <a:bodyPr/>
        <a:lstStyle/>
        <a:p>
          <a:r>
            <a:rPr lang="tr-TR" b="1" dirty="0"/>
            <a:t>Sonuç olarak, bu çalışma Osmanlıca belgelerin dijitalleştirilmesi ve araştırmacılar tarafından erişilebilir hale getirilmesi sürecinde önemli bir adım atmıştır.</a:t>
          </a:r>
          <a:endParaRPr lang="en-US" dirty="0"/>
        </a:p>
      </dgm:t>
    </dgm:pt>
    <dgm:pt modelId="{A57BAC9A-5D0E-4672-B63B-7B827140227A}" type="parTrans" cxnId="{B49960FB-9E7C-4684-BD4D-3C9BD141C3F9}">
      <dgm:prSet/>
      <dgm:spPr/>
      <dgm:t>
        <a:bodyPr/>
        <a:lstStyle/>
        <a:p>
          <a:endParaRPr lang="en-US"/>
        </a:p>
      </dgm:t>
    </dgm:pt>
    <dgm:pt modelId="{EB53CFAE-6519-4305-ACDC-830F26064783}" type="sibTrans" cxnId="{B49960FB-9E7C-4684-BD4D-3C9BD141C3F9}">
      <dgm:prSet/>
      <dgm:spPr/>
      <dgm:t>
        <a:bodyPr/>
        <a:lstStyle/>
        <a:p>
          <a:endParaRPr lang="en-US"/>
        </a:p>
      </dgm:t>
    </dgm:pt>
    <dgm:pt modelId="{354A2F59-EB67-4723-AC8F-735AE821F101}" type="pres">
      <dgm:prSet presAssocID="{C9E68F26-D438-4A72-B583-150CAC6AAC12}" presName="linear" presStyleCnt="0">
        <dgm:presLayoutVars>
          <dgm:animLvl val="lvl"/>
          <dgm:resizeHandles val="exact"/>
        </dgm:presLayoutVars>
      </dgm:prSet>
      <dgm:spPr/>
    </dgm:pt>
    <dgm:pt modelId="{D6B02DF3-D2A4-4DD8-95BA-9564CAED2999}" type="pres">
      <dgm:prSet presAssocID="{509A45B0-48CE-4EAB-B0DC-5F36A21BBD89}" presName="parentText" presStyleLbl="node1" presStyleIdx="0" presStyleCnt="4" custLinFactY="-22694" custLinFactNeighborX="0" custLinFactNeighborY="-100000">
        <dgm:presLayoutVars>
          <dgm:chMax val="0"/>
          <dgm:bulletEnabled val="1"/>
        </dgm:presLayoutVars>
      </dgm:prSet>
      <dgm:spPr/>
    </dgm:pt>
    <dgm:pt modelId="{744781D9-C383-4664-9427-D128538137E2}" type="pres">
      <dgm:prSet presAssocID="{1E50A154-E2CE-43CD-9904-E41F7066232E}" presName="spacer" presStyleCnt="0"/>
      <dgm:spPr/>
    </dgm:pt>
    <dgm:pt modelId="{872BF84F-6FFE-48AD-95E9-38691647AAD2}" type="pres">
      <dgm:prSet presAssocID="{80D9DFFE-870E-4604-A8CF-5951325349AF}" presName="parentText" presStyleLbl="node1" presStyleIdx="1" presStyleCnt="4" custLinFactY="-7297" custLinFactNeighborX="0" custLinFactNeighborY="-100000">
        <dgm:presLayoutVars>
          <dgm:chMax val="0"/>
          <dgm:bulletEnabled val="1"/>
        </dgm:presLayoutVars>
      </dgm:prSet>
      <dgm:spPr/>
    </dgm:pt>
    <dgm:pt modelId="{42112F6B-8802-4396-8AE7-53D8C9D37E75}" type="pres">
      <dgm:prSet presAssocID="{868C3D49-F7EC-498F-9553-4228B1A5FD2F}" presName="spacer" presStyleCnt="0"/>
      <dgm:spPr/>
    </dgm:pt>
    <dgm:pt modelId="{931D58B0-87A7-4E38-9515-EC5C41B89558}" type="pres">
      <dgm:prSet presAssocID="{6F882301-FAEE-412A-AAFA-F65CDB74F39F}" presName="parentText" presStyleLbl="node1" presStyleIdx="2" presStyleCnt="4" custLinFactNeighborX="0" custLinFactNeighborY="-32511">
        <dgm:presLayoutVars>
          <dgm:chMax val="0"/>
          <dgm:bulletEnabled val="1"/>
        </dgm:presLayoutVars>
      </dgm:prSet>
      <dgm:spPr/>
    </dgm:pt>
    <dgm:pt modelId="{56B231F3-D1B1-4168-9F58-ADF0C23E7FFB}" type="pres">
      <dgm:prSet presAssocID="{A0A91B77-D6A9-4B50-9A7E-3572AE715BE5}" presName="spacer" presStyleCnt="0"/>
      <dgm:spPr/>
    </dgm:pt>
    <dgm:pt modelId="{FA347FA0-565B-4488-ACEC-C281CC7CF209}" type="pres">
      <dgm:prSet presAssocID="{7DC6CF6F-DEE1-449E-80BA-7728CF67EA6E}" presName="parentText" presStyleLbl="node1" presStyleIdx="3" presStyleCnt="4" custLinFactY="8157" custLinFactNeighborX="0" custLinFactNeighborY="100000">
        <dgm:presLayoutVars>
          <dgm:chMax val="0"/>
          <dgm:bulletEnabled val="1"/>
        </dgm:presLayoutVars>
      </dgm:prSet>
      <dgm:spPr/>
    </dgm:pt>
  </dgm:ptLst>
  <dgm:cxnLst>
    <dgm:cxn modelId="{A43D5F01-E0B7-4122-8A95-B1FF6A5BFFB8}" type="presOf" srcId="{80D9DFFE-870E-4604-A8CF-5951325349AF}" destId="{872BF84F-6FFE-48AD-95E9-38691647AAD2}" srcOrd="0" destOrd="0" presId="urn:microsoft.com/office/officeart/2005/8/layout/vList2"/>
    <dgm:cxn modelId="{77D0490A-09C2-41D7-A60C-5385175C0672}" srcId="{C9E68F26-D438-4A72-B583-150CAC6AAC12}" destId="{6F882301-FAEE-412A-AAFA-F65CDB74F39F}" srcOrd="2" destOrd="0" parTransId="{EC514D10-62F6-46A4-9436-4757457D4F00}" sibTransId="{A0A91B77-D6A9-4B50-9A7E-3572AE715BE5}"/>
    <dgm:cxn modelId="{1E911B1D-E999-4C2D-926C-2DCF54539A8D}" srcId="{C9E68F26-D438-4A72-B583-150CAC6AAC12}" destId="{80D9DFFE-870E-4604-A8CF-5951325349AF}" srcOrd="1" destOrd="0" parTransId="{BF3F23CD-4FB1-453D-A6DA-2E2BD34695F3}" sibTransId="{868C3D49-F7EC-498F-9553-4228B1A5FD2F}"/>
    <dgm:cxn modelId="{D6BFA663-55F8-4548-9E78-4DA429A12CE2}" type="presOf" srcId="{509A45B0-48CE-4EAB-B0DC-5F36A21BBD89}" destId="{D6B02DF3-D2A4-4DD8-95BA-9564CAED2999}" srcOrd="0" destOrd="0" presId="urn:microsoft.com/office/officeart/2005/8/layout/vList2"/>
    <dgm:cxn modelId="{7C717CC5-389A-4E00-87CA-7BD2B541F0D8}" type="presOf" srcId="{7DC6CF6F-DEE1-449E-80BA-7728CF67EA6E}" destId="{FA347FA0-565B-4488-ACEC-C281CC7CF209}" srcOrd="0" destOrd="0" presId="urn:microsoft.com/office/officeart/2005/8/layout/vList2"/>
    <dgm:cxn modelId="{CE2331DD-954B-4812-B1EF-0DDC0254D749}" type="presOf" srcId="{6F882301-FAEE-412A-AAFA-F65CDB74F39F}" destId="{931D58B0-87A7-4E38-9515-EC5C41B89558}" srcOrd="0" destOrd="0" presId="urn:microsoft.com/office/officeart/2005/8/layout/vList2"/>
    <dgm:cxn modelId="{AF1F6BE6-ED6B-4A8A-BA93-81AFB95C3EED}" type="presOf" srcId="{C9E68F26-D438-4A72-B583-150CAC6AAC12}" destId="{354A2F59-EB67-4723-AC8F-735AE821F101}" srcOrd="0" destOrd="0" presId="urn:microsoft.com/office/officeart/2005/8/layout/vList2"/>
    <dgm:cxn modelId="{81D805E7-732E-4B90-994F-5108B3FC5801}" srcId="{C9E68F26-D438-4A72-B583-150CAC6AAC12}" destId="{509A45B0-48CE-4EAB-B0DC-5F36A21BBD89}" srcOrd="0" destOrd="0" parTransId="{368C1B44-B0DC-4AF6-A9EB-5EB1588DA509}" sibTransId="{1E50A154-E2CE-43CD-9904-E41F7066232E}"/>
    <dgm:cxn modelId="{B49960FB-9E7C-4684-BD4D-3C9BD141C3F9}" srcId="{C9E68F26-D438-4A72-B583-150CAC6AAC12}" destId="{7DC6CF6F-DEE1-449E-80BA-7728CF67EA6E}" srcOrd="3" destOrd="0" parTransId="{A57BAC9A-5D0E-4672-B63B-7B827140227A}" sibTransId="{EB53CFAE-6519-4305-ACDC-830F26064783}"/>
    <dgm:cxn modelId="{2A289B94-DBB6-4101-90F0-A815E7EEBCF6}" type="presParOf" srcId="{354A2F59-EB67-4723-AC8F-735AE821F101}" destId="{D6B02DF3-D2A4-4DD8-95BA-9564CAED2999}" srcOrd="0" destOrd="0" presId="urn:microsoft.com/office/officeart/2005/8/layout/vList2"/>
    <dgm:cxn modelId="{9ECA8212-44F0-497D-B1A7-0D7397D7987B}" type="presParOf" srcId="{354A2F59-EB67-4723-AC8F-735AE821F101}" destId="{744781D9-C383-4664-9427-D128538137E2}" srcOrd="1" destOrd="0" presId="urn:microsoft.com/office/officeart/2005/8/layout/vList2"/>
    <dgm:cxn modelId="{8491C368-BBEC-490F-82B0-1A7F6AE29680}" type="presParOf" srcId="{354A2F59-EB67-4723-AC8F-735AE821F101}" destId="{872BF84F-6FFE-48AD-95E9-38691647AAD2}" srcOrd="2" destOrd="0" presId="urn:microsoft.com/office/officeart/2005/8/layout/vList2"/>
    <dgm:cxn modelId="{EF571D74-3DFB-466B-AD1C-C4EDEBE20566}" type="presParOf" srcId="{354A2F59-EB67-4723-AC8F-735AE821F101}" destId="{42112F6B-8802-4396-8AE7-53D8C9D37E75}" srcOrd="3" destOrd="0" presId="urn:microsoft.com/office/officeart/2005/8/layout/vList2"/>
    <dgm:cxn modelId="{57A68AFB-D646-41CE-87B6-95BC114C010D}" type="presParOf" srcId="{354A2F59-EB67-4723-AC8F-735AE821F101}" destId="{931D58B0-87A7-4E38-9515-EC5C41B89558}" srcOrd="4" destOrd="0" presId="urn:microsoft.com/office/officeart/2005/8/layout/vList2"/>
    <dgm:cxn modelId="{9ABE514D-27FB-4A04-B5D5-AD3D583EFD5E}" type="presParOf" srcId="{354A2F59-EB67-4723-AC8F-735AE821F101}" destId="{56B231F3-D1B1-4168-9F58-ADF0C23E7FFB}" srcOrd="5" destOrd="0" presId="urn:microsoft.com/office/officeart/2005/8/layout/vList2"/>
    <dgm:cxn modelId="{E3063523-A431-4052-B46E-4402C1376BB8}" type="presParOf" srcId="{354A2F59-EB67-4723-AC8F-735AE821F101}" destId="{FA347FA0-565B-4488-ACEC-C281CC7CF20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5FFC3C-A674-4E9A-B215-2328913EFF99}">
      <dsp:nvSpPr>
        <dsp:cNvPr id="0" name=""/>
        <dsp:cNvSpPr/>
      </dsp:nvSpPr>
      <dsp:spPr>
        <a:xfrm>
          <a:off x="4714" y="455705"/>
          <a:ext cx="4537328" cy="28812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446DDD-B3FE-48C1-9073-D98A85236A58}">
      <dsp:nvSpPr>
        <dsp:cNvPr id="0" name=""/>
        <dsp:cNvSpPr/>
      </dsp:nvSpPr>
      <dsp:spPr>
        <a:xfrm>
          <a:off x="508861" y="934645"/>
          <a:ext cx="4537328" cy="2881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dirty="0"/>
            <a:t>Osmanlıca, 13. ve 20. yüzyıllar arasında Osmanlı İmparatorluğu'nda kullanılan bir yazı dili olup, Arap harflerine dayalı zengin ve karmaşık bir yapıya sahiptir. Günümüzde dünya çapında milyonlarca Osmanlıca belge arşivlerde ve kütüphanelerde bulunmaktadır. Ancak bu belgelerin büyük bir kısmı hâlâ dijital ortama aktarılmamış, manuel transkripsiyon süreçleri ise zaman alıcı ve maliyetli olmaktadır.</a:t>
          </a:r>
          <a:endParaRPr lang="en-US" sz="1600" kern="1200" dirty="0"/>
        </a:p>
      </dsp:txBody>
      <dsp:txXfrm>
        <a:off x="593249" y="1019033"/>
        <a:ext cx="4368552" cy="2712427"/>
      </dsp:txXfrm>
    </dsp:sp>
    <dsp:sp modelId="{8A64D088-2EBC-4464-B6F2-F9BD605B8417}">
      <dsp:nvSpPr>
        <dsp:cNvPr id="0" name=""/>
        <dsp:cNvSpPr/>
      </dsp:nvSpPr>
      <dsp:spPr>
        <a:xfrm>
          <a:off x="5550337" y="455705"/>
          <a:ext cx="4774947" cy="28812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D24C9A-5604-425C-85DD-15F7C3249BB0}">
      <dsp:nvSpPr>
        <dsp:cNvPr id="0" name=""/>
        <dsp:cNvSpPr/>
      </dsp:nvSpPr>
      <dsp:spPr>
        <a:xfrm>
          <a:off x="6054484" y="934645"/>
          <a:ext cx="4774947" cy="288120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tr-TR" sz="1600" kern="1200" dirty="0"/>
            <a:t>Bu çalışmada, </a:t>
          </a:r>
          <a:r>
            <a:rPr lang="tr-TR" sz="1600" b="1" kern="1200" dirty="0"/>
            <a:t>derin sinir ağları (</a:t>
          </a:r>
          <a:r>
            <a:rPr lang="tr-TR" sz="1600" b="1" kern="1200" dirty="0" err="1"/>
            <a:t>Deep</a:t>
          </a:r>
          <a:r>
            <a:rPr lang="tr-TR" sz="1600" b="1" kern="1200" dirty="0"/>
            <a:t> </a:t>
          </a:r>
          <a:r>
            <a:rPr lang="tr-TR" sz="1600" b="1" kern="1200" dirty="0" err="1"/>
            <a:t>Neural</a:t>
          </a:r>
          <a:r>
            <a:rPr lang="tr-TR" sz="1600" b="1" kern="1200" dirty="0"/>
            <a:t> Networks - DNN)</a:t>
          </a:r>
          <a:r>
            <a:rPr lang="tr-TR" sz="1600" kern="1200" dirty="0"/>
            <a:t> kullanarak </a:t>
          </a:r>
          <a:r>
            <a:rPr lang="tr-TR" sz="1600" b="1" kern="1200" dirty="0"/>
            <a:t>Osmanlıca matbu nesih hattı</a:t>
          </a:r>
          <a:r>
            <a:rPr lang="tr-TR" sz="1600" kern="1200" dirty="0"/>
            <a:t> ile yazılmış belgeleri metne dönüştüren gelişmiş bir </a:t>
          </a:r>
          <a:r>
            <a:rPr lang="tr-TR" sz="1600" b="1" kern="1200" dirty="0"/>
            <a:t>optik karakter tanıma (OCR) sistemi</a:t>
          </a:r>
          <a:r>
            <a:rPr lang="tr-TR" sz="1600" kern="1200" dirty="0"/>
            <a:t> geliştirilmiştir. Önerilen model, </a:t>
          </a:r>
          <a:r>
            <a:rPr lang="tr-TR" sz="1600" b="1" kern="1200" dirty="0" err="1"/>
            <a:t>Evrişimli</a:t>
          </a:r>
          <a:r>
            <a:rPr lang="tr-TR" sz="1600" b="1" kern="1200" dirty="0"/>
            <a:t> Sinir Ağları (CNN) ve Tekrarlayan Sinir Ağları (RNN)</a:t>
          </a:r>
          <a:r>
            <a:rPr lang="tr-TR" sz="1600" kern="1200" dirty="0"/>
            <a:t> mimarilerini birleştiren hibrit bir yaklaşım kullanmaktadır. Bu yöntem, </a:t>
          </a:r>
          <a:r>
            <a:rPr lang="tr-TR" sz="1600" b="1" kern="1200" dirty="0"/>
            <a:t>CNN’nin nesne tanıma gücü ile </a:t>
          </a:r>
          <a:r>
            <a:rPr lang="tr-TR" sz="1600" b="1" kern="1200" dirty="0" err="1"/>
            <a:t>RNN’nin</a:t>
          </a:r>
          <a:r>
            <a:rPr lang="tr-TR" sz="1600" b="1" kern="1200" dirty="0"/>
            <a:t> sıralı veri işleme yeteneğini</a:t>
          </a:r>
          <a:r>
            <a:rPr lang="tr-TR" sz="1600" kern="1200" dirty="0"/>
            <a:t> bir araya getirerek Osmanlıca karakterleri, kelimeleri ve bağlı harf katarlarını yüksek doğrulukla tanıyabilmektedir.</a:t>
          </a:r>
          <a:endParaRPr lang="en-US" sz="1600" kern="1200" dirty="0"/>
        </a:p>
      </dsp:txBody>
      <dsp:txXfrm>
        <a:off x="6138872" y="1019033"/>
        <a:ext cx="4606171" cy="2712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FA1A-22D4-447A-8094-5070C194F9C1}">
      <dsp:nvSpPr>
        <dsp:cNvPr id="0" name=""/>
        <dsp:cNvSpPr/>
      </dsp:nvSpPr>
      <dsp:spPr>
        <a:xfrm>
          <a:off x="0" y="4335200"/>
          <a:ext cx="11093683" cy="9484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tr-TR" sz="1600" b="1" kern="1200" dirty="0"/>
            <a:t>Kelime tanıma performansının, karakter ve harf katarı tanımaya kıyasla daha düşük olduğu gözlemlenmiştir</a:t>
          </a:r>
          <a:r>
            <a:rPr lang="tr-TR" sz="1600" kern="1200" dirty="0"/>
            <a:t>, ancak normalizasyon süreçleriyle bu oran artırılmıştır.</a:t>
          </a:r>
          <a:endParaRPr lang="en-US" sz="1600" kern="1200" dirty="0"/>
        </a:p>
      </dsp:txBody>
      <dsp:txXfrm>
        <a:off x="0" y="4335200"/>
        <a:ext cx="11093683" cy="948435"/>
      </dsp:txXfrm>
    </dsp:sp>
    <dsp:sp modelId="{5495B301-CFA3-4A85-8109-9514704174C4}">
      <dsp:nvSpPr>
        <dsp:cNvPr id="0" name=""/>
        <dsp:cNvSpPr/>
      </dsp:nvSpPr>
      <dsp:spPr>
        <a:xfrm rot="10800000">
          <a:off x="0" y="2890732"/>
          <a:ext cx="11093683" cy="145869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tr-TR" sz="1600" b="1" kern="1200"/>
            <a:t>Nokta sayısı fazla olan harflerde hata oranı daha yüksek çıkmıştır</a:t>
          </a:r>
          <a:r>
            <a:rPr lang="tr-TR" sz="1600" kern="1200"/>
            <a:t>, çünkü modelin noktalama işaretlerini tam olarak ayırt edebilmesi daha fazla bağlamsal bilgi gerektirmektedir.</a:t>
          </a:r>
          <a:endParaRPr lang="en-US" sz="1600" kern="1200"/>
        </a:p>
      </dsp:txBody>
      <dsp:txXfrm rot="10800000">
        <a:off x="0" y="2890732"/>
        <a:ext cx="11093683" cy="947816"/>
      </dsp:txXfrm>
    </dsp:sp>
    <dsp:sp modelId="{524D5C97-AC90-44C4-BF22-DB2C026B7001}">
      <dsp:nvSpPr>
        <dsp:cNvPr id="0" name=""/>
        <dsp:cNvSpPr/>
      </dsp:nvSpPr>
      <dsp:spPr>
        <a:xfrm rot="10800000">
          <a:off x="0" y="1446264"/>
          <a:ext cx="11093683" cy="145869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tr-TR" sz="1600" b="1" kern="1200"/>
            <a:t>Bitişik harflerin OCR üzerinde büyük bir etkisi olduğu</a:t>
          </a:r>
          <a:r>
            <a:rPr lang="tr-TR" sz="1600" kern="1200"/>
            <a:t> ve modelin bu yapıları başarılı bir şekilde tanıyabildiği belirlenmiştir.</a:t>
          </a:r>
          <a:endParaRPr lang="en-US" sz="1600" kern="1200"/>
        </a:p>
      </dsp:txBody>
      <dsp:txXfrm rot="10800000">
        <a:off x="0" y="1446264"/>
        <a:ext cx="11093683" cy="947816"/>
      </dsp:txXfrm>
    </dsp:sp>
    <dsp:sp modelId="{3012E084-5C7A-4770-903B-1D8660C04DB4}">
      <dsp:nvSpPr>
        <dsp:cNvPr id="0" name=""/>
        <dsp:cNvSpPr/>
      </dsp:nvSpPr>
      <dsp:spPr>
        <a:xfrm rot="10800000">
          <a:off x="0" y="1796"/>
          <a:ext cx="11093683" cy="1458694"/>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tr-TR" sz="1600" kern="1200" dirty="0"/>
            <a:t>Çalışmada, </a:t>
          </a:r>
          <a:r>
            <a:rPr lang="tr-TR" sz="1600" b="1" kern="1200" dirty="0"/>
            <a:t>Osmanlı alfabesinin OCR performansına etkileri detaylı olarak analiz edilmiştir</a:t>
          </a:r>
          <a:r>
            <a:rPr lang="tr-TR" sz="1600" kern="1200" dirty="0"/>
            <a:t>. Osmanlıca  karakterleri </a:t>
          </a:r>
          <a:r>
            <a:rPr lang="tr-TR" sz="1600" b="1" kern="1200" dirty="0"/>
            <a:t>bağlantılılık (</a:t>
          </a:r>
          <a:r>
            <a:rPr lang="tr-TR" sz="1600" b="1" kern="1200" dirty="0" err="1"/>
            <a:t>connectedness</a:t>
          </a:r>
          <a:r>
            <a:rPr lang="tr-TR" sz="1600" b="1" kern="1200" dirty="0"/>
            <a:t>), gövde yapısı, nokta sayısı ve konumu, harf tipi ve kaynak dil gibi özelliklere</a:t>
          </a:r>
          <a:r>
            <a:rPr lang="tr-TR" sz="1600" kern="1200" dirty="0"/>
            <a:t> göre gruplandırılmış ve her bir grubun OCR doğruluğuna olan etkisi incelenmiştir.</a:t>
          </a:r>
          <a:endParaRPr lang="en-US" sz="1600" kern="1200" dirty="0"/>
        </a:p>
      </dsp:txBody>
      <dsp:txXfrm rot="10800000">
        <a:off x="0" y="1796"/>
        <a:ext cx="11093683" cy="947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02DF3-D2A4-4DD8-95BA-9564CAED2999}">
      <dsp:nvSpPr>
        <dsp:cNvPr id="0" name=""/>
        <dsp:cNvSpPr/>
      </dsp:nvSpPr>
      <dsp:spPr>
        <a:xfrm>
          <a:off x="0" y="230656"/>
          <a:ext cx="10942957" cy="859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kern="1200" dirty="0"/>
            <a:t>El yazması Osmanlıca metinler</a:t>
          </a:r>
          <a:r>
            <a:rPr lang="tr-TR" sz="2100" kern="1200" dirty="0"/>
            <a:t> için derin öğrenme tabanlı OCR modelinin geliştirilmesi</a:t>
          </a:r>
          <a:endParaRPr lang="en-US" sz="2100" kern="1200" dirty="0"/>
        </a:p>
      </dsp:txBody>
      <dsp:txXfrm>
        <a:off x="41979" y="272635"/>
        <a:ext cx="10858999" cy="775992"/>
      </dsp:txXfrm>
    </dsp:sp>
    <dsp:sp modelId="{872BF84F-6FFE-48AD-95E9-38691647AAD2}">
      <dsp:nvSpPr>
        <dsp:cNvPr id="0" name=""/>
        <dsp:cNvSpPr/>
      </dsp:nvSpPr>
      <dsp:spPr>
        <a:xfrm>
          <a:off x="0" y="1283493"/>
          <a:ext cx="10942957" cy="859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kern="1200" dirty="0"/>
            <a:t>Modern Türkçeye otomatik çeviri entegrasyonu</a:t>
          </a:r>
          <a:r>
            <a:rPr lang="tr-TR" sz="2100" kern="1200" dirty="0"/>
            <a:t> ile OCR çıktılarını daha anlaşılır hale getirmek</a:t>
          </a:r>
          <a:endParaRPr lang="en-US" sz="2100" kern="1200" dirty="0"/>
        </a:p>
      </dsp:txBody>
      <dsp:txXfrm>
        <a:off x="41979" y="1325472"/>
        <a:ext cx="10858999" cy="775992"/>
      </dsp:txXfrm>
    </dsp:sp>
    <dsp:sp modelId="{931D58B0-87A7-4E38-9515-EC5C41B89558}">
      <dsp:nvSpPr>
        <dsp:cNvPr id="0" name=""/>
        <dsp:cNvSpPr/>
      </dsp:nvSpPr>
      <dsp:spPr>
        <a:xfrm>
          <a:off x="0" y="2307491"/>
          <a:ext cx="10942957" cy="859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kern="1200"/>
            <a:t>Daha büyük ve çeşitli veri kümeleriyle</a:t>
          </a:r>
          <a:r>
            <a:rPr lang="tr-TR" sz="2100" kern="1200"/>
            <a:t> modelin genel başarımının artırılması</a:t>
          </a:r>
          <a:endParaRPr lang="en-US" sz="2100" kern="1200"/>
        </a:p>
      </dsp:txBody>
      <dsp:txXfrm>
        <a:off x="41979" y="2349470"/>
        <a:ext cx="10858999" cy="775992"/>
      </dsp:txXfrm>
    </dsp:sp>
    <dsp:sp modelId="{FA347FA0-565B-4488-ACEC-C281CC7CF209}">
      <dsp:nvSpPr>
        <dsp:cNvPr id="0" name=""/>
        <dsp:cNvSpPr/>
      </dsp:nvSpPr>
      <dsp:spPr>
        <a:xfrm>
          <a:off x="0" y="3378210"/>
          <a:ext cx="10942957" cy="8599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1" kern="1200" dirty="0"/>
            <a:t>Sonuç olarak, bu çalışma Osmanlıca belgelerin dijitalleştirilmesi ve araştırmacılar tarafından erişilebilir hale getirilmesi sürecinde önemli bir adım atmıştır.</a:t>
          </a:r>
          <a:endParaRPr lang="en-US" sz="2100" kern="1200" dirty="0"/>
        </a:p>
      </dsp:txBody>
      <dsp:txXfrm>
        <a:off x="41979" y="3420189"/>
        <a:ext cx="10858999" cy="77599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3/10/2025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7896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3/10/2025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9895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3/10/2025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970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3/10/2025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62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3/10/2025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631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3/10/2025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26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3/10/2025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0769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3/10/2025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9696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3/10/2025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04406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3/10/2025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4465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3/10/2025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4368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3/10/2025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62473542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Kırmızı dizeler içeren el">
            <a:extLst>
              <a:ext uri="{FF2B5EF4-FFF2-40B4-BE49-F238E27FC236}">
                <a16:creationId xmlns:a16="http://schemas.microsoft.com/office/drawing/2014/main" id="{CD6E040A-B4E7-147A-2F44-F3CD51E71303}"/>
              </a:ext>
            </a:extLst>
          </p:cNvPr>
          <p:cNvPicPr>
            <a:picLocks noChangeAspect="1"/>
          </p:cNvPicPr>
          <p:nvPr/>
        </p:nvPicPr>
        <p:blipFill>
          <a:blip r:embed="rId2"/>
          <a:srcRect l="19992" r="16006" b="-2"/>
          <a:stretch/>
        </p:blipFill>
        <p:spPr>
          <a:xfrm>
            <a:off x="20" y="1"/>
            <a:ext cx="6575591" cy="6858000"/>
          </a:xfrm>
          <a:prstGeom prst="rect">
            <a:avLst/>
          </a:prstGeom>
        </p:spPr>
      </p:pic>
      <p:sp>
        <p:nvSpPr>
          <p:cNvPr id="2" name="Başlık 1">
            <a:extLst>
              <a:ext uri="{FF2B5EF4-FFF2-40B4-BE49-F238E27FC236}">
                <a16:creationId xmlns:a16="http://schemas.microsoft.com/office/drawing/2014/main" id="{88669EA1-21E2-A11F-D5C4-F63657CD11AC}"/>
              </a:ext>
            </a:extLst>
          </p:cNvPr>
          <p:cNvSpPr>
            <a:spLocks noGrp="1"/>
          </p:cNvSpPr>
          <p:nvPr>
            <p:ph type="ctrTitle"/>
          </p:nvPr>
        </p:nvSpPr>
        <p:spPr>
          <a:xfrm>
            <a:off x="7168896" y="1129554"/>
            <a:ext cx="4361688" cy="3475236"/>
          </a:xfrm>
        </p:spPr>
        <p:txBody>
          <a:bodyPr>
            <a:normAutofit/>
          </a:bodyPr>
          <a:lstStyle/>
          <a:p>
            <a:pPr algn="l"/>
            <a:r>
              <a:rPr lang="tr-TR" sz="4200"/>
              <a:t>Derin Sinir Ağlarıyla Osmanlıca Optik Karakter Tanıma (OCR)</a:t>
            </a:r>
          </a:p>
        </p:txBody>
      </p:sp>
    </p:spTree>
    <p:extLst>
      <p:ext uri="{BB962C8B-B14F-4D97-AF65-F5344CB8AC3E}">
        <p14:creationId xmlns:p14="http://schemas.microsoft.com/office/powerpoint/2010/main" val="95778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645095-8C43-E48E-B032-E40AFD4BE136}"/>
              </a:ext>
            </a:extLst>
          </p:cNvPr>
          <p:cNvSpPr>
            <a:spLocks noGrp="1"/>
          </p:cNvSpPr>
          <p:nvPr>
            <p:ph type="title"/>
          </p:nvPr>
        </p:nvSpPr>
        <p:spPr>
          <a:xfrm>
            <a:off x="612648" y="391886"/>
            <a:ext cx="10653578" cy="974690"/>
          </a:xfrm>
        </p:spPr>
        <p:txBody>
          <a:bodyPr>
            <a:normAutofit fontScale="90000"/>
          </a:bodyPr>
          <a:lstStyle/>
          <a:p>
            <a:r>
              <a:rPr lang="tr-TR" sz="3600" b="1" dirty="0"/>
              <a:t>Gelecekte Yapılması Planlanan Çalışmalar</a:t>
            </a:r>
            <a:br>
              <a:rPr lang="tr-TR" sz="3600" b="1" dirty="0"/>
            </a:br>
            <a:endParaRPr lang="tr-TR" dirty="0"/>
          </a:p>
        </p:txBody>
      </p:sp>
      <p:graphicFrame>
        <p:nvGraphicFramePr>
          <p:cNvPr id="5" name="İçerik Yer Tutucusu 2">
            <a:extLst>
              <a:ext uri="{FF2B5EF4-FFF2-40B4-BE49-F238E27FC236}">
                <a16:creationId xmlns:a16="http://schemas.microsoft.com/office/drawing/2014/main" id="{F3E8E646-D049-99F9-E271-98EB385F79B3}"/>
              </a:ext>
            </a:extLst>
          </p:cNvPr>
          <p:cNvGraphicFramePr>
            <a:graphicFrameLocks noGrp="1"/>
          </p:cNvGraphicFramePr>
          <p:nvPr>
            <p:ph idx="1"/>
            <p:extLst>
              <p:ext uri="{D42A27DB-BD31-4B8C-83A1-F6EECF244321}">
                <p14:modId xmlns:p14="http://schemas.microsoft.com/office/powerpoint/2010/main" val="1004361844"/>
              </p:ext>
            </p:extLst>
          </p:nvPr>
        </p:nvGraphicFramePr>
        <p:xfrm>
          <a:off x="612647" y="1715532"/>
          <a:ext cx="10942957"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6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B98248D-2F61-A7F1-D794-FDBE97694119}"/>
              </a:ext>
            </a:extLst>
          </p:cNvPr>
          <p:cNvSpPr>
            <a:spLocks noGrp="1"/>
          </p:cNvSpPr>
          <p:nvPr>
            <p:ph type="title"/>
          </p:nvPr>
        </p:nvSpPr>
        <p:spPr>
          <a:xfrm>
            <a:off x="3234813" y="548640"/>
            <a:ext cx="4847304" cy="1132258"/>
          </a:xfrm>
        </p:spPr>
        <p:txBody>
          <a:bodyPr anchor="ctr">
            <a:normAutofit/>
          </a:bodyPr>
          <a:lstStyle/>
          <a:p>
            <a:pPr algn="ctr"/>
            <a:r>
              <a:rPr lang="tr-TR" sz="3500" dirty="0"/>
              <a:t>Giriş</a:t>
            </a:r>
            <a:br>
              <a:rPr lang="tr-TR" b="1" dirty="0"/>
            </a:br>
            <a:endParaRPr lang="tr-TR" dirty="0"/>
          </a:p>
        </p:txBody>
      </p:sp>
      <p:graphicFrame>
        <p:nvGraphicFramePr>
          <p:cNvPr id="5" name="İçerik Yer Tutucusu 2">
            <a:extLst>
              <a:ext uri="{FF2B5EF4-FFF2-40B4-BE49-F238E27FC236}">
                <a16:creationId xmlns:a16="http://schemas.microsoft.com/office/drawing/2014/main" id="{FAEA77D4-8A49-07D1-B53E-1D26EB652113}"/>
              </a:ext>
            </a:extLst>
          </p:cNvPr>
          <p:cNvGraphicFramePr>
            <a:graphicFrameLocks noGrp="1"/>
          </p:cNvGraphicFramePr>
          <p:nvPr>
            <p:ph idx="1"/>
            <p:extLst>
              <p:ext uri="{D42A27DB-BD31-4B8C-83A1-F6EECF244321}">
                <p14:modId xmlns:p14="http://schemas.microsoft.com/office/powerpoint/2010/main" val="4081244137"/>
              </p:ext>
            </p:extLst>
          </p:nvPr>
        </p:nvGraphicFramePr>
        <p:xfrm>
          <a:off x="552659" y="2037806"/>
          <a:ext cx="10834147" cy="4271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74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280D3096-E106-FD85-BFC6-72357402F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a:extLst>
              <a:ext uri="{FF2B5EF4-FFF2-40B4-BE49-F238E27FC236}">
                <a16:creationId xmlns:a16="http://schemas.microsoft.com/office/drawing/2014/main" id="{B83ADD1C-557D-2B61-553A-E8936FE48B5B}"/>
              </a:ext>
            </a:extLst>
          </p:cNvPr>
          <p:cNvPicPr>
            <a:picLocks noChangeAspect="1"/>
          </p:cNvPicPr>
          <p:nvPr/>
        </p:nvPicPr>
        <p:blipFill>
          <a:blip r:embed="rId2"/>
          <a:srcRect t="6280" r="-1" b="28749"/>
          <a:stretch/>
        </p:blipFill>
        <p:spPr>
          <a:xfrm>
            <a:off x="1055077" y="1075174"/>
            <a:ext cx="10717824" cy="5377828"/>
          </a:xfrm>
          <a:prstGeom prst="rect">
            <a:avLst/>
          </a:prstGeom>
        </p:spPr>
      </p:pic>
    </p:spTree>
    <p:extLst>
      <p:ext uri="{BB962C8B-B14F-4D97-AF65-F5344CB8AC3E}">
        <p14:creationId xmlns:p14="http://schemas.microsoft.com/office/powerpoint/2010/main" val="11052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40466E-033E-007E-2415-2A7503C9028C}"/>
              </a:ext>
            </a:extLst>
          </p:cNvPr>
          <p:cNvSpPr>
            <a:spLocks noGrp="1"/>
          </p:cNvSpPr>
          <p:nvPr>
            <p:ph type="title"/>
          </p:nvPr>
        </p:nvSpPr>
        <p:spPr/>
        <p:txBody>
          <a:bodyPr/>
          <a:lstStyle/>
          <a:p>
            <a:r>
              <a:rPr lang="tr-TR" b="1" dirty="0"/>
              <a:t>Çalışmanın Amacı ve Kullanılan Yöntemler</a:t>
            </a:r>
            <a:br>
              <a:rPr lang="tr-TR" b="1" dirty="0"/>
            </a:br>
            <a:endParaRPr lang="tr-TR" dirty="0"/>
          </a:p>
        </p:txBody>
      </p:sp>
      <p:sp>
        <p:nvSpPr>
          <p:cNvPr id="3" name="İçerik Yer Tutucusu 2">
            <a:extLst>
              <a:ext uri="{FF2B5EF4-FFF2-40B4-BE49-F238E27FC236}">
                <a16:creationId xmlns:a16="http://schemas.microsoft.com/office/drawing/2014/main" id="{0EE29684-04C5-B759-F55B-7F842DA94479}"/>
              </a:ext>
            </a:extLst>
          </p:cNvPr>
          <p:cNvSpPr>
            <a:spLocks noGrp="1"/>
          </p:cNvSpPr>
          <p:nvPr>
            <p:ph idx="1"/>
          </p:nvPr>
        </p:nvSpPr>
        <p:spPr/>
        <p:txBody>
          <a:bodyPr>
            <a:normAutofit fontScale="85000" lnSpcReduction="10000"/>
          </a:bodyPr>
          <a:lstStyle/>
          <a:p>
            <a:r>
              <a:rPr lang="tr-TR" dirty="0"/>
              <a:t>Bu çalışmanın amacı, </a:t>
            </a:r>
            <a:r>
              <a:rPr lang="tr-TR" b="1" dirty="0"/>
              <a:t>Osmanlıca metinlerin yüksek doğruluk oranıyla dijitalleştirilmesini sağlayan bir OCR modeli geliştirmek</a:t>
            </a:r>
            <a:r>
              <a:rPr lang="tr-TR" dirty="0"/>
              <a:t> ve bu modeli mevcut OCR araçlarıyla karşılaştırarak başarımını analiz etmektir.</a:t>
            </a:r>
          </a:p>
          <a:p>
            <a:r>
              <a:rPr lang="tr-TR" b="1" dirty="0"/>
              <a:t>Veri Seti ve Model Eğitimi</a:t>
            </a:r>
          </a:p>
          <a:p>
            <a:r>
              <a:rPr lang="tr-TR" dirty="0"/>
              <a:t>OCR modelinin eğitimi için </a:t>
            </a:r>
            <a:r>
              <a:rPr lang="tr-TR" b="1" dirty="0"/>
              <a:t>orijinal, sentetik ve hibrit</a:t>
            </a:r>
            <a:r>
              <a:rPr lang="tr-TR" dirty="0"/>
              <a:t> olmak üzere üç farklı veri kümesi oluşturulmuştur:</a:t>
            </a:r>
          </a:p>
          <a:p>
            <a:pPr>
              <a:buFont typeface="Arial" panose="020B0604020202020204" pitchFamily="34" charset="0"/>
              <a:buChar char="•"/>
            </a:pPr>
            <a:r>
              <a:rPr lang="tr-TR" b="1" dirty="0"/>
              <a:t>Orijinal Veri Seti:</a:t>
            </a:r>
            <a:r>
              <a:rPr lang="tr-TR" dirty="0"/>
              <a:t> Osmanlıca matbu nesih hattı ile yazılmış </a:t>
            </a:r>
            <a:r>
              <a:rPr lang="tr-TR" b="1" dirty="0"/>
              <a:t>1.000 sayfa</a:t>
            </a:r>
            <a:r>
              <a:rPr lang="tr-TR" dirty="0"/>
              <a:t> içerir.</a:t>
            </a:r>
          </a:p>
          <a:p>
            <a:pPr>
              <a:buFont typeface="Arial" panose="020B0604020202020204" pitchFamily="34" charset="0"/>
              <a:buChar char="•"/>
            </a:pPr>
            <a:r>
              <a:rPr lang="tr-TR" b="1" dirty="0"/>
              <a:t>Sentetik Veri Seti:</a:t>
            </a:r>
            <a:r>
              <a:rPr lang="tr-TR" dirty="0"/>
              <a:t> Yapay olarak oluşturulmuş </a:t>
            </a:r>
            <a:r>
              <a:rPr lang="tr-TR" b="1" dirty="0"/>
              <a:t>23.000 sayfa</a:t>
            </a:r>
            <a:r>
              <a:rPr lang="tr-TR" dirty="0"/>
              <a:t> içerir.</a:t>
            </a:r>
          </a:p>
          <a:p>
            <a:pPr>
              <a:buFont typeface="Arial" panose="020B0604020202020204" pitchFamily="34" charset="0"/>
              <a:buChar char="•"/>
            </a:pPr>
            <a:r>
              <a:rPr lang="tr-TR" b="1" dirty="0"/>
              <a:t>Hibrit Veri Seti:</a:t>
            </a:r>
            <a:r>
              <a:rPr lang="tr-TR" dirty="0"/>
              <a:t> Orijinal ve sentetik verilerin birleşiminden oluşur.</a:t>
            </a:r>
          </a:p>
          <a:p>
            <a:r>
              <a:rPr lang="tr-TR" dirty="0"/>
              <a:t>Model eğitimi sırasında, </a:t>
            </a:r>
            <a:r>
              <a:rPr lang="tr-TR" b="1" dirty="0"/>
              <a:t>veri çoğaltma teknikleri</a:t>
            </a:r>
            <a:r>
              <a:rPr lang="tr-TR" dirty="0"/>
              <a:t> uygulanarak modelin genelleme yeteneği artırılmış ve aşırı öğrenme (</a:t>
            </a:r>
            <a:r>
              <a:rPr lang="tr-TR" dirty="0" err="1"/>
              <a:t>overfitting</a:t>
            </a:r>
            <a:r>
              <a:rPr lang="tr-TR" dirty="0"/>
              <a:t>) engellenmiştir. Eğitim için kullanılan </a:t>
            </a:r>
            <a:r>
              <a:rPr lang="tr-TR" b="1" dirty="0"/>
              <a:t>CNN+RNN tabanlı derin öğrenme modeli</a:t>
            </a:r>
            <a:r>
              <a:rPr lang="tr-TR" dirty="0"/>
              <a:t>, karakterlerin görüntü tabanlı olarak tanımlanmasını ve sıralı veri içinde bağlamsal ilişkilerinin analiz edilmesini sağlamıştır.</a:t>
            </a:r>
          </a:p>
        </p:txBody>
      </p:sp>
    </p:spTree>
    <p:extLst>
      <p:ext uri="{BB962C8B-B14F-4D97-AF65-F5344CB8AC3E}">
        <p14:creationId xmlns:p14="http://schemas.microsoft.com/office/powerpoint/2010/main" val="2115167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DCA8063-6C33-88F7-6182-5A857A42A62D}"/>
              </a:ext>
            </a:extLst>
          </p:cNvPr>
          <p:cNvSpPr>
            <a:spLocks noGrp="1"/>
          </p:cNvSpPr>
          <p:nvPr>
            <p:ph type="title"/>
          </p:nvPr>
        </p:nvSpPr>
        <p:spPr>
          <a:xfrm>
            <a:off x="612648" y="603504"/>
            <a:ext cx="5862396" cy="1527048"/>
          </a:xfrm>
        </p:spPr>
        <p:txBody>
          <a:bodyPr anchor="b">
            <a:normAutofit/>
          </a:bodyPr>
          <a:lstStyle/>
          <a:p>
            <a:r>
              <a:rPr lang="tr-TR" sz="3300" b="1"/>
              <a:t>OCR Modeli ve Karşılaştırmalı Analiz</a:t>
            </a:r>
            <a:br>
              <a:rPr lang="tr-TR" sz="3300" b="1"/>
            </a:br>
            <a:endParaRPr lang="tr-TR" sz="3300"/>
          </a:p>
        </p:txBody>
      </p:sp>
      <p:sp>
        <p:nvSpPr>
          <p:cNvPr id="3" name="İçerik Yer Tutucusu 2">
            <a:extLst>
              <a:ext uri="{FF2B5EF4-FFF2-40B4-BE49-F238E27FC236}">
                <a16:creationId xmlns:a16="http://schemas.microsoft.com/office/drawing/2014/main" id="{67AA5787-FED8-E455-C0EF-1E3469D92C3B}"/>
              </a:ext>
            </a:extLst>
          </p:cNvPr>
          <p:cNvSpPr>
            <a:spLocks noGrp="1"/>
          </p:cNvSpPr>
          <p:nvPr>
            <p:ph idx="1"/>
          </p:nvPr>
        </p:nvSpPr>
        <p:spPr>
          <a:xfrm>
            <a:off x="612648" y="2212848"/>
            <a:ext cx="5862396" cy="4096512"/>
          </a:xfrm>
        </p:spPr>
        <p:txBody>
          <a:bodyPr>
            <a:normAutofit/>
          </a:bodyPr>
          <a:lstStyle/>
          <a:p>
            <a:r>
              <a:rPr lang="tr-TR" sz="1800" dirty="0"/>
              <a:t>Geliştirilen modelin başarımını değerlendirmek amacıyla, </a:t>
            </a:r>
            <a:r>
              <a:rPr lang="tr-TR" sz="1800" b="1" dirty="0"/>
              <a:t>Google </a:t>
            </a:r>
            <a:r>
              <a:rPr lang="tr-TR" sz="1800" b="1" dirty="0" err="1"/>
              <a:t>Docs</a:t>
            </a:r>
            <a:r>
              <a:rPr lang="tr-TR" sz="1800" b="1" dirty="0"/>
              <a:t> OCR, </a:t>
            </a:r>
            <a:r>
              <a:rPr lang="tr-TR" sz="1800" b="1" dirty="0" err="1"/>
              <a:t>Abby</a:t>
            </a:r>
            <a:r>
              <a:rPr lang="tr-TR" sz="1800" b="1" dirty="0"/>
              <a:t> </a:t>
            </a:r>
            <a:r>
              <a:rPr lang="tr-TR" sz="1800" b="1" dirty="0" err="1"/>
              <a:t>FineReader</a:t>
            </a:r>
            <a:r>
              <a:rPr lang="tr-TR" sz="1800" b="1" dirty="0"/>
              <a:t>, Miletos OCR ve </a:t>
            </a:r>
            <a:r>
              <a:rPr lang="tr-TR" sz="1800" b="1" dirty="0" err="1"/>
              <a:t>Tesseract’ın</a:t>
            </a:r>
            <a:r>
              <a:rPr lang="tr-TR" sz="1800" b="1" dirty="0"/>
              <a:t> Arapça ve Farsça OCR modelleri</a:t>
            </a:r>
            <a:r>
              <a:rPr lang="tr-TR" sz="1800" dirty="0"/>
              <a:t> ile </a:t>
            </a:r>
            <a:r>
              <a:rPr lang="tr-TR" sz="1800" b="1" dirty="0"/>
              <a:t>21 sayfalık bir test seti</a:t>
            </a:r>
            <a:r>
              <a:rPr lang="tr-TR" sz="1800" dirty="0"/>
              <a:t> üzerinde karşılaştırmalı deneyler gerçekleştirilmiştir. OCR modellerinin performansı, </a:t>
            </a:r>
            <a:r>
              <a:rPr lang="tr-TR" sz="1800" b="1" dirty="0"/>
              <a:t>karakter, bağlı karakter katarı ve kelime tanıma doğruluğu</a:t>
            </a:r>
            <a:r>
              <a:rPr lang="tr-TR" sz="1800" dirty="0"/>
              <a:t> açısından ölçülmüş ve analiz edilmiştir.</a:t>
            </a:r>
          </a:p>
        </p:txBody>
      </p:sp>
      <p:pic>
        <p:nvPicPr>
          <p:cNvPr id="7" name="Graphic 6" descr="Belge">
            <a:extLst>
              <a:ext uri="{FF2B5EF4-FFF2-40B4-BE49-F238E27FC236}">
                <a16:creationId xmlns:a16="http://schemas.microsoft.com/office/drawing/2014/main" id="{819FAE58-CBE2-D793-8545-287EBD1DFD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378821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AE458E-6661-5CDA-33E6-26DD91582FFE}"/>
              </a:ext>
            </a:extLst>
          </p:cNvPr>
          <p:cNvSpPr>
            <a:spLocks noGrp="1"/>
          </p:cNvSpPr>
          <p:nvPr>
            <p:ph type="title"/>
          </p:nvPr>
        </p:nvSpPr>
        <p:spPr>
          <a:xfrm>
            <a:off x="130628" y="267286"/>
            <a:ext cx="11394831" cy="1132258"/>
          </a:xfrm>
        </p:spPr>
        <p:txBody>
          <a:bodyPr anchor="ctr">
            <a:normAutofit fontScale="90000"/>
          </a:bodyPr>
          <a:lstStyle/>
          <a:p>
            <a:pPr marL="0" marR="0" lvl="0" indent="0" algn="ctr" defTabSz="914400" rtl="0" eaLnBrk="0" fontAlgn="base" latinLnBrk="0" hangingPunct="0">
              <a:spcBef>
                <a:spcPct val="0"/>
              </a:spcBef>
              <a:spcAft>
                <a:spcPct val="0"/>
              </a:spcAft>
              <a:tabLst/>
            </a:pPr>
            <a:r>
              <a:rPr kumimoji="0" lang="tr-TR" altLang="tr-TR" sz="2500" b="1" i="0" u="none" strike="noStrike" cap="none" normalizeH="0" baseline="0" dirty="0">
                <a:ln>
                  <a:noFill/>
                </a:ln>
                <a:effectLst/>
                <a:latin typeface="Arial" panose="020B0604020202020204" pitchFamily="34" charset="0"/>
              </a:rPr>
              <a:t>Deneysel Sonuçlar ve Performans Analizi</a:t>
            </a:r>
            <a:br>
              <a:rPr kumimoji="0" lang="tr-TR" altLang="tr-TR" sz="2500" b="1" i="0" u="none" strike="noStrike" cap="none" normalizeH="0" baseline="0" dirty="0">
                <a:ln>
                  <a:noFill/>
                </a:ln>
                <a:effectLst/>
                <a:latin typeface="Arial" panose="020B0604020202020204" pitchFamily="34" charset="0"/>
              </a:rPr>
            </a:br>
            <a:r>
              <a:rPr kumimoji="0" lang="tr-TR" altLang="tr-TR" sz="2500" b="1" i="0" u="none" strike="noStrike" cap="none" normalizeH="0" baseline="0" dirty="0">
                <a:ln>
                  <a:noFill/>
                </a:ln>
                <a:effectLst/>
                <a:latin typeface="Arial" panose="020B0604020202020204" pitchFamily="34" charset="0"/>
              </a:rPr>
              <a:t>Karşılaştırmalı OCR Başarımları (% Doğruluk)</a:t>
            </a:r>
            <a:br>
              <a:rPr kumimoji="0" lang="tr-TR" altLang="tr-TR" sz="1700" b="1" i="0" u="none" strike="noStrike" cap="none" normalizeH="0" baseline="0" dirty="0">
                <a:ln>
                  <a:noFill/>
                </a:ln>
                <a:effectLst/>
                <a:latin typeface="Arial" panose="020B0604020202020204" pitchFamily="34" charset="0"/>
              </a:rPr>
            </a:br>
            <a:br>
              <a:rPr kumimoji="0" lang="tr-TR" altLang="tr-TR" sz="1700" b="0" i="0" u="none" strike="noStrike" cap="none" normalizeH="0" baseline="0" dirty="0">
                <a:ln>
                  <a:noFill/>
                </a:ln>
                <a:effectLst/>
                <a:latin typeface="Arial" panose="020B0604020202020204" pitchFamily="34" charset="0"/>
              </a:rPr>
            </a:br>
            <a:endParaRPr lang="tr-TR" sz="1700" dirty="0"/>
          </a:p>
        </p:txBody>
      </p:sp>
      <p:graphicFrame>
        <p:nvGraphicFramePr>
          <p:cNvPr id="4" name="İçerik Yer Tutucusu 3">
            <a:extLst>
              <a:ext uri="{FF2B5EF4-FFF2-40B4-BE49-F238E27FC236}">
                <a16:creationId xmlns:a16="http://schemas.microsoft.com/office/drawing/2014/main" id="{6CC4BDD4-3821-5966-7F1E-D2A6301EDEC3}"/>
              </a:ext>
            </a:extLst>
          </p:cNvPr>
          <p:cNvGraphicFramePr>
            <a:graphicFrameLocks noGrp="1"/>
          </p:cNvGraphicFramePr>
          <p:nvPr>
            <p:ph idx="1"/>
            <p:extLst>
              <p:ext uri="{D42A27DB-BD31-4B8C-83A1-F6EECF244321}">
                <p14:modId xmlns:p14="http://schemas.microsoft.com/office/powerpoint/2010/main" val="2615345521"/>
              </p:ext>
            </p:extLst>
          </p:nvPr>
        </p:nvGraphicFramePr>
        <p:xfrm>
          <a:off x="1164504" y="2037806"/>
          <a:ext cx="9868095" cy="4066434"/>
        </p:xfrm>
        <a:graphic>
          <a:graphicData uri="http://schemas.openxmlformats.org/drawingml/2006/table">
            <a:tbl>
              <a:tblPr firstRow="1" bandRow="1">
                <a:solidFill>
                  <a:schemeClr val="bg1"/>
                </a:solidFill>
              </a:tblPr>
              <a:tblGrid>
                <a:gridCol w="2780409">
                  <a:extLst>
                    <a:ext uri="{9D8B030D-6E8A-4147-A177-3AD203B41FA5}">
                      <a16:colId xmlns:a16="http://schemas.microsoft.com/office/drawing/2014/main" val="1899571874"/>
                    </a:ext>
                  </a:extLst>
                </a:gridCol>
                <a:gridCol w="2061131">
                  <a:extLst>
                    <a:ext uri="{9D8B030D-6E8A-4147-A177-3AD203B41FA5}">
                      <a16:colId xmlns:a16="http://schemas.microsoft.com/office/drawing/2014/main" val="1860157106"/>
                    </a:ext>
                  </a:extLst>
                </a:gridCol>
                <a:gridCol w="2780409">
                  <a:extLst>
                    <a:ext uri="{9D8B030D-6E8A-4147-A177-3AD203B41FA5}">
                      <a16:colId xmlns:a16="http://schemas.microsoft.com/office/drawing/2014/main" val="2659122724"/>
                    </a:ext>
                  </a:extLst>
                </a:gridCol>
                <a:gridCol w="2246146">
                  <a:extLst>
                    <a:ext uri="{9D8B030D-6E8A-4147-A177-3AD203B41FA5}">
                      <a16:colId xmlns:a16="http://schemas.microsoft.com/office/drawing/2014/main" val="2541410066"/>
                    </a:ext>
                  </a:extLst>
                </a:gridCol>
              </a:tblGrid>
              <a:tr h="451826">
                <a:tc>
                  <a:txBody>
                    <a:bodyPr/>
                    <a:lstStyle/>
                    <a:p>
                      <a:r>
                        <a:rPr lang="tr-TR" sz="1500" b="0" cap="none" spc="0">
                          <a:solidFill>
                            <a:schemeClr val="bg1"/>
                          </a:solidFill>
                        </a:rPr>
                        <a:t>Model</a:t>
                      </a:r>
                    </a:p>
                  </a:txBody>
                  <a:tcPr marL="124093" marR="95456" marT="95456" marB="9545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tr-TR" sz="1500" b="0" cap="none" spc="0">
                          <a:solidFill>
                            <a:schemeClr val="bg1"/>
                          </a:solidFill>
                        </a:rPr>
                        <a:t>Ham Metin</a:t>
                      </a:r>
                    </a:p>
                  </a:txBody>
                  <a:tcPr marL="124093" marR="95456" marT="95456" marB="9545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tr-TR" sz="1500" b="0" cap="none" spc="0">
                          <a:solidFill>
                            <a:schemeClr val="bg1"/>
                          </a:solidFill>
                        </a:rPr>
                        <a:t>Normalize Edilmiş</a:t>
                      </a:r>
                    </a:p>
                  </a:txBody>
                  <a:tcPr marL="124093" marR="95456" marT="95456" marB="9545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r>
                        <a:rPr lang="tr-TR" sz="1500" b="0" cap="none" spc="0">
                          <a:solidFill>
                            <a:schemeClr val="bg1"/>
                          </a:solidFill>
                        </a:rPr>
                        <a:t>Bitişik Metin</a:t>
                      </a:r>
                    </a:p>
                  </a:txBody>
                  <a:tcPr marL="124093" marR="95456" marT="95456" marB="9545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337096071"/>
                  </a:ext>
                </a:extLst>
              </a:tr>
              <a:tr h="451826">
                <a:tc>
                  <a:txBody>
                    <a:bodyPr/>
                    <a:lstStyle/>
                    <a:p>
                      <a:r>
                        <a:rPr lang="tr-TR" sz="1500" b="1" cap="none" spc="0">
                          <a:solidFill>
                            <a:schemeClr val="tx1"/>
                          </a:solidFill>
                        </a:rPr>
                        <a:t>Osmanlica.com Hibrit</a:t>
                      </a:r>
                      <a:endParaRPr lang="tr-TR" sz="1500" cap="none" spc="0">
                        <a:solidFill>
                          <a:schemeClr val="tx1"/>
                        </a:solidFill>
                      </a:endParaRPr>
                    </a:p>
                  </a:txBody>
                  <a:tcPr marL="124093" marR="95456" marT="95456" marB="95456"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tr-TR" sz="1500" b="1" cap="none" spc="0">
                          <a:solidFill>
                            <a:schemeClr val="tx1"/>
                          </a:solidFill>
                        </a:rPr>
                        <a:t>88.86</a:t>
                      </a:r>
                      <a:endParaRPr lang="tr-TR" sz="1500" cap="none" spc="0">
                        <a:solidFill>
                          <a:schemeClr val="tx1"/>
                        </a:solidFill>
                      </a:endParaRP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tr-TR" sz="1500" b="1" cap="none" spc="0">
                          <a:solidFill>
                            <a:schemeClr val="tx1"/>
                          </a:solidFill>
                        </a:rPr>
                        <a:t>96.12</a:t>
                      </a:r>
                      <a:endParaRPr lang="tr-TR" sz="1500" cap="none" spc="0">
                        <a:solidFill>
                          <a:schemeClr val="tx1"/>
                        </a:solidFill>
                      </a:endParaRP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r>
                        <a:rPr lang="tr-TR" sz="1500" b="1" cap="none" spc="0">
                          <a:solidFill>
                            <a:schemeClr val="tx1"/>
                          </a:solidFill>
                        </a:rPr>
                        <a:t>97.37</a:t>
                      </a:r>
                      <a:endParaRPr lang="tr-TR" sz="1500" cap="none" spc="0">
                        <a:solidFill>
                          <a:schemeClr val="tx1"/>
                        </a:solidFill>
                      </a:endParaRPr>
                    </a:p>
                  </a:txBody>
                  <a:tcPr marL="124093" marR="95456" marT="95456" marB="95456"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646632186"/>
                  </a:ext>
                </a:extLst>
              </a:tr>
              <a:tr h="451826">
                <a:tc>
                  <a:txBody>
                    <a:bodyPr/>
                    <a:lstStyle/>
                    <a:p>
                      <a:r>
                        <a:rPr lang="tr-TR" sz="1500" cap="none" spc="0">
                          <a:solidFill>
                            <a:schemeClr val="tx1"/>
                          </a:solidFill>
                        </a:rPr>
                        <a:t>Orijinal Model</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87.73</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94.87</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96.16</a:t>
                      </a:r>
                    </a:p>
                  </a:txBody>
                  <a:tcPr marL="124093" marR="95456" marT="95456" marB="95456"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07823835"/>
                  </a:ext>
                </a:extLst>
              </a:tr>
              <a:tr h="451826">
                <a:tc>
                  <a:txBody>
                    <a:bodyPr/>
                    <a:lstStyle/>
                    <a:p>
                      <a:r>
                        <a:rPr lang="tr-TR" sz="1500" cap="none" spc="0">
                          <a:solidFill>
                            <a:schemeClr val="tx1"/>
                          </a:solidFill>
                        </a:rPr>
                        <a:t>Sentetik Model</a:t>
                      </a:r>
                    </a:p>
                  </a:txBody>
                  <a:tcPr marL="124093" marR="95456" marT="95456" marB="9545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73.16</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77.64</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78.10</a:t>
                      </a:r>
                    </a:p>
                  </a:txBody>
                  <a:tcPr marL="124093" marR="95456" marT="95456" marB="9545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42512892"/>
                  </a:ext>
                </a:extLst>
              </a:tr>
              <a:tr h="451826">
                <a:tc>
                  <a:txBody>
                    <a:bodyPr/>
                    <a:lstStyle/>
                    <a:p>
                      <a:r>
                        <a:rPr lang="tr-TR" sz="1500" cap="none" spc="0">
                          <a:solidFill>
                            <a:schemeClr val="tx1"/>
                          </a:solidFill>
                        </a:rPr>
                        <a:t>Google Docs</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83.86</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92.02</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91.43</a:t>
                      </a:r>
                    </a:p>
                  </a:txBody>
                  <a:tcPr marL="124093" marR="95456" marT="95456" marB="95456"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533177769"/>
                  </a:ext>
                </a:extLst>
              </a:tr>
              <a:tr h="451826">
                <a:tc>
                  <a:txBody>
                    <a:bodyPr/>
                    <a:lstStyle/>
                    <a:p>
                      <a:r>
                        <a:rPr lang="tr-TR" sz="1500" cap="none" spc="0">
                          <a:solidFill>
                            <a:schemeClr val="tx1"/>
                          </a:solidFill>
                        </a:rPr>
                        <a:t>Abby FineReader</a:t>
                      </a:r>
                    </a:p>
                  </a:txBody>
                  <a:tcPr marL="124093" marR="95456" marT="95456" marB="9545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71.98</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80.19</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81.05</a:t>
                      </a:r>
                    </a:p>
                  </a:txBody>
                  <a:tcPr marL="124093" marR="95456" marT="95456" marB="9545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492948174"/>
                  </a:ext>
                </a:extLst>
              </a:tr>
              <a:tr h="451826">
                <a:tc>
                  <a:txBody>
                    <a:bodyPr/>
                    <a:lstStyle/>
                    <a:p>
                      <a:r>
                        <a:rPr lang="tr-TR" sz="1500" cap="none" spc="0">
                          <a:solidFill>
                            <a:schemeClr val="tx1"/>
                          </a:solidFill>
                        </a:rPr>
                        <a:t>Tesseract (Arapça)</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76.92</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82.37</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81.27</a:t>
                      </a:r>
                    </a:p>
                  </a:txBody>
                  <a:tcPr marL="124093" marR="95456" marT="95456" marB="95456"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948814612"/>
                  </a:ext>
                </a:extLst>
              </a:tr>
              <a:tr h="451826">
                <a:tc>
                  <a:txBody>
                    <a:bodyPr/>
                    <a:lstStyle/>
                    <a:p>
                      <a:r>
                        <a:rPr lang="tr-TR" sz="1500" cap="none" spc="0">
                          <a:solidFill>
                            <a:schemeClr val="tx1"/>
                          </a:solidFill>
                        </a:rPr>
                        <a:t>Tesseract (Farsça)</a:t>
                      </a:r>
                    </a:p>
                  </a:txBody>
                  <a:tcPr marL="124093" marR="95456" marT="95456" marB="95456"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75.30</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83.85</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r>
                        <a:rPr lang="tr-TR" sz="1500" cap="none" spc="0">
                          <a:solidFill>
                            <a:schemeClr val="tx1"/>
                          </a:solidFill>
                        </a:rPr>
                        <a:t>83.48</a:t>
                      </a:r>
                    </a:p>
                  </a:txBody>
                  <a:tcPr marL="124093" marR="95456" marT="95456" marB="95456"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288746620"/>
                  </a:ext>
                </a:extLst>
              </a:tr>
              <a:tr h="451826">
                <a:tc>
                  <a:txBody>
                    <a:bodyPr/>
                    <a:lstStyle/>
                    <a:p>
                      <a:r>
                        <a:rPr lang="tr-TR" sz="1500" cap="none" spc="0">
                          <a:solidFill>
                            <a:schemeClr val="tx1"/>
                          </a:solidFill>
                        </a:rPr>
                        <a:t>Miletos</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75.76</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86.46</a:t>
                      </a:r>
                    </a:p>
                  </a:txBody>
                  <a:tcPr marL="124093" marR="95456" marT="95456" marB="9545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r>
                        <a:rPr lang="tr-TR" sz="1500" cap="none" spc="0">
                          <a:solidFill>
                            <a:schemeClr val="tx1"/>
                          </a:solidFill>
                        </a:rPr>
                        <a:t>86.88</a:t>
                      </a:r>
                    </a:p>
                  </a:txBody>
                  <a:tcPr marL="124093" marR="95456" marT="95456" marB="95456"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5000710"/>
                  </a:ext>
                </a:extLst>
              </a:tr>
            </a:tbl>
          </a:graphicData>
        </a:graphic>
      </p:graphicFrame>
    </p:spTree>
    <p:extLst>
      <p:ext uri="{BB962C8B-B14F-4D97-AF65-F5344CB8AC3E}">
        <p14:creationId xmlns:p14="http://schemas.microsoft.com/office/powerpoint/2010/main" val="388856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çerik Yer Tutucusu 6">
            <a:extLst>
              <a:ext uri="{FF2B5EF4-FFF2-40B4-BE49-F238E27FC236}">
                <a16:creationId xmlns:a16="http://schemas.microsoft.com/office/drawing/2014/main" id="{07102ADA-5DC0-B395-CC4B-BA32DFE56A74}"/>
              </a:ext>
            </a:extLst>
          </p:cNvPr>
          <p:cNvSpPr>
            <a:spLocks noGrp="1"/>
          </p:cNvSpPr>
          <p:nvPr>
            <p:ph idx="1"/>
          </p:nvPr>
        </p:nvSpPr>
        <p:spPr>
          <a:xfrm>
            <a:off x="6479458" y="1497204"/>
            <a:ext cx="5005246" cy="4812156"/>
          </a:xfrm>
        </p:spPr>
        <p:txBody>
          <a:bodyPr>
            <a:normAutofit/>
          </a:bodyPr>
          <a:lstStyle/>
          <a:p>
            <a:pPr marL="0" indent="0">
              <a:buNone/>
            </a:pPr>
            <a:r>
              <a:rPr lang="tr-TR" sz="1800" dirty="0"/>
              <a:t>Sonuçlar, </a:t>
            </a:r>
            <a:r>
              <a:rPr lang="tr-TR" sz="1800" b="1" dirty="0"/>
              <a:t>Osmanlica.com Hibrit modelinin</a:t>
            </a:r>
            <a:r>
              <a:rPr lang="tr-TR" sz="1800" dirty="0"/>
              <a:t> karakter, bağlı harf katarı ve kelime tanıma doğruluğu açısından </a:t>
            </a:r>
            <a:r>
              <a:rPr lang="tr-TR" sz="1800" b="1" dirty="0"/>
              <a:t>mevcut OCR araçlarını önemli ölçüde geride bıraktığını</a:t>
            </a:r>
            <a:r>
              <a:rPr lang="tr-TR" sz="1800" dirty="0"/>
              <a:t> göstermektedir. Özellikle </a:t>
            </a:r>
            <a:r>
              <a:rPr lang="tr-TR" sz="1800" b="1" dirty="0"/>
              <a:t>bitişik harf ve kelime tanıma doğruluğunun %97 seviyesine ulaşması</a:t>
            </a:r>
            <a:r>
              <a:rPr lang="tr-TR" sz="1800" dirty="0"/>
              <a:t>, modelin Osmanlıca yazının yapısal zorluklarını başarılı bir şekilde ele aldığını ortaya koymaktadır.</a:t>
            </a:r>
          </a:p>
          <a:p>
            <a:endParaRPr lang="tr-TR" sz="1800" dirty="0"/>
          </a:p>
        </p:txBody>
      </p:sp>
      <p:pic>
        <p:nvPicPr>
          <p:cNvPr id="11" name="Graphic 10" descr="Onay işareti">
            <a:extLst>
              <a:ext uri="{FF2B5EF4-FFF2-40B4-BE49-F238E27FC236}">
                <a16:creationId xmlns:a16="http://schemas.microsoft.com/office/drawing/2014/main" id="{17FCC4A9-9304-AE79-A141-B25186F530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648" y="1102440"/>
            <a:ext cx="4681506" cy="4681506"/>
          </a:xfrm>
          <a:prstGeom prst="rect">
            <a:avLst/>
          </a:prstGeom>
        </p:spPr>
      </p:pic>
    </p:spTree>
    <p:extLst>
      <p:ext uri="{BB962C8B-B14F-4D97-AF65-F5344CB8AC3E}">
        <p14:creationId xmlns:p14="http://schemas.microsoft.com/office/powerpoint/2010/main" val="227390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18512-79DB-3A5B-5400-9AE4D8D77FC7}"/>
              </a:ext>
            </a:extLst>
          </p:cNvPr>
          <p:cNvSpPr>
            <a:spLocks noGrp="1"/>
          </p:cNvSpPr>
          <p:nvPr>
            <p:ph type="title"/>
          </p:nvPr>
        </p:nvSpPr>
        <p:spPr/>
        <p:txBody>
          <a:bodyPr/>
          <a:lstStyle/>
          <a:p>
            <a:r>
              <a:rPr lang="tr-TR" b="1" dirty="0"/>
              <a:t>Osmanlı Alfabesi ve OCR Üzerine Etkileri</a:t>
            </a:r>
            <a:br>
              <a:rPr lang="tr-TR" b="1" dirty="0"/>
            </a:br>
            <a:endParaRPr lang="tr-TR" dirty="0"/>
          </a:p>
        </p:txBody>
      </p:sp>
      <p:graphicFrame>
        <p:nvGraphicFramePr>
          <p:cNvPr id="5" name="İçerik Yer Tutucusu 2">
            <a:extLst>
              <a:ext uri="{FF2B5EF4-FFF2-40B4-BE49-F238E27FC236}">
                <a16:creationId xmlns:a16="http://schemas.microsoft.com/office/drawing/2014/main" id="{38494FD3-FC8C-580F-6F62-88241723DB9A}"/>
              </a:ext>
            </a:extLst>
          </p:cNvPr>
          <p:cNvGraphicFramePr>
            <a:graphicFrameLocks noGrp="1"/>
          </p:cNvGraphicFramePr>
          <p:nvPr>
            <p:ph idx="1"/>
            <p:extLst>
              <p:ext uri="{D42A27DB-BD31-4B8C-83A1-F6EECF244321}">
                <p14:modId xmlns:p14="http://schemas.microsoft.com/office/powerpoint/2010/main" val="72577498"/>
              </p:ext>
            </p:extLst>
          </p:nvPr>
        </p:nvGraphicFramePr>
        <p:xfrm>
          <a:off x="612647" y="1356527"/>
          <a:ext cx="11093683" cy="52854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341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D748E32-52AD-E472-DD13-8F0ED06BB0EE}"/>
              </a:ext>
            </a:extLst>
          </p:cNvPr>
          <p:cNvSpPr>
            <a:spLocks noGrp="1"/>
          </p:cNvSpPr>
          <p:nvPr>
            <p:ph type="title"/>
          </p:nvPr>
        </p:nvSpPr>
        <p:spPr>
          <a:xfrm>
            <a:off x="612648" y="603504"/>
            <a:ext cx="5862396" cy="1254793"/>
          </a:xfrm>
        </p:spPr>
        <p:txBody>
          <a:bodyPr anchor="b">
            <a:normAutofit/>
          </a:bodyPr>
          <a:lstStyle/>
          <a:p>
            <a:r>
              <a:rPr lang="tr-TR" sz="3500" b="1" dirty="0"/>
              <a:t>Sonuçlar</a:t>
            </a:r>
            <a:br>
              <a:rPr lang="tr-TR" b="1" dirty="0"/>
            </a:br>
            <a:endParaRPr lang="tr-TR" dirty="0"/>
          </a:p>
        </p:txBody>
      </p:sp>
      <p:sp>
        <p:nvSpPr>
          <p:cNvPr id="3" name="İçerik Yer Tutucusu 2">
            <a:extLst>
              <a:ext uri="{FF2B5EF4-FFF2-40B4-BE49-F238E27FC236}">
                <a16:creationId xmlns:a16="http://schemas.microsoft.com/office/drawing/2014/main" id="{7EB67B96-8394-C0E2-C1AE-1A3D919086AD}"/>
              </a:ext>
            </a:extLst>
          </p:cNvPr>
          <p:cNvSpPr>
            <a:spLocks noGrp="1"/>
          </p:cNvSpPr>
          <p:nvPr>
            <p:ph idx="1"/>
          </p:nvPr>
        </p:nvSpPr>
        <p:spPr>
          <a:xfrm>
            <a:off x="612648" y="2212848"/>
            <a:ext cx="5862396" cy="4096512"/>
          </a:xfrm>
        </p:spPr>
        <p:txBody>
          <a:bodyPr>
            <a:normAutofit lnSpcReduction="10000"/>
          </a:bodyPr>
          <a:lstStyle/>
          <a:p>
            <a:pPr marL="0" indent="0">
              <a:lnSpc>
                <a:spcPct val="110000"/>
              </a:lnSpc>
              <a:buNone/>
            </a:pPr>
            <a:r>
              <a:rPr lang="tr-TR" sz="1500" dirty="0"/>
              <a:t>Bu çalışma, </a:t>
            </a:r>
            <a:r>
              <a:rPr lang="tr-TR" sz="1500" b="1" dirty="0"/>
              <a:t>Osmanlıca OCR konusunda derin öğrenme tabanlı en başarılı modeli geliştirmeyi</a:t>
            </a:r>
            <a:r>
              <a:rPr lang="tr-TR" sz="1500" dirty="0"/>
              <a:t> başarmıştır. Model, mevcut OCR araçlarıyla kıyaslandığında </a:t>
            </a:r>
            <a:r>
              <a:rPr lang="tr-TR" sz="1500" b="1" dirty="0"/>
              <a:t>özellikle karakter ve bağlı harf tanıma konusunda önemli bir ilerleme kaydetmiştir</a:t>
            </a:r>
            <a:r>
              <a:rPr lang="tr-TR" sz="1500" dirty="0"/>
              <a:t>.</a:t>
            </a:r>
          </a:p>
          <a:p>
            <a:pPr marL="0" indent="0">
              <a:lnSpc>
                <a:spcPct val="110000"/>
              </a:lnSpc>
              <a:buNone/>
            </a:pPr>
            <a:endParaRPr lang="tr-TR" sz="1500" dirty="0"/>
          </a:p>
          <a:p>
            <a:pPr marL="0" indent="0">
              <a:lnSpc>
                <a:spcPct val="110000"/>
              </a:lnSpc>
              <a:buNone/>
            </a:pPr>
            <a:r>
              <a:rPr lang="tr-TR" sz="1500" b="1" dirty="0"/>
              <a:t>Çalışmanın Öne Çıkan Başarıları:</a:t>
            </a:r>
            <a:br>
              <a:rPr lang="tr-TR" sz="1500" dirty="0"/>
            </a:br>
            <a:r>
              <a:rPr lang="tr-TR" sz="1500" b="1" dirty="0"/>
              <a:t>Yüksek doğruluk oranı:</a:t>
            </a:r>
            <a:r>
              <a:rPr lang="tr-TR" sz="1500" dirty="0"/>
              <a:t> Karakter tanımada </a:t>
            </a:r>
            <a:r>
              <a:rPr lang="tr-TR" sz="1500" b="1" dirty="0"/>
              <a:t>%97’ye varan başarı</a:t>
            </a:r>
            <a:br>
              <a:rPr lang="tr-TR" sz="1500" dirty="0"/>
            </a:br>
            <a:r>
              <a:rPr lang="tr-TR" sz="1500" b="1" dirty="0"/>
              <a:t>Osmanlıca OCR için optimize edilmiş model:</a:t>
            </a:r>
            <a:r>
              <a:rPr lang="tr-TR" sz="1500" dirty="0"/>
              <a:t> CNN+RNN mimarisi sayesinde </a:t>
            </a:r>
            <a:r>
              <a:rPr lang="tr-TR" sz="1500" b="1" dirty="0"/>
              <a:t>bağlı harf katarlarını daha iyi tanıma</a:t>
            </a:r>
            <a:br>
              <a:rPr lang="tr-TR" sz="1500" dirty="0"/>
            </a:br>
            <a:r>
              <a:rPr lang="tr-TR" sz="1500" b="1" dirty="0"/>
              <a:t>Hızlı ve verimli çalışma:</a:t>
            </a:r>
            <a:r>
              <a:rPr lang="tr-TR" sz="1500" dirty="0"/>
              <a:t> Web tabanlı kullanılabilir OCR modeli </a:t>
            </a:r>
            <a:r>
              <a:rPr lang="tr-TR" sz="1500" b="1" dirty="0"/>
              <a:t>Osmanlica.com</a:t>
            </a:r>
            <a:r>
              <a:rPr lang="tr-TR" sz="1500" dirty="0"/>
              <a:t> üzerinden erişime açılmıştır.</a:t>
            </a:r>
          </a:p>
          <a:p>
            <a:pPr>
              <a:lnSpc>
                <a:spcPct val="110000"/>
              </a:lnSpc>
            </a:pPr>
            <a:endParaRPr lang="tr-TR" sz="1500" dirty="0"/>
          </a:p>
          <a:p>
            <a:pPr marL="0" indent="0">
              <a:lnSpc>
                <a:spcPct val="110000"/>
              </a:lnSpc>
              <a:buNone/>
            </a:pPr>
            <a:r>
              <a:rPr lang="tr-TR" sz="1500" dirty="0"/>
              <a:t> </a:t>
            </a:r>
          </a:p>
        </p:txBody>
      </p:sp>
      <p:pic>
        <p:nvPicPr>
          <p:cNvPr id="7" name="Graphic 6" descr="Head with Gears">
            <a:extLst>
              <a:ext uri="{FF2B5EF4-FFF2-40B4-BE49-F238E27FC236}">
                <a16:creationId xmlns:a16="http://schemas.microsoft.com/office/drawing/2014/main" id="{AC9B7D63-51F1-693A-C9F0-E740A96B94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297858"/>
            <a:ext cx="4681506" cy="4486088"/>
          </a:xfrm>
          <a:prstGeom prst="rect">
            <a:avLst/>
          </a:prstGeom>
        </p:spPr>
      </p:pic>
    </p:spTree>
    <p:extLst>
      <p:ext uri="{BB962C8B-B14F-4D97-AF65-F5344CB8AC3E}">
        <p14:creationId xmlns:p14="http://schemas.microsoft.com/office/powerpoint/2010/main" val="141029857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23</TotalTime>
  <Words>731</Words>
  <Application>Microsoft Office PowerPoint</Application>
  <PresentationFormat>Geniş ekran</PresentationFormat>
  <Paragraphs>68</Paragraphs>
  <Slides>10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Neue Haas Grotesk Text Pro</vt:lpstr>
      <vt:lpstr>VanillaVTI</vt:lpstr>
      <vt:lpstr>Derin Sinir Ağlarıyla Osmanlıca Optik Karakter Tanıma (OCR)</vt:lpstr>
      <vt:lpstr>Giriş </vt:lpstr>
      <vt:lpstr>PowerPoint Sunusu</vt:lpstr>
      <vt:lpstr>Çalışmanın Amacı ve Kullanılan Yöntemler </vt:lpstr>
      <vt:lpstr>OCR Modeli ve Karşılaştırmalı Analiz </vt:lpstr>
      <vt:lpstr>Deneysel Sonuçlar ve Performans Analizi Karşılaştırmalı OCR Başarımları (% Doğruluk)  </vt:lpstr>
      <vt:lpstr>PowerPoint Sunusu</vt:lpstr>
      <vt:lpstr>Osmanlı Alfabesi ve OCR Üzerine Etkileri </vt:lpstr>
      <vt:lpstr>Sonuçlar </vt:lpstr>
      <vt:lpstr>Gelecekte Yapılması Planlanan Çalışmalar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baran kaya</dc:creator>
  <cp:lastModifiedBy>baran kaya</cp:lastModifiedBy>
  <cp:revision>1</cp:revision>
  <dcterms:created xsi:type="dcterms:W3CDTF">2025-03-10T11:11:34Z</dcterms:created>
  <dcterms:modified xsi:type="dcterms:W3CDTF">2025-03-10T11:37:18Z</dcterms:modified>
</cp:coreProperties>
</file>