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3" r:id="rId7"/>
    <p:sldId id="264" r:id="rId8"/>
    <p:sldId id="261" r:id="rId9"/>
    <p:sldId id="262" r:id="rId10"/>
    <p:sldId id="258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9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Context. </a:t>
            </a:r>
            <a:r>
              <a:rPr lang="ru-RU" dirty="0" smtClean="0"/>
              <a:t>«Рецепты»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самом деле, в </a:t>
            </a:r>
            <a:r>
              <a:rPr lang="en-US" dirty="0" err="1" smtClean="0"/>
              <a:t>ApplicationContext</a:t>
            </a:r>
            <a:r>
              <a:rPr lang="en-US" dirty="0" smtClean="0"/>
              <a:t>’</a:t>
            </a:r>
            <a:r>
              <a:rPr lang="ru-RU" dirty="0" smtClean="0"/>
              <a:t>е лежат не настоящие объекты, а «рецепт» как создать объект какого-то класса.</a:t>
            </a:r>
          </a:p>
          <a:p>
            <a:r>
              <a:rPr lang="ru-RU" dirty="0" smtClean="0"/>
              <a:t>Чтобы </a:t>
            </a:r>
            <a:r>
              <a:rPr lang="en-US" dirty="0" err="1" smtClean="0"/>
              <a:t>ApplicationContext</a:t>
            </a:r>
            <a:r>
              <a:rPr lang="en-US" dirty="0" smtClean="0"/>
              <a:t> </a:t>
            </a:r>
            <a:r>
              <a:rPr lang="ru-RU" dirty="0" smtClean="0"/>
              <a:t>мог создавать </a:t>
            </a:r>
            <a:r>
              <a:rPr lang="en-US" dirty="0" smtClean="0"/>
              <a:t>Bean’</a:t>
            </a:r>
            <a:r>
              <a:rPr lang="ru-RU" dirty="0" smtClean="0"/>
              <a:t>ы – ему нужно сообщить, какие «рецепты» нужно использовать.</a:t>
            </a:r>
          </a:p>
          <a:p>
            <a:r>
              <a:rPr lang="ru-RU" dirty="0" smtClean="0"/>
              <a:t>Существует несколько способов это сделать:</a:t>
            </a:r>
          </a:p>
          <a:p>
            <a:pPr lvl="1"/>
            <a:r>
              <a:rPr lang="ru-RU" dirty="0" smtClean="0"/>
              <a:t>Пометить </a:t>
            </a:r>
            <a:r>
              <a:rPr lang="ru-RU" b="1" dirty="0" smtClean="0"/>
              <a:t>класс</a:t>
            </a:r>
            <a:r>
              <a:rPr lang="ru-RU" dirty="0" smtClean="0"/>
              <a:t> аннотацией </a:t>
            </a:r>
            <a:r>
              <a:rPr lang="en-US" b="1" dirty="0" smtClean="0"/>
              <a:t>@Component</a:t>
            </a:r>
            <a:r>
              <a:rPr lang="en-US" dirty="0" smtClean="0"/>
              <a:t>. </a:t>
            </a:r>
          </a:p>
          <a:p>
            <a:pPr lvl="1"/>
            <a:r>
              <a:rPr lang="ru-RU" dirty="0" smtClean="0"/>
              <a:t>Предоставить </a:t>
            </a:r>
            <a:r>
              <a:rPr lang="ru-RU" b="1" dirty="0" smtClean="0"/>
              <a:t>метод</a:t>
            </a:r>
            <a:r>
              <a:rPr lang="ru-RU" dirty="0" smtClean="0"/>
              <a:t> для создания объекта, помеченный аннотацией </a:t>
            </a:r>
            <a:r>
              <a:rPr lang="en-US" b="1" dirty="0" smtClean="0"/>
              <a:t>@Bean.</a:t>
            </a:r>
            <a:br>
              <a:rPr lang="en-US" b="1" dirty="0" smtClean="0"/>
            </a:br>
            <a:r>
              <a:rPr lang="ru-RU" dirty="0" smtClean="0"/>
              <a:t>Объекты, созданные таким образом ведут себя по–разному в зависимости от того, где они объявлены, см. </a:t>
            </a:r>
            <a:r>
              <a:rPr lang="en-US" dirty="0" smtClean="0"/>
              <a:t>java-doc </a:t>
            </a:r>
            <a:r>
              <a:rPr lang="ru-RU" dirty="0" smtClean="0"/>
              <a:t>к аннотации </a:t>
            </a:r>
            <a:r>
              <a:rPr lang="en-US" dirty="0" smtClean="0"/>
              <a:t>@Bean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ru-RU" dirty="0" smtClean="0"/>
              <a:t>Описать все «рецепты» в </a:t>
            </a:r>
            <a:r>
              <a:rPr lang="en-US" b="1" dirty="0" smtClean="0"/>
              <a:t>XML</a:t>
            </a:r>
            <a:r>
              <a:rPr lang="en-US" dirty="0" smtClean="0"/>
              <a:t> </a:t>
            </a:r>
            <a:r>
              <a:rPr lang="ru-RU" dirty="0" smtClean="0"/>
              <a:t>файле (сейчас почти не используется)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@Component </a:t>
            </a:r>
            <a:r>
              <a:rPr lang="ru-RU" dirty="0" smtClean="0"/>
              <a:t>и </a:t>
            </a:r>
            <a:r>
              <a:rPr lang="en-US" dirty="0" smtClean="0"/>
              <a:t>@Bean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 аннотации можно использовать для описания «рецептов» создания </a:t>
            </a:r>
            <a:r>
              <a:rPr lang="en-US" dirty="0" smtClean="0"/>
              <a:t>bean’</a:t>
            </a:r>
            <a:r>
              <a:rPr lang="ru-RU" dirty="0" err="1" smtClean="0"/>
              <a:t>ов</a:t>
            </a:r>
            <a:endParaRPr lang="ru-RU" dirty="0" smtClean="0"/>
          </a:p>
          <a:p>
            <a:r>
              <a:rPr lang="en-US" dirty="0" smtClean="0"/>
              <a:t>Spring </a:t>
            </a:r>
            <a:r>
              <a:rPr lang="ru-RU" dirty="0" smtClean="0"/>
              <a:t>автоматически создаст зависимости </a:t>
            </a:r>
          </a:p>
          <a:p>
            <a:pPr lvl="1"/>
            <a:r>
              <a:rPr lang="ru-RU" dirty="0" smtClean="0"/>
              <a:t>Для </a:t>
            </a:r>
            <a:r>
              <a:rPr lang="en-US" b="1" dirty="0" smtClean="0"/>
              <a:t>@Component </a:t>
            </a:r>
            <a:r>
              <a:rPr lang="ru-RU" dirty="0" smtClean="0"/>
              <a:t>зависимости – это аргументы конструктора, и сущности, помеченные аннотацией </a:t>
            </a:r>
            <a:r>
              <a:rPr lang="en-US" b="1" dirty="0" smtClean="0"/>
              <a:t>@</a:t>
            </a:r>
            <a:r>
              <a:rPr lang="en-US" b="1" dirty="0" err="1" smtClean="0"/>
              <a:t>Autowired</a:t>
            </a:r>
            <a:r>
              <a:rPr lang="ru-RU" dirty="0" smtClean="0"/>
              <a:t>: поля и сеттеры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Для </a:t>
            </a:r>
            <a:r>
              <a:rPr lang="en-US" b="1" dirty="0" smtClean="0"/>
              <a:t>@Bean </a:t>
            </a:r>
            <a:r>
              <a:rPr lang="ru-RU" dirty="0" smtClean="0"/>
              <a:t>зависимости – это аргументы метода.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18" y="3824093"/>
            <a:ext cx="4067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err="1" smtClean="0"/>
              <a:t>ApplicationContext’a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487"/>
            <a:ext cx="8596668" cy="5126619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ApplicationContext</a:t>
            </a:r>
            <a:r>
              <a:rPr lang="en-US" sz="1400" dirty="0" smtClean="0"/>
              <a:t> – </a:t>
            </a:r>
            <a:r>
              <a:rPr lang="ru-RU" sz="1400" dirty="0" smtClean="0"/>
              <a:t>это интерфейс. </a:t>
            </a:r>
          </a:p>
          <a:p>
            <a:r>
              <a:rPr lang="ru-RU" sz="1400" dirty="0" smtClean="0"/>
              <a:t>Есть несколько реализаций этого интерфейса, которые отличаются способом нахождения «рецептов»</a:t>
            </a:r>
          </a:p>
          <a:p>
            <a:pPr lvl="1"/>
            <a:r>
              <a:rPr lang="en-US" sz="1200" b="1" dirty="0" err="1" smtClean="0"/>
              <a:t>AnnotationConfigApplicationContext</a:t>
            </a:r>
            <a:r>
              <a:rPr lang="ru-RU" sz="1200" dirty="0" smtClean="0"/>
              <a:t> – такой контекст будет создавать </a:t>
            </a:r>
            <a:r>
              <a:rPr lang="en-US" sz="1200" dirty="0" smtClean="0"/>
              <a:t>Bean’</a:t>
            </a:r>
            <a:r>
              <a:rPr lang="ru-RU" sz="1200" dirty="0" smtClean="0"/>
              <a:t>ы используя методы, помеченные </a:t>
            </a:r>
            <a:r>
              <a:rPr lang="en-US" sz="1200" dirty="0" smtClean="0"/>
              <a:t>@</a:t>
            </a:r>
            <a:r>
              <a:rPr lang="en-US" sz="1200" b="1" dirty="0" smtClean="0"/>
              <a:t>Bean</a:t>
            </a:r>
            <a:r>
              <a:rPr lang="ru-RU" sz="1200" dirty="0" smtClean="0"/>
              <a:t> в классе </a:t>
            </a:r>
            <a:r>
              <a:rPr lang="ru-RU" sz="1200" dirty="0"/>
              <a:t>с аннотацией </a:t>
            </a:r>
            <a:r>
              <a:rPr lang="en-US" sz="1200" dirty="0"/>
              <a:t>@</a:t>
            </a:r>
            <a:r>
              <a:rPr lang="en-US" sz="1200" b="1" dirty="0"/>
              <a:t>Configuration</a:t>
            </a:r>
            <a:endParaRPr lang="en-US" sz="1200" b="1" dirty="0" smtClean="0"/>
          </a:p>
          <a:p>
            <a:pPr lvl="1"/>
            <a:r>
              <a:rPr lang="ru-RU" sz="1200" dirty="0" smtClean="0"/>
              <a:t>Можно еще использовать </a:t>
            </a:r>
            <a:r>
              <a:rPr lang="en-US" sz="1200" dirty="0" smtClean="0"/>
              <a:t>XML, </a:t>
            </a:r>
            <a:r>
              <a:rPr lang="ru-RU" sz="1200" dirty="0" smtClean="0"/>
              <a:t>но сейчас это не очень популярный способ.</a:t>
            </a:r>
            <a:endParaRPr lang="en-US" sz="1200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/>
          </a:p>
          <a:p>
            <a:pPr lvl="1"/>
            <a:endParaRPr lang="en-US" sz="1200" b="1" dirty="0" smtClean="0"/>
          </a:p>
          <a:p>
            <a:pPr lvl="1"/>
            <a:endParaRPr lang="en-US" sz="1200" b="1" dirty="0"/>
          </a:p>
          <a:p>
            <a:pPr lvl="1"/>
            <a:endParaRPr lang="en-US" sz="1200" b="1" dirty="0" smtClean="0"/>
          </a:p>
          <a:p>
            <a:pPr lvl="1"/>
            <a:endParaRPr lang="en-US" sz="1200" b="1" dirty="0"/>
          </a:p>
          <a:p>
            <a:pPr lvl="1"/>
            <a:endParaRPr lang="en-US" sz="1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61" y="3205843"/>
            <a:ext cx="5210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0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810"/>
            <a:ext cx="8596668" cy="3880773"/>
          </a:xfrm>
        </p:spPr>
        <p:txBody>
          <a:bodyPr/>
          <a:lstStyle/>
          <a:p>
            <a:r>
              <a:rPr lang="ru-RU" dirty="0" smtClean="0"/>
              <a:t>Вызов </a:t>
            </a:r>
            <a:r>
              <a:rPr lang="en-US" dirty="0" smtClean="0"/>
              <a:t>@Bean-</a:t>
            </a:r>
            <a:r>
              <a:rPr lang="ru-RU" dirty="0" smtClean="0"/>
              <a:t>методов из класса с </a:t>
            </a:r>
            <a:r>
              <a:rPr lang="en-US" dirty="0" smtClean="0"/>
              <a:t>@Configuration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отличается от вызовов обычных </a:t>
            </a:r>
            <a:r>
              <a:rPr lang="en-US" dirty="0" smtClean="0"/>
              <a:t>Java-</a:t>
            </a:r>
            <a:r>
              <a:rPr lang="ru-RU" dirty="0" smtClean="0"/>
              <a:t>методов. </a:t>
            </a:r>
          </a:p>
          <a:p>
            <a:r>
              <a:rPr lang="ru-RU" dirty="0" smtClean="0"/>
              <a:t>Перед вызовом метода из </a:t>
            </a:r>
            <a:r>
              <a:rPr lang="en-US" dirty="0" smtClean="0"/>
              <a:t>@</a:t>
            </a:r>
            <a:r>
              <a:rPr lang="en-US" b="1" dirty="0" smtClean="0"/>
              <a:t>Configuration</a:t>
            </a:r>
            <a:r>
              <a:rPr lang="en-US" dirty="0" smtClean="0"/>
              <a:t> </a:t>
            </a:r>
            <a:r>
              <a:rPr lang="ru-RU" dirty="0" smtClean="0"/>
              <a:t>класса </a:t>
            </a:r>
            <a:r>
              <a:rPr lang="en-US" dirty="0" smtClean="0"/>
              <a:t>Spring </a:t>
            </a:r>
            <a:r>
              <a:rPr lang="ru-RU" dirty="0" smtClean="0"/>
              <a:t>создает над таким классом </a:t>
            </a:r>
            <a:r>
              <a:rPr lang="en-US" b="1" dirty="0" smtClean="0"/>
              <a:t>proxy</a:t>
            </a:r>
            <a:r>
              <a:rPr lang="en-US" dirty="0" smtClean="0"/>
              <a:t>, </a:t>
            </a:r>
            <a:r>
              <a:rPr lang="ru-RU" dirty="0" smtClean="0"/>
              <a:t>чтоб позволяет перехватывать вызов любых методов.</a:t>
            </a:r>
          </a:p>
          <a:p>
            <a:r>
              <a:rPr lang="ru-RU" dirty="0" smtClean="0"/>
              <a:t>Это позволяет </a:t>
            </a:r>
            <a:r>
              <a:rPr lang="en-US" dirty="0" smtClean="0"/>
              <a:t>Spring’</a:t>
            </a:r>
            <a:r>
              <a:rPr lang="ru-RU" dirty="0" smtClean="0"/>
              <a:t>у</a:t>
            </a:r>
            <a:r>
              <a:rPr lang="en-US" dirty="0" smtClean="0"/>
              <a:t> </a:t>
            </a:r>
            <a:r>
              <a:rPr lang="ru-RU" dirty="0" smtClean="0"/>
              <a:t>возвращать один и тот же объект (если иное не указано в </a:t>
            </a:r>
            <a:r>
              <a:rPr lang="en-US" dirty="0" smtClean="0"/>
              <a:t>@Scope)</a:t>
            </a:r>
            <a:r>
              <a:rPr lang="ru-RU" dirty="0" smtClean="0"/>
              <a:t>, даже если внутри метода создаются новые объекты.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47" y="3847308"/>
            <a:ext cx="53625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4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руками </a:t>
            </a:r>
            <a:r>
              <a:rPr lang="en-US" dirty="0" smtClean="0"/>
              <a:t>@Bean </a:t>
            </a:r>
            <a:r>
              <a:rPr lang="ru-RU" dirty="0" smtClean="0"/>
              <a:t>не очень удобно</a:t>
            </a:r>
          </a:p>
          <a:p>
            <a:r>
              <a:rPr lang="ru-RU" dirty="0" smtClean="0"/>
              <a:t>Можно в классе с </a:t>
            </a:r>
            <a:r>
              <a:rPr lang="en-US" dirty="0" smtClean="0"/>
              <a:t>@Configuration </a:t>
            </a:r>
            <a:r>
              <a:rPr lang="ru-RU" dirty="0" smtClean="0"/>
              <a:t>определить не только используемые </a:t>
            </a:r>
            <a:r>
              <a:rPr lang="en-US" dirty="0" smtClean="0"/>
              <a:t>@Bean </a:t>
            </a:r>
            <a:r>
              <a:rPr lang="ru-RU" dirty="0" smtClean="0"/>
              <a:t>но и указать </a:t>
            </a:r>
            <a:r>
              <a:rPr lang="en-US" dirty="0" smtClean="0"/>
              <a:t>Spring’</a:t>
            </a:r>
            <a:r>
              <a:rPr lang="ru-RU" dirty="0" smtClean="0"/>
              <a:t>у, где искать их самостоятельно</a:t>
            </a:r>
          </a:p>
          <a:p>
            <a:r>
              <a:rPr lang="ru-RU" dirty="0" smtClean="0"/>
              <a:t>Для этого вместе с аннотацией </a:t>
            </a:r>
            <a:r>
              <a:rPr lang="en-US" dirty="0" smtClean="0"/>
              <a:t>@Configuration </a:t>
            </a:r>
            <a:r>
              <a:rPr lang="ru-RU" dirty="0" smtClean="0"/>
              <a:t>нужно написать </a:t>
            </a:r>
            <a:r>
              <a:rPr lang="en-US" dirty="0" smtClean="0"/>
              <a:t>@</a:t>
            </a:r>
            <a:r>
              <a:rPr lang="en-US" b="1" dirty="0" err="1" smtClean="0"/>
              <a:t>ComponentScan</a:t>
            </a:r>
            <a:r>
              <a:rPr lang="ru-RU" b="1" dirty="0" smtClean="0"/>
              <a:t>(</a:t>
            </a:r>
            <a:r>
              <a:rPr lang="en-US" b="1" dirty="0" smtClean="0"/>
              <a:t>“</a:t>
            </a:r>
            <a:r>
              <a:rPr lang="en-US" b="1" dirty="0" err="1" smtClean="0"/>
              <a:t>packages.to.scan</a:t>
            </a:r>
            <a:r>
              <a:rPr lang="en-US" b="1" dirty="0" smtClean="0"/>
              <a:t>”</a:t>
            </a:r>
            <a:r>
              <a:rPr lang="ru-RU" b="1" dirty="0" smtClean="0"/>
              <a:t>)</a:t>
            </a:r>
            <a:endParaRPr lang="en-US" b="1" dirty="0" smtClean="0"/>
          </a:p>
          <a:p>
            <a:r>
              <a:rPr lang="ru-RU" dirty="0" smtClean="0"/>
              <a:t>Тогда </a:t>
            </a:r>
            <a:r>
              <a:rPr lang="en-US" dirty="0" smtClean="0"/>
              <a:t>Spring </a:t>
            </a:r>
            <a:r>
              <a:rPr lang="ru-RU" dirty="0" smtClean="0"/>
              <a:t>автоматически просканирует все классы в указанных </a:t>
            </a:r>
            <a:r>
              <a:rPr lang="en-US" dirty="0" smtClean="0"/>
              <a:t>package </a:t>
            </a:r>
            <a:r>
              <a:rPr lang="ru-RU" dirty="0" smtClean="0"/>
              <a:t>и их дочерних</a:t>
            </a:r>
          </a:p>
          <a:p>
            <a:r>
              <a:rPr lang="ru-RU" dirty="0" smtClean="0"/>
              <a:t>Можно </a:t>
            </a:r>
            <a:r>
              <a:rPr lang="en-US" dirty="0" smtClean="0"/>
              <a:t>package’</a:t>
            </a:r>
            <a:r>
              <a:rPr lang="ru-RU" dirty="0" smtClean="0"/>
              <a:t> не указывать, тогда будет использоваться </a:t>
            </a:r>
            <a:r>
              <a:rPr lang="en-US" dirty="0"/>
              <a:t>p</a:t>
            </a:r>
            <a:r>
              <a:rPr lang="en-US" dirty="0" smtClean="0"/>
              <a:t>ackage </a:t>
            </a:r>
            <a:r>
              <a:rPr lang="ru-RU" dirty="0" smtClean="0"/>
              <a:t>самого класса, на котором висит </a:t>
            </a:r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45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@Configuration </a:t>
            </a:r>
            <a:r>
              <a:rPr lang="ru-RU" dirty="0" smtClean="0"/>
              <a:t>классы нужны не только, чтобы определять </a:t>
            </a:r>
            <a:r>
              <a:rPr lang="en-US" dirty="0" smtClean="0"/>
              <a:t>@Bean</a:t>
            </a:r>
            <a:r>
              <a:rPr lang="ru-RU" dirty="0" smtClean="0"/>
              <a:t>, но и чтобы конфигурировать дополнительные возможности </a:t>
            </a:r>
            <a:r>
              <a:rPr lang="en-US" dirty="0" err="1" smtClean="0"/>
              <a:t>Spring’a</a:t>
            </a:r>
            <a:endParaRPr lang="en-US" dirty="0" smtClean="0"/>
          </a:p>
          <a:p>
            <a:r>
              <a:rPr lang="ru-RU" dirty="0" smtClean="0"/>
              <a:t>Примеры аннотаций:</a:t>
            </a:r>
          </a:p>
          <a:p>
            <a:pPr lvl="1"/>
            <a:r>
              <a:rPr lang="en-US" dirty="0" smtClean="0"/>
              <a:t>@</a:t>
            </a:r>
            <a:r>
              <a:rPr lang="en-US" b="1" dirty="0" err="1" smtClean="0"/>
              <a:t>EnableSchedulling</a:t>
            </a:r>
            <a:r>
              <a:rPr lang="en-US" dirty="0" smtClean="0"/>
              <a:t> – </a:t>
            </a:r>
            <a:r>
              <a:rPr lang="ru-RU" dirty="0" smtClean="0"/>
              <a:t>чтобы вызывать методы, помеченные </a:t>
            </a:r>
            <a:r>
              <a:rPr lang="en-US" dirty="0" smtClean="0"/>
              <a:t>@Scheduled </a:t>
            </a:r>
            <a:r>
              <a:rPr lang="ru-RU" dirty="0" smtClean="0"/>
              <a:t>по расписанию</a:t>
            </a:r>
          </a:p>
          <a:p>
            <a:pPr lvl="1"/>
            <a:r>
              <a:rPr lang="en-US" dirty="0" smtClean="0"/>
              <a:t>@</a:t>
            </a:r>
            <a:r>
              <a:rPr lang="en-US" b="1" dirty="0" err="1" smtClean="0"/>
              <a:t>EnableAsync</a:t>
            </a:r>
            <a:r>
              <a:rPr lang="en-US" dirty="0" smtClean="0"/>
              <a:t> – </a:t>
            </a:r>
            <a:r>
              <a:rPr lang="ru-RU" dirty="0" smtClean="0"/>
              <a:t>чтобы вызывать методы, помеченные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ru-RU" dirty="0" smtClean="0"/>
              <a:t>асинхронно, не блокируя вызывающий поток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err="1" smtClean="0"/>
              <a:t>EnableCaching</a:t>
            </a:r>
            <a:r>
              <a:rPr lang="en-US" dirty="0" smtClean="0"/>
              <a:t> – </a:t>
            </a:r>
            <a:r>
              <a:rPr lang="ru-RU" dirty="0" smtClean="0"/>
              <a:t>чтобы включить кэширование методов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err="1" smtClean="0"/>
              <a:t>EnableWebMvc</a:t>
            </a:r>
            <a:r>
              <a:rPr lang="en-US" dirty="0" smtClean="0"/>
              <a:t> – </a:t>
            </a:r>
            <a:r>
              <a:rPr lang="ru-RU" dirty="0" smtClean="0"/>
              <a:t>чтобы </a:t>
            </a:r>
            <a:r>
              <a:rPr lang="en-US" dirty="0" smtClean="0"/>
              <a:t>Spring </a:t>
            </a:r>
            <a:r>
              <a:rPr lang="ru-RU" dirty="0" smtClean="0"/>
              <a:t>автоматически зарегистрировал все </a:t>
            </a:r>
            <a:r>
              <a:rPr lang="en-US" dirty="0" smtClean="0"/>
              <a:t>@</a:t>
            </a:r>
            <a:r>
              <a:rPr lang="en-US" b="1" dirty="0" smtClean="0"/>
              <a:t>Controller</a:t>
            </a:r>
            <a:r>
              <a:rPr lang="en-US" dirty="0" smtClean="0"/>
              <a:t>’</a:t>
            </a:r>
            <a:r>
              <a:rPr lang="ru-RU" dirty="0" smtClean="0"/>
              <a:t>ы и настроил </a:t>
            </a:r>
            <a:r>
              <a:rPr lang="en-US" b="1" dirty="0" err="1" smtClean="0"/>
              <a:t>DispatcherServlet</a:t>
            </a:r>
            <a:endParaRPr lang="en-US" b="1" dirty="0" smtClean="0"/>
          </a:p>
          <a:p>
            <a:r>
              <a:rPr lang="ru-RU" dirty="0" smtClean="0"/>
              <a:t>Аннотации вида </a:t>
            </a:r>
            <a:r>
              <a:rPr lang="en-US" b="1" dirty="0" smtClean="0"/>
              <a:t>@Enable&lt;&gt;</a:t>
            </a:r>
            <a:r>
              <a:rPr lang="ru-RU" b="1" dirty="0" smtClean="0"/>
              <a:t> </a:t>
            </a:r>
            <a:r>
              <a:rPr lang="ru-RU" dirty="0" smtClean="0"/>
              <a:t>могут быть использованы разработчиками </a:t>
            </a:r>
            <a:r>
              <a:rPr lang="ru-RU" dirty="0" err="1" smtClean="0"/>
              <a:t>фреймворков</a:t>
            </a:r>
            <a:r>
              <a:rPr lang="ru-RU" dirty="0" smtClean="0"/>
              <a:t>, чтобы добавить приложению какие-то возможности. </a:t>
            </a:r>
            <a:r>
              <a:rPr lang="ru-RU" smtClean="0"/>
              <a:t/>
            </a:r>
            <a:br>
              <a:rPr lang="ru-RU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15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Proxy </a:t>
            </a:r>
            <a:r>
              <a:rPr lang="ru-RU" dirty="0" smtClean="0"/>
              <a:t>и перехват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позволяет «перехватывать» вызов методов на объекте с помощью </a:t>
            </a:r>
            <a:r>
              <a:rPr lang="en-US" dirty="0" smtClean="0"/>
              <a:t>Proxy</a:t>
            </a:r>
          </a:p>
          <a:p>
            <a:r>
              <a:rPr lang="en-US" dirty="0" smtClean="0"/>
              <a:t>Demo</a:t>
            </a:r>
            <a:r>
              <a:rPr lang="en-US" smtClean="0"/>
              <a:t>, shop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9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Spring. Application Context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Context </a:t>
            </a:r>
            <a:r>
              <a:rPr lang="ru-RU" dirty="0" smtClean="0"/>
              <a:t>можно рассматривать как «контейнер» в котором находятся </a:t>
            </a:r>
            <a:r>
              <a:rPr lang="en-US" dirty="0" smtClean="0"/>
              <a:t>Java-</a:t>
            </a:r>
            <a:r>
              <a:rPr lang="ru-RU" dirty="0" smtClean="0"/>
              <a:t>объекты</a:t>
            </a:r>
          </a:p>
          <a:p>
            <a:r>
              <a:rPr lang="ru-RU" dirty="0" smtClean="0"/>
              <a:t>В отличие от обычной коллекции, объекты в контекст никто не добавляет – он сам следит за их созданием и инициализацией. т.е. контекст является реализацией паттерна Фабрика (</a:t>
            </a:r>
            <a:r>
              <a:rPr lang="en-US" dirty="0" smtClean="0"/>
              <a:t>Factory)</a:t>
            </a:r>
          </a:p>
          <a:p>
            <a:r>
              <a:rPr lang="ru-RU" dirty="0" smtClean="0"/>
              <a:t>Объекты, находящиеся в контексте называются </a:t>
            </a:r>
            <a:r>
              <a:rPr lang="en-US" b="1" dirty="0" smtClean="0"/>
              <a:t>bean’</a:t>
            </a:r>
            <a:r>
              <a:rPr lang="ru-RU" dirty="0" smtClean="0"/>
              <a:t>ы.</a:t>
            </a:r>
          </a:p>
          <a:p>
            <a:r>
              <a:rPr lang="ru-RU" dirty="0" smtClean="0"/>
              <a:t>Один </a:t>
            </a:r>
            <a:r>
              <a:rPr lang="en-US" dirty="0" smtClean="0"/>
              <a:t>bean </a:t>
            </a:r>
            <a:r>
              <a:rPr lang="ru-RU" dirty="0" smtClean="0"/>
              <a:t>может </a:t>
            </a:r>
            <a:r>
              <a:rPr lang="ru-RU" b="1" dirty="0" smtClean="0"/>
              <a:t>зависеть</a:t>
            </a:r>
            <a:r>
              <a:rPr lang="ru-RU" dirty="0" smtClean="0"/>
              <a:t> от другого – т.е. для работы ему необходимо использовать другой класс.</a:t>
            </a:r>
          </a:p>
          <a:p>
            <a:r>
              <a:rPr lang="en-US" dirty="0" err="1" smtClean="0"/>
              <a:t>ApplicationContext</a:t>
            </a:r>
            <a:r>
              <a:rPr lang="en-US" dirty="0" smtClean="0"/>
              <a:t> </a:t>
            </a:r>
            <a:r>
              <a:rPr lang="ru-RU" dirty="0" smtClean="0"/>
              <a:t>следит за зависимостями объектов и </a:t>
            </a:r>
            <a:r>
              <a:rPr lang="ru-RU" b="1" dirty="0" smtClean="0"/>
              <a:t>автоматически</a:t>
            </a:r>
            <a:r>
              <a:rPr lang="ru-RU" dirty="0" smtClean="0"/>
              <a:t> создает объекты-зависимости. </a:t>
            </a:r>
            <a:br>
              <a:rPr lang="ru-RU" dirty="0" smtClean="0"/>
            </a:br>
            <a:r>
              <a:rPr lang="ru-RU" dirty="0" smtClean="0"/>
              <a:t>Если для инициализации объекта ему нужна какая-то зависимость – </a:t>
            </a:r>
            <a:r>
              <a:rPr lang="en-US" dirty="0" err="1" smtClean="0"/>
              <a:t>ApplicationContext</a:t>
            </a:r>
            <a:r>
              <a:rPr lang="en-US" dirty="0" smtClean="0"/>
              <a:t> </a:t>
            </a:r>
            <a:r>
              <a:rPr lang="ru-RU" dirty="0" smtClean="0"/>
              <a:t>сначала создаст эту зависимость.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36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зависимость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PersonService</a:t>
            </a:r>
            <a:r>
              <a:rPr lang="en-US" dirty="0" smtClean="0"/>
              <a:t> – </a:t>
            </a:r>
            <a:r>
              <a:rPr lang="ru-RU" dirty="0" smtClean="0"/>
              <a:t>зависит от </a:t>
            </a:r>
            <a:r>
              <a:rPr lang="en-US" b="1" dirty="0" err="1" smtClean="0"/>
              <a:t>PersonRepository</a:t>
            </a:r>
            <a:r>
              <a:rPr lang="en-US" dirty="0" smtClean="0"/>
              <a:t>, </a:t>
            </a:r>
            <a:r>
              <a:rPr lang="ru-RU" dirty="0" smtClean="0"/>
              <a:t>т.к. для нормальному работы ему нужен объект этого класса.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56" y="3006090"/>
            <a:ext cx="5295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12" y="1420757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 smtClean="0"/>
              <a:t>Процесс создания объекта с передачей ему зависимостей называется </a:t>
            </a:r>
            <a:r>
              <a:rPr lang="en-US" dirty="0" err="1" smtClean="0"/>
              <a:t>DependencyInjection</a:t>
            </a:r>
            <a:r>
              <a:rPr lang="en-US" dirty="0" smtClean="0"/>
              <a:t> – </a:t>
            </a:r>
            <a:r>
              <a:rPr lang="ru-RU" dirty="0" smtClean="0"/>
              <a:t>внедрение зависимостей. </a:t>
            </a:r>
          </a:p>
          <a:p>
            <a:r>
              <a:rPr lang="ru-RU" dirty="0" smtClean="0"/>
              <a:t>Зависимости можно внедрять разными способами:</a:t>
            </a:r>
          </a:p>
          <a:p>
            <a:pPr lvl="1"/>
            <a:r>
              <a:rPr lang="ru-RU" dirty="0" smtClean="0"/>
              <a:t>Через аргументы конструктора</a:t>
            </a:r>
          </a:p>
          <a:p>
            <a:pPr lvl="1"/>
            <a:r>
              <a:rPr lang="ru-RU" dirty="0" smtClean="0"/>
              <a:t>Через сеттеры</a:t>
            </a:r>
          </a:p>
          <a:p>
            <a:pPr lvl="1"/>
            <a:r>
              <a:rPr lang="ru-RU" dirty="0" smtClean="0"/>
              <a:t>Напрямую в поля, используя рефлексию</a:t>
            </a:r>
          </a:p>
          <a:p>
            <a:r>
              <a:rPr lang="en-US" dirty="0" smtClean="0"/>
              <a:t>Spring </a:t>
            </a:r>
            <a:r>
              <a:rPr lang="ru-RU" dirty="0" smtClean="0"/>
              <a:t>умеет внедрять зависимости всеми тремя способами. </a:t>
            </a:r>
          </a:p>
          <a:p>
            <a:r>
              <a:rPr lang="ru-RU" dirty="0" smtClean="0"/>
              <a:t>Предпочтительным считается внедрение через конструктор, т.к. это гарантирует, что объект всегда получит все зависимости.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1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Injection. </a:t>
            </a:r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причина использования </a:t>
            </a:r>
            <a:r>
              <a:rPr lang="en-US" dirty="0" smtClean="0"/>
              <a:t>DI – </a:t>
            </a:r>
            <a:r>
              <a:rPr lang="ru-RU" dirty="0" smtClean="0"/>
              <a:t>получение слабой связанности между компонентами. </a:t>
            </a:r>
          </a:p>
          <a:p>
            <a:r>
              <a:rPr lang="ru-RU" dirty="0" smtClean="0"/>
              <a:t>Если зависимость внедряется через </a:t>
            </a:r>
            <a:r>
              <a:rPr lang="en-US" dirty="0" smtClean="0"/>
              <a:t>DI, </a:t>
            </a:r>
            <a:r>
              <a:rPr lang="ru-RU" dirty="0" smtClean="0"/>
              <a:t>то класс просто объявляет о своей зависимости, без указания способа её получения. </a:t>
            </a:r>
          </a:p>
          <a:p>
            <a:r>
              <a:rPr lang="ru-RU" dirty="0" smtClean="0"/>
              <a:t>Альтернативы </a:t>
            </a:r>
            <a:r>
              <a:rPr lang="en-US" dirty="0" smtClean="0"/>
              <a:t>DI</a:t>
            </a:r>
          </a:p>
          <a:p>
            <a:pPr lvl="1"/>
            <a:r>
              <a:rPr lang="ru-RU" dirty="0" smtClean="0"/>
              <a:t>Создание зависимости самим объектом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Использование </a:t>
            </a:r>
            <a:r>
              <a:rPr lang="ru-RU" dirty="0" err="1" smtClean="0"/>
              <a:t>синглтона</a:t>
            </a:r>
            <a:r>
              <a:rPr lang="ru-RU" dirty="0" smtClean="0"/>
              <a:t>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Использование паттерна </a:t>
            </a:r>
            <a:r>
              <a:rPr lang="en-US" dirty="0" err="1" smtClean="0"/>
              <a:t>ServiceLocator</a:t>
            </a:r>
            <a:r>
              <a:rPr lang="en-US" dirty="0" smtClean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который знает, где найти объект. </a:t>
            </a:r>
          </a:p>
          <a:p>
            <a:pPr lvl="1"/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3739025"/>
            <a:ext cx="626745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79" y="4539765"/>
            <a:ext cx="3781425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116" y="5401928"/>
            <a:ext cx="4829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Альтернативы </a:t>
            </a:r>
            <a:r>
              <a:rPr lang="en-US" dirty="0" smtClean="0"/>
              <a:t>DI. </a:t>
            </a:r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Ручное создание зависимостей порождает большое количество объектов </a:t>
            </a:r>
            <a:endParaRPr lang="en-US" dirty="0" smtClean="0"/>
          </a:p>
          <a:p>
            <a:r>
              <a:rPr lang="ru-RU" dirty="0" err="1" smtClean="0"/>
              <a:t>Сиглтоны</a:t>
            </a:r>
            <a:r>
              <a:rPr lang="ru-RU" dirty="0" smtClean="0"/>
              <a:t> не позволяют изменить реализацию зависимостей.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Это сильно усложняет тестирование. </a:t>
            </a:r>
          </a:p>
          <a:p>
            <a:r>
              <a:rPr lang="en-US" dirty="0" err="1" smtClean="0"/>
              <a:t>ServiceLocator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единственная «нормальная» альтернатива, но добавляет в класс дополнительную зависимость – на сам </a:t>
            </a:r>
            <a:r>
              <a:rPr lang="en-US" dirty="0" err="1" smtClean="0"/>
              <a:t>ServiceLocator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77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DI. </a:t>
            </a:r>
            <a:r>
              <a:rPr lang="ru-RU" dirty="0" smtClean="0"/>
              <a:t>Циклические ссылки.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567"/>
            <a:ext cx="8596668" cy="3880773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Внедрение </a:t>
            </a:r>
            <a:r>
              <a:rPr lang="ru-RU" sz="1600" dirty="0"/>
              <a:t>через конструктор не работает, если объекты имеют циклические зависимости – тогда использует внедрение через сеттер.</a:t>
            </a:r>
          </a:p>
          <a:p>
            <a:r>
              <a:rPr lang="ru-RU" sz="1600" dirty="0"/>
              <a:t>При внедрении через сеттер есть важный момент – в самом конструкторе зависимость будет недоступна. </a:t>
            </a:r>
            <a:endParaRPr lang="en-US" sz="1600" dirty="0"/>
          </a:p>
          <a:p>
            <a:r>
              <a:rPr lang="ru-RU" sz="1600" dirty="0" smtClean="0"/>
              <a:t>Тогда можно использовать аннотацию </a:t>
            </a:r>
            <a:r>
              <a:rPr lang="en-US" sz="1600" dirty="0" smtClean="0"/>
              <a:t>@</a:t>
            </a:r>
            <a:r>
              <a:rPr lang="en-US" sz="1600" b="1" dirty="0" err="1" smtClean="0"/>
              <a:t>PostContruct</a:t>
            </a:r>
            <a:r>
              <a:rPr lang="en-US" sz="1600" dirty="0" smtClean="0"/>
              <a:t> </a:t>
            </a:r>
            <a:r>
              <a:rPr lang="ru-RU" sz="1600" dirty="0" smtClean="0"/>
              <a:t>на методе, который будет вызван автоматически, когда все зависимости будут на своих местах.</a:t>
            </a:r>
            <a:endParaRPr lang="ru-RU" sz="1600" dirty="0"/>
          </a:p>
          <a:p>
            <a:endParaRPr lang="ru-R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7" y="3218065"/>
            <a:ext cx="6543675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69" y="3218065"/>
            <a:ext cx="4305300" cy="3295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50" y="6425032"/>
            <a:ext cx="10220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через сеттер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37" y="3053022"/>
            <a:ext cx="5000625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" b="60669"/>
          <a:stretch/>
        </p:blipFill>
        <p:spPr>
          <a:xfrm>
            <a:off x="453588" y="3586122"/>
            <a:ext cx="4305300" cy="1296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758888" y="4234122"/>
            <a:ext cx="1089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1564</TotalTime>
  <Words>810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Spring Core</vt:lpstr>
      <vt:lpstr>Java-based Proxy и перехват методов</vt:lpstr>
      <vt:lpstr>Spring. Application Context</vt:lpstr>
      <vt:lpstr>Что такое зависимость</vt:lpstr>
      <vt:lpstr>Dependency Injection.</vt:lpstr>
      <vt:lpstr>Dependency Injection. Зачем?</vt:lpstr>
      <vt:lpstr>Альтернативы DI. Проблемы</vt:lpstr>
      <vt:lpstr>DI. Циклические ссылки. </vt:lpstr>
      <vt:lpstr>Внедрение через сеттер</vt:lpstr>
      <vt:lpstr>Application Context. «Рецепты»</vt:lpstr>
      <vt:lpstr>@Component и @Bean</vt:lpstr>
      <vt:lpstr>Создание ApplicationContext’a</vt:lpstr>
      <vt:lpstr>@Configuration</vt:lpstr>
      <vt:lpstr>@ComponentScan</vt:lpstr>
      <vt:lpstr>@Configuration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Tarasov, Andrey</dc:creator>
  <cp:lastModifiedBy>Tarasov, Andrey</cp:lastModifiedBy>
  <cp:revision>30</cp:revision>
  <dcterms:created xsi:type="dcterms:W3CDTF">2020-10-27T13:55:13Z</dcterms:created>
  <dcterms:modified xsi:type="dcterms:W3CDTF">2020-11-20T14:40:15Z</dcterms:modified>
</cp:coreProperties>
</file>