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1" r:id="rId9"/>
    <p:sldId id="260" r:id="rId10"/>
    <p:sldId id="266" r:id="rId11"/>
    <p:sldId id="265" r:id="rId12"/>
    <p:sldId id="27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98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58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472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677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150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958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8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3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87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04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46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71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50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82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6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8E9D-BCF3-4037-A112-71280D3513D6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02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Основная </a:t>
            </a:r>
            <a:r>
              <a:rPr lang="ru-RU" dirty="0" smtClean="0"/>
              <a:t>библиотека</a:t>
            </a:r>
            <a:br>
              <a:rPr lang="ru-RU" dirty="0" smtClean="0"/>
            </a:br>
            <a:r>
              <a:rPr lang="ru-RU" dirty="0" smtClean="0"/>
              <a:t>Лямбда-выражения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Stream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9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smtClean="0"/>
              <a:t>reference</a:t>
            </a:r>
            <a:r>
              <a:rPr lang="ru-RU" dirty="0" smtClean="0"/>
              <a:t>.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Ссылка на конструктор</a:t>
            </a:r>
            <a:r>
              <a:rPr lang="en-US" dirty="0" smtClean="0"/>
              <a:t> – </a:t>
            </a:r>
            <a:r>
              <a:rPr lang="en-US" b="1" dirty="0" smtClean="0"/>
              <a:t>Class::new</a:t>
            </a:r>
          </a:p>
          <a:p>
            <a:pPr lvl="1"/>
            <a:r>
              <a:rPr lang="ru-RU" dirty="0" smtClean="0"/>
              <a:t>Ссылка на конструктор массива </a:t>
            </a:r>
            <a:r>
              <a:rPr lang="en-US" b="1" dirty="0" err="1" smtClean="0"/>
              <a:t>int</a:t>
            </a:r>
            <a:r>
              <a:rPr lang="en-US" b="1" dirty="0" smtClean="0"/>
              <a:t>[]::new</a:t>
            </a:r>
            <a:endParaRPr lang="ru-RU" b="1" dirty="0" smtClean="0"/>
          </a:p>
          <a:p>
            <a:pPr lvl="1"/>
            <a:r>
              <a:rPr lang="ru-RU" dirty="0" smtClean="0"/>
              <a:t>Ссылка </a:t>
            </a:r>
            <a:r>
              <a:rPr lang="ru-RU" dirty="0"/>
              <a:t>на статический метод</a:t>
            </a:r>
            <a:r>
              <a:rPr lang="en-US" dirty="0"/>
              <a:t> – </a:t>
            </a:r>
            <a:r>
              <a:rPr lang="en-US" b="1" dirty="0"/>
              <a:t>Class::</a:t>
            </a:r>
            <a:r>
              <a:rPr lang="en-US" b="1" dirty="0" err="1">
                <a:solidFill>
                  <a:srgbClr val="FF0000"/>
                </a:solidFill>
              </a:rPr>
              <a:t>static</a:t>
            </a:r>
            <a:r>
              <a:rPr lang="en-US" b="1" dirty="0" err="1"/>
              <a:t>Method</a:t>
            </a:r>
            <a:endParaRPr lang="ru-RU" b="1" dirty="0"/>
          </a:p>
          <a:p>
            <a:pPr lvl="1"/>
            <a:r>
              <a:rPr lang="ru-RU" dirty="0" smtClean="0"/>
              <a:t>Ссылка на метод </a:t>
            </a:r>
            <a:r>
              <a:rPr lang="ru-RU" b="1" dirty="0" smtClean="0"/>
              <a:t>конкретного</a:t>
            </a:r>
            <a:r>
              <a:rPr lang="ru-RU" dirty="0" smtClean="0"/>
              <a:t> экземпляра </a:t>
            </a:r>
            <a:r>
              <a:rPr lang="en-US" dirty="0" smtClean="0"/>
              <a:t>– </a:t>
            </a:r>
            <a:r>
              <a:rPr lang="en-US" b="1" dirty="0" smtClean="0"/>
              <a:t>instance::</a:t>
            </a:r>
            <a:r>
              <a:rPr lang="en-US" b="1" dirty="0" err="1" smtClean="0"/>
              <a:t>instanceMethod</a:t>
            </a:r>
            <a:endParaRPr lang="ru-RU" dirty="0" smtClean="0"/>
          </a:p>
          <a:p>
            <a:pPr lvl="1"/>
            <a:r>
              <a:rPr lang="ru-RU" dirty="0" smtClean="0"/>
              <a:t>Ссылка </a:t>
            </a:r>
            <a:r>
              <a:rPr lang="ru-RU" dirty="0"/>
              <a:t>на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ru-RU" b="1" dirty="0" smtClean="0"/>
              <a:t>неконкретного</a:t>
            </a:r>
            <a:r>
              <a:rPr lang="ru-RU" dirty="0" smtClean="0"/>
              <a:t> экземпляра </a:t>
            </a:r>
            <a:r>
              <a:rPr lang="en-US" dirty="0" smtClean="0"/>
              <a:t>– </a:t>
            </a:r>
            <a:r>
              <a:rPr lang="en-US" b="1" dirty="0"/>
              <a:t>Class::</a:t>
            </a:r>
            <a:r>
              <a:rPr lang="en-US" b="1" dirty="0" err="1">
                <a:solidFill>
                  <a:srgbClr val="FF0000"/>
                </a:solidFill>
              </a:rPr>
              <a:t>instance</a:t>
            </a:r>
            <a:r>
              <a:rPr lang="en-US" b="1" dirty="0" err="1"/>
              <a:t>Method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90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reference. </a:t>
            </a:r>
            <a:r>
              <a:rPr lang="ru-RU" dirty="0" smtClean="0"/>
              <a:t>Обзор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8753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6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method reference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позволяет не указывать тип аргумента в лямбде явно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99" y="2794121"/>
            <a:ext cx="48863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5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(Aggregate Operations)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Позволяют проводить некоторые операции на потоком объектов</a:t>
            </a:r>
          </a:p>
          <a:p>
            <a:r>
              <a:rPr lang="ru-RU" dirty="0" smtClean="0"/>
              <a:t>Операции бывают</a:t>
            </a:r>
          </a:p>
          <a:p>
            <a:pPr lvl="1"/>
            <a:r>
              <a:rPr lang="ru-RU" dirty="0" smtClean="0"/>
              <a:t>Промежуточные – возвращают другой </a:t>
            </a:r>
            <a:r>
              <a:rPr lang="en-US" dirty="0" smtClean="0"/>
              <a:t>stream</a:t>
            </a:r>
          </a:p>
          <a:p>
            <a:pPr lvl="1"/>
            <a:r>
              <a:rPr lang="ru-RU" dirty="0" smtClean="0"/>
              <a:t>Терминальные – заканчивают обработку </a:t>
            </a:r>
            <a:r>
              <a:rPr lang="ru-RU" dirty="0" err="1" smtClean="0"/>
              <a:t>стрима</a:t>
            </a:r>
            <a:r>
              <a:rPr lang="ru-RU" dirty="0" smtClean="0"/>
              <a:t> (и могут вернуть какое-то значение)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8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</a:t>
            </a:r>
            <a:r>
              <a:rPr lang="ru-RU" dirty="0" err="1" smtClean="0"/>
              <a:t>ilter</a:t>
            </a:r>
            <a:r>
              <a:rPr lang="en-US" dirty="0" smtClean="0"/>
              <a:t>()</a:t>
            </a:r>
            <a:r>
              <a:rPr lang="ru-RU" dirty="0" smtClean="0"/>
              <a:t>— </a:t>
            </a:r>
            <a:r>
              <a:rPr lang="ru-RU" dirty="0"/>
              <a:t>фильтрует (отбрасывает) элементы из потока, которые не проходят переданное условие.</a:t>
            </a:r>
          </a:p>
          <a:p>
            <a:r>
              <a:rPr lang="en-US" dirty="0" smtClean="0"/>
              <a:t>s</a:t>
            </a:r>
            <a:r>
              <a:rPr lang="ru-RU" dirty="0" err="1" smtClean="0"/>
              <a:t>orted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— сортирует</a:t>
            </a:r>
          </a:p>
          <a:p>
            <a:r>
              <a:rPr lang="en-US" dirty="0" smtClean="0"/>
              <a:t>m</a:t>
            </a:r>
            <a:r>
              <a:rPr lang="ru-RU" dirty="0" err="1" smtClean="0"/>
              <a:t>ap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— преобразует каждый элемент в другой</a:t>
            </a:r>
          </a:p>
          <a:p>
            <a:r>
              <a:rPr lang="en-US" dirty="0" smtClean="0"/>
              <a:t>a</a:t>
            </a:r>
            <a:r>
              <a:rPr lang="ru-RU" dirty="0" err="1" smtClean="0"/>
              <a:t>nyMatch</a:t>
            </a:r>
            <a:r>
              <a:rPr lang="ru-RU" dirty="0"/>
              <a:t>, </a:t>
            </a:r>
            <a:r>
              <a:rPr lang="ru-RU" dirty="0" err="1"/>
              <a:t>allMatch</a:t>
            </a:r>
            <a:r>
              <a:rPr lang="ru-RU" dirty="0"/>
              <a:t>, </a:t>
            </a:r>
            <a:r>
              <a:rPr lang="ru-RU" dirty="0" err="1"/>
              <a:t>noneMatch</a:t>
            </a:r>
            <a:r>
              <a:rPr lang="ru-RU" dirty="0"/>
              <a:t> — проверяют, выполняется ли переданное условия для хотя бы одного элемента, всех элементов или ни для одного</a:t>
            </a:r>
          </a:p>
          <a:p>
            <a:r>
              <a:rPr lang="en-US" dirty="0" smtClean="0"/>
              <a:t>c</a:t>
            </a:r>
            <a:r>
              <a:rPr lang="ru-RU" dirty="0" err="1" smtClean="0"/>
              <a:t>ount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— количество элементов в </a:t>
            </a:r>
            <a:r>
              <a:rPr lang="ru-RU" dirty="0" smtClean="0"/>
              <a:t>потоке</a:t>
            </a:r>
            <a:r>
              <a:rPr lang="en-US" dirty="0" smtClean="0"/>
              <a:t>, </a:t>
            </a:r>
            <a:r>
              <a:rPr lang="ru-RU" dirty="0" smtClean="0"/>
              <a:t>терминальная операция. </a:t>
            </a:r>
          </a:p>
          <a:p>
            <a:r>
              <a:rPr lang="en-US" dirty="0"/>
              <a:t>r</a:t>
            </a:r>
            <a:r>
              <a:rPr lang="ru-RU" dirty="0" err="1" smtClean="0"/>
              <a:t>educe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— производит «свертку» элементов (объединяет их все в один по какому-то правилу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collect() – </a:t>
            </a:r>
            <a:r>
              <a:rPr lang="ru-RU" dirty="0" smtClean="0"/>
              <a:t>преобразовывает </a:t>
            </a:r>
            <a:r>
              <a:rPr lang="en-US" dirty="0" smtClean="0"/>
              <a:t>stream </a:t>
            </a:r>
            <a:r>
              <a:rPr lang="ru-RU" dirty="0" smtClean="0"/>
              <a:t> в коллекцию</a:t>
            </a:r>
          </a:p>
          <a:p>
            <a:r>
              <a:rPr lang="en-US" dirty="0" smtClean="0"/>
              <a:t>Demo: work with persons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6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Collector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Коллектор – это сущность, которая преобразовывает </a:t>
            </a:r>
            <a:r>
              <a:rPr lang="en-US" dirty="0" smtClean="0"/>
              <a:t>stream </a:t>
            </a:r>
            <a:r>
              <a:rPr lang="ru-RU" dirty="0" smtClean="0"/>
              <a:t>во что-то другое.</a:t>
            </a:r>
          </a:p>
          <a:p>
            <a:r>
              <a:rPr lang="ru-RU" dirty="0" smtClean="0"/>
              <a:t>Вспомогательный класс </a:t>
            </a:r>
            <a:r>
              <a:rPr lang="en-US" dirty="0" smtClean="0"/>
              <a:t>Collectors</a:t>
            </a:r>
            <a:r>
              <a:rPr lang="ru-RU" dirty="0" smtClean="0"/>
              <a:t> предоставляет методы по созданию коллекторов</a:t>
            </a:r>
          </a:p>
          <a:p>
            <a:pPr lvl="1"/>
            <a:r>
              <a:rPr lang="en-US" dirty="0" err="1" smtClean="0"/>
              <a:t>toSet</a:t>
            </a:r>
            <a:r>
              <a:rPr lang="en-US" dirty="0" smtClean="0"/>
              <a:t>(),</a:t>
            </a:r>
            <a:r>
              <a:rPr lang="en-US" dirty="0" err="1" smtClean="0"/>
              <a:t>toList</a:t>
            </a:r>
            <a:r>
              <a:rPr lang="en-US" dirty="0" smtClean="0"/>
              <a:t>(), </a:t>
            </a:r>
            <a:r>
              <a:rPr lang="en-US" dirty="0" err="1" smtClean="0"/>
              <a:t>toMap</a:t>
            </a:r>
            <a:r>
              <a:rPr lang="en-US" dirty="0" smtClean="0"/>
              <a:t>(), </a:t>
            </a:r>
            <a:r>
              <a:rPr lang="en-US" dirty="0" err="1" smtClean="0"/>
              <a:t>toCollection</a:t>
            </a:r>
            <a:r>
              <a:rPr lang="en-US" dirty="0" smtClean="0"/>
              <a:t>() – </a:t>
            </a:r>
            <a:r>
              <a:rPr lang="ru-RU" dirty="0" smtClean="0"/>
              <a:t>преобразует в коллекцию</a:t>
            </a:r>
            <a:endParaRPr lang="en-US" dirty="0" smtClean="0"/>
          </a:p>
          <a:p>
            <a:pPr lvl="1"/>
            <a:r>
              <a:rPr lang="en-US" dirty="0" smtClean="0"/>
              <a:t>averaging() – </a:t>
            </a:r>
            <a:r>
              <a:rPr lang="ru-RU" dirty="0" smtClean="0"/>
              <a:t>находит среднее</a:t>
            </a:r>
          </a:p>
          <a:p>
            <a:pPr lvl="1"/>
            <a:r>
              <a:rPr lang="en-US" dirty="0" smtClean="0"/>
              <a:t>counting() – </a:t>
            </a:r>
            <a:r>
              <a:rPr lang="ru-RU" dirty="0" smtClean="0"/>
              <a:t>считает элементы</a:t>
            </a:r>
            <a:endParaRPr lang="en-US" dirty="0" smtClean="0"/>
          </a:p>
          <a:p>
            <a:pPr lvl="1"/>
            <a:r>
              <a:rPr lang="en-US" dirty="0" smtClean="0"/>
              <a:t>reducing()</a:t>
            </a:r>
            <a:r>
              <a:rPr lang="ru-RU" dirty="0" smtClean="0"/>
              <a:t> – «сворачивает» элементы в один</a:t>
            </a:r>
            <a:endParaRPr lang="en-US" dirty="0" smtClean="0"/>
          </a:p>
          <a:p>
            <a:pPr lvl="1"/>
            <a:r>
              <a:rPr lang="en-US" dirty="0" err="1" smtClean="0"/>
              <a:t>groupingBy</a:t>
            </a:r>
            <a:r>
              <a:rPr lang="en-US" dirty="0" smtClean="0"/>
              <a:t>() – </a:t>
            </a:r>
            <a:r>
              <a:rPr lang="ru-RU" dirty="0" smtClean="0"/>
              <a:t>группирует элементы</a:t>
            </a:r>
            <a:endParaRPr lang="en-US" dirty="0" smtClean="0"/>
          </a:p>
          <a:p>
            <a:pPr lvl="1"/>
            <a:r>
              <a:rPr lang="en-US" dirty="0" err="1" smtClean="0"/>
              <a:t>partitioningBy</a:t>
            </a:r>
            <a:r>
              <a:rPr lang="en-US" dirty="0" smtClean="0"/>
              <a:t>() – </a:t>
            </a:r>
            <a:r>
              <a:rPr lang="ru-RU" dirty="0" smtClean="0"/>
              <a:t>разбивает элементы по условию (предикату)на две части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7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r>
              <a:rPr lang="en-US" dirty="0" smtClean="0"/>
              <a:t> 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Что не так с </a:t>
            </a:r>
            <a:r>
              <a:rPr lang="en-US" dirty="0" smtClean="0"/>
              <a:t>Date </a:t>
            </a:r>
            <a:r>
              <a:rPr lang="ru-RU" dirty="0" smtClean="0"/>
              <a:t>и </a:t>
            </a:r>
            <a:r>
              <a:rPr lang="en-US" dirty="0" smtClean="0"/>
              <a:t>Calendar</a:t>
            </a:r>
          </a:p>
          <a:p>
            <a:pPr lvl="1"/>
            <a:r>
              <a:rPr lang="ru-RU" dirty="0" err="1" smtClean="0"/>
              <a:t>Потоконебезопасные</a:t>
            </a:r>
            <a:endParaRPr lang="ru-RU" dirty="0" smtClean="0"/>
          </a:p>
          <a:p>
            <a:pPr lvl="1"/>
            <a:r>
              <a:rPr lang="ru-RU" dirty="0" smtClean="0"/>
              <a:t>Плохо спроектированный </a:t>
            </a:r>
            <a:r>
              <a:rPr lang="en-US" dirty="0" smtClean="0"/>
              <a:t>API</a:t>
            </a:r>
          </a:p>
          <a:p>
            <a:pPr lvl="1"/>
            <a:r>
              <a:rPr lang="ru-RU" dirty="0" smtClean="0"/>
              <a:t>Не поддерживает работу с временными зонами</a:t>
            </a:r>
            <a:endParaRPr lang="en-US" dirty="0" smtClean="0"/>
          </a:p>
          <a:p>
            <a:r>
              <a:rPr lang="en-US" dirty="0" err="1" smtClean="0"/>
              <a:t>LocalDates</a:t>
            </a:r>
            <a:endParaRPr lang="en-US" dirty="0" smtClean="0"/>
          </a:p>
          <a:p>
            <a:r>
              <a:rPr lang="en-US" dirty="0" err="1" smtClean="0"/>
              <a:t>ZonedDates</a:t>
            </a:r>
            <a:endParaRPr lang="en-US" dirty="0" smtClean="0"/>
          </a:p>
          <a:p>
            <a:r>
              <a:rPr lang="ru-RU" dirty="0" smtClean="0"/>
              <a:t>Работа с датами </a:t>
            </a:r>
            <a:r>
              <a:rPr lang="en-US" dirty="0" smtClean="0"/>
              <a:t>with(</a:t>
            </a:r>
            <a:r>
              <a:rPr lang="en-US" dirty="0" err="1" smtClean="0"/>
              <a:t>ChroniUnit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TemporalAdjuster</a:t>
            </a:r>
            <a:r>
              <a:rPr lang="en-US" dirty="0" smtClean="0"/>
              <a:t>(s)</a:t>
            </a:r>
            <a:endParaRPr lang="ru-RU" dirty="0" smtClean="0"/>
          </a:p>
          <a:p>
            <a:r>
              <a:rPr lang="en-US" dirty="0" smtClean="0"/>
              <a:t>Period /Duration</a:t>
            </a:r>
          </a:p>
          <a:p>
            <a:r>
              <a:rPr lang="en-US" dirty="0" err="1" smtClean="0"/>
              <a:t>DateTimeFormatter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1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default-</a:t>
            </a:r>
            <a:r>
              <a:rPr lang="ru-RU" dirty="0" smtClean="0"/>
              <a:t>методы в интерфейсах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Начиная с </a:t>
            </a:r>
            <a:r>
              <a:rPr lang="en-US" dirty="0" smtClean="0"/>
              <a:t>Java 8 </a:t>
            </a:r>
            <a:r>
              <a:rPr lang="ru-RU" dirty="0" smtClean="0"/>
              <a:t>в интерфейсах можно писать реализацию методов</a:t>
            </a:r>
          </a:p>
          <a:p>
            <a:r>
              <a:rPr lang="ru-RU" dirty="0" smtClean="0"/>
              <a:t>для этого используется модификатор </a:t>
            </a:r>
            <a:r>
              <a:rPr lang="en-US" dirty="0" smtClean="0"/>
              <a:t>default</a:t>
            </a:r>
          </a:p>
          <a:p>
            <a:r>
              <a:rPr lang="ru-RU" dirty="0" smtClean="0"/>
              <a:t>Если класс реализует несколько интерфейсов, у которых </a:t>
            </a:r>
            <a:r>
              <a:rPr lang="en-US" dirty="0" smtClean="0"/>
              <a:t>default </a:t>
            </a:r>
            <a:r>
              <a:rPr lang="ru-RU" dirty="0" smtClean="0"/>
              <a:t>методы совпадают по сигнатуре – ошибка компиляции</a:t>
            </a:r>
          </a:p>
          <a:p>
            <a:r>
              <a:rPr lang="en-US" dirty="0" smtClean="0"/>
              <a:t>Demo </a:t>
            </a:r>
            <a:r>
              <a:rPr lang="en-US" dirty="0" err="1" smtClean="0"/>
              <a:t>Hello,Animal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4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Лямбда выражения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Упрощает </a:t>
            </a:r>
            <a:r>
              <a:rPr lang="ru-RU" dirty="0"/>
              <a:t>создание реализаций интерфейсов</a:t>
            </a:r>
            <a:r>
              <a:rPr lang="ru-RU" b="1" dirty="0"/>
              <a:t> с одним </a:t>
            </a:r>
            <a:r>
              <a:rPr lang="ru-RU" b="1" dirty="0" smtClean="0"/>
              <a:t>методом</a:t>
            </a:r>
            <a:r>
              <a:rPr lang="en-US" b="1" dirty="0" smtClean="0"/>
              <a:t> (</a:t>
            </a:r>
            <a:r>
              <a:rPr lang="en-US" dirty="0" smtClean="0"/>
              <a:t>@</a:t>
            </a:r>
            <a:r>
              <a:rPr lang="en-US" dirty="0" err="1" smtClean="0"/>
              <a:t>FunctionalInterface</a:t>
            </a:r>
            <a:r>
              <a:rPr lang="en-US" b="1" dirty="0" smtClean="0"/>
              <a:t>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Логически заменяет собой </a:t>
            </a:r>
            <a:r>
              <a:rPr lang="ru-RU" b="1" dirty="0" smtClean="0"/>
              <a:t>анонимный класс</a:t>
            </a:r>
          </a:p>
          <a:p>
            <a:r>
              <a:rPr lang="en-US" dirty="0" smtClean="0"/>
              <a:t>default </a:t>
            </a:r>
            <a:r>
              <a:rPr lang="ru-RU" dirty="0" smtClean="0"/>
              <a:t>методы не мешают создавать лямбда </a:t>
            </a:r>
            <a:r>
              <a:rPr lang="ru-RU" dirty="0" smtClean="0"/>
              <a:t>выражения</a:t>
            </a:r>
          </a:p>
          <a:p>
            <a:r>
              <a:rPr lang="ru-RU" dirty="0" smtClean="0"/>
              <a:t>Внутри </a:t>
            </a:r>
            <a:r>
              <a:rPr lang="ru-RU" dirty="0" err="1" smtClean="0"/>
              <a:t>лямба</a:t>
            </a:r>
            <a:r>
              <a:rPr lang="ru-RU" dirty="0" smtClean="0"/>
              <a:t>-выражений можно использовать только </a:t>
            </a:r>
            <a:r>
              <a:rPr lang="en-US" b="1" dirty="0" smtClean="0"/>
              <a:t>final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effectively</a:t>
            </a:r>
            <a:r>
              <a:rPr lang="ru-RU" b="1" smtClean="0"/>
              <a:t>-</a:t>
            </a:r>
            <a:r>
              <a:rPr lang="en-US" b="1" smtClean="0"/>
              <a:t>final</a:t>
            </a:r>
            <a:r>
              <a:rPr lang="en-US" smtClean="0"/>
              <a:t> </a:t>
            </a:r>
            <a:r>
              <a:rPr lang="ru-RU" dirty="0" smtClean="0"/>
              <a:t>переменные!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4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8568" y="1194730"/>
            <a:ext cx="59245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8568" y="3223555"/>
            <a:ext cx="5899085" cy="198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85557" y="5328820"/>
            <a:ext cx="4807412" cy="117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051046" y="5293120"/>
            <a:ext cx="6445911" cy="700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051046" y="5994067"/>
            <a:ext cx="5846885" cy="806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67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удобно использовать лямбда выражения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en-US" dirty="0" smtClean="0"/>
              <a:t>callback’</a:t>
            </a:r>
            <a:r>
              <a:rPr lang="ru-RU" dirty="0" err="1" smtClean="0"/>
              <a:t>ов</a:t>
            </a:r>
            <a:r>
              <a:rPr lang="en-US" dirty="0" smtClean="0"/>
              <a:t>: </a:t>
            </a:r>
            <a:r>
              <a:rPr lang="en-US" dirty="0" err="1" smtClean="0"/>
              <a:t>button.addClickListener</a:t>
            </a:r>
            <a:r>
              <a:rPr lang="en-US" dirty="0" smtClean="0"/>
              <a:t>( event -&gt; </a:t>
            </a:r>
            <a:r>
              <a:rPr lang="en-US" dirty="0" err="1" smtClean="0"/>
              <a:t>handleButtonClick</a:t>
            </a:r>
            <a:r>
              <a:rPr lang="en-US" dirty="0" smtClean="0"/>
              <a:t>());</a:t>
            </a:r>
          </a:p>
          <a:p>
            <a:r>
              <a:rPr lang="ru-RU" dirty="0" smtClean="0"/>
              <a:t>в Коллекциях, метод </a:t>
            </a:r>
            <a:r>
              <a:rPr lang="en-US" dirty="0" err="1" smtClean="0"/>
              <a:t>removeIf</a:t>
            </a:r>
            <a:r>
              <a:rPr lang="en-US" dirty="0" smtClean="0"/>
              <a:t>: </a:t>
            </a:r>
            <a:r>
              <a:rPr lang="en-US" dirty="0" err="1" smtClean="0"/>
              <a:t>numbers.removeIf</a:t>
            </a:r>
            <a:r>
              <a:rPr lang="en-US" dirty="0" smtClean="0"/>
              <a:t>(number -&gt; number &lt; 0);</a:t>
            </a:r>
          </a:p>
          <a:p>
            <a:r>
              <a:rPr lang="ru-RU" dirty="0" smtClean="0"/>
              <a:t>В </a:t>
            </a:r>
            <a:r>
              <a:rPr lang="en-US" dirty="0" err="1" smtClean="0"/>
              <a:t>Map’a</a:t>
            </a:r>
            <a:r>
              <a:rPr lang="ru-RU" dirty="0" smtClean="0"/>
              <a:t>х: </a:t>
            </a:r>
          </a:p>
          <a:p>
            <a:pPr lvl="1"/>
            <a:r>
              <a:rPr lang="ru-RU" dirty="0" smtClean="0"/>
              <a:t>методы </a:t>
            </a:r>
            <a:r>
              <a:rPr lang="en-US" b="1" dirty="0" err="1" smtClean="0"/>
              <a:t>computeIfAbsent</a:t>
            </a:r>
            <a:r>
              <a:rPr lang="ru-RU" dirty="0" smtClean="0"/>
              <a:t> и </a:t>
            </a:r>
            <a:r>
              <a:rPr lang="en-US" b="1" dirty="0" err="1" smtClean="0"/>
              <a:t>getOrDefault</a:t>
            </a:r>
            <a:r>
              <a:rPr lang="ru-RU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71" y="3831127"/>
            <a:ext cx="8076972" cy="30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Лямбды и </a:t>
            </a:r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Map.merge</a:t>
            </a:r>
            <a:r>
              <a:rPr lang="en-US" dirty="0" smtClean="0"/>
              <a:t> – </a:t>
            </a:r>
            <a:r>
              <a:rPr lang="ru-RU" dirty="0" smtClean="0"/>
              <a:t>добавляет значение в </a:t>
            </a:r>
            <a:r>
              <a:rPr lang="en-US" dirty="0" smtClean="0"/>
              <a:t>Map</a:t>
            </a:r>
            <a:r>
              <a:rPr lang="ru-RU" dirty="0" smtClean="0"/>
              <a:t>, если под указанным ключом ничего нет или обновляет существующее значение.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en-US" dirty="0" err="1" smtClean="0"/>
              <a:t>Map.comparingByKey</a:t>
            </a:r>
            <a:r>
              <a:rPr lang="en-US" dirty="0" smtClean="0"/>
              <a:t>/</a:t>
            </a:r>
            <a:r>
              <a:rPr lang="en-US" dirty="0" err="1" smtClean="0"/>
              <a:t>ByValue</a:t>
            </a:r>
            <a:r>
              <a:rPr lang="en-US" dirty="0" smtClean="0"/>
              <a:t> – </a:t>
            </a:r>
            <a:r>
              <a:rPr lang="ru-RU" dirty="0" smtClean="0"/>
              <a:t>возвращает, компаратор сра</a:t>
            </a:r>
            <a:r>
              <a:rPr lang="ru-RU" dirty="0"/>
              <a:t>в</a:t>
            </a:r>
            <a:r>
              <a:rPr lang="ru-RU" dirty="0" smtClean="0"/>
              <a:t>нивающий по ключам, значениям.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93" y="2936264"/>
            <a:ext cx="7981950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68" y="5079337"/>
            <a:ext cx="79152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4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Лямбды и компараторы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Comparator.comparing</a:t>
            </a:r>
            <a:r>
              <a:rPr lang="en-US" dirty="0" smtClean="0"/>
              <a:t> – </a:t>
            </a:r>
            <a:r>
              <a:rPr lang="ru-RU" dirty="0" smtClean="0"/>
              <a:t>создает компаратор по указанному свойству.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en-US" dirty="0" err="1" smtClean="0"/>
              <a:t>comparator.thenComparing</a:t>
            </a:r>
            <a:r>
              <a:rPr lang="en-US" dirty="0" smtClean="0"/>
              <a:t> -&gt; </a:t>
            </a:r>
            <a:r>
              <a:rPr lang="ru-RU" dirty="0" smtClean="0"/>
              <a:t>создает цепочку компараторов, позволяющие сравнивать другие свойства, если исходные свойства равны:</a:t>
            </a:r>
          </a:p>
          <a:p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компилятор не всегда может вывести тип правильно, поэтому в лямбде иногда нужно указывать тип параметра явно </a:t>
            </a:r>
            <a:r>
              <a:rPr lang="ru-RU" b="1" dirty="0" smtClean="0"/>
              <a:t>(</a:t>
            </a:r>
            <a:r>
              <a:rPr lang="en-US" b="1" dirty="0" err="1" smtClean="0"/>
              <a:t>PersonComparable</a:t>
            </a:r>
            <a:r>
              <a:rPr lang="en-US" b="1" dirty="0" smtClean="0"/>
              <a:t> person</a:t>
            </a:r>
            <a:r>
              <a:rPr lang="ru-RU" b="1" dirty="0" smtClean="0"/>
              <a:t>)</a:t>
            </a:r>
            <a:endParaRPr lang="ru-R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55" y="2590067"/>
            <a:ext cx="820102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55" y="3925189"/>
            <a:ext cx="63912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8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интерфейсы стандартной библиотеки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Supplier -&gt;</a:t>
            </a:r>
          </a:p>
          <a:p>
            <a:r>
              <a:rPr lang="en-US" dirty="0" smtClean="0"/>
              <a:t>Consumer -&gt; </a:t>
            </a:r>
          </a:p>
          <a:p>
            <a:r>
              <a:rPr lang="en-US" dirty="0" smtClean="0"/>
              <a:t>Function -&gt; </a:t>
            </a:r>
          </a:p>
          <a:p>
            <a:r>
              <a:rPr lang="en-US" dirty="0" err="1" smtClean="0"/>
              <a:t>BiFunction</a:t>
            </a:r>
            <a:r>
              <a:rPr lang="en-US" dirty="0" smtClean="0"/>
              <a:t> -&gt;</a:t>
            </a:r>
          </a:p>
          <a:p>
            <a:r>
              <a:rPr lang="en-US" dirty="0" err="1" smtClean="0"/>
              <a:t>UnaryOperator</a:t>
            </a:r>
            <a:r>
              <a:rPr lang="en-US" dirty="0" smtClean="0"/>
              <a:t> -&gt;</a:t>
            </a:r>
          </a:p>
          <a:p>
            <a:r>
              <a:rPr lang="en-US" dirty="0" err="1" smtClean="0"/>
              <a:t>BinaryOperator</a:t>
            </a:r>
            <a:r>
              <a:rPr lang="en-US" dirty="0" smtClean="0"/>
              <a:t> -&gt;  </a:t>
            </a:r>
            <a:endParaRPr lang="en-US" dirty="0"/>
          </a:p>
          <a:p>
            <a:r>
              <a:rPr lang="en-US" dirty="0" smtClean="0"/>
              <a:t> Predicate -&gt;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867" y="2212730"/>
            <a:ext cx="942975" cy="27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867" y="2581032"/>
            <a:ext cx="1400175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867" y="3022390"/>
            <a:ext cx="1219200" cy="3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867" y="3428791"/>
            <a:ext cx="15430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354" y="3834683"/>
            <a:ext cx="3114675" cy="285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9354" y="4267025"/>
            <a:ext cx="4943475" cy="295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1985" y="4640089"/>
            <a:ext cx="15525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6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лямбда выражение состоит из одной операции, то можно</a:t>
            </a:r>
            <a:r>
              <a:rPr lang="en-US" dirty="0" smtClean="0"/>
              <a:t> </a:t>
            </a:r>
            <a:r>
              <a:rPr lang="ru-RU" dirty="0" smtClean="0"/>
              <a:t>еще более упростить выражение, используя «ссылку» на метод.</a:t>
            </a:r>
          </a:p>
          <a:p>
            <a:r>
              <a:rPr lang="ru-RU" dirty="0" smtClean="0"/>
              <a:t>Лямбда выражение:</a:t>
            </a:r>
          </a:p>
          <a:p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b="1" dirty="0" smtClean="0"/>
          </a:p>
          <a:p>
            <a:r>
              <a:rPr lang="ru-RU" b="1" dirty="0" smtClean="0"/>
              <a:t>Аналогичные </a:t>
            </a:r>
            <a:r>
              <a:rPr lang="en-US" b="1" dirty="0" smtClean="0"/>
              <a:t>Method </a:t>
            </a:r>
            <a:r>
              <a:rPr lang="en-US" b="1" dirty="0" err="1" smtClean="0"/>
              <a:t>Referebce</a:t>
            </a:r>
            <a:r>
              <a:rPr lang="en-US" b="1" dirty="0" smtClean="0"/>
              <a:t> </a:t>
            </a:r>
            <a:endParaRPr lang="ru-R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24" y="3446584"/>
            <a:ext cx="600075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24" y="4677298"/>
            <a:ext cx="41052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29994</TotalTime>
  <Words>544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   Основная библиотека Лямбда-выражения Stream</vt:lpstr>
      <vt:lpstr>default-методы в интерфейсах</vt:lpstr>
      <vt:lpstr>Лямбда выражения</vt:lpstr>
      <vt:lpstr>Пример</vt:lpstr>
      <vt:lpstr>Где удобно использовать лямбда выражения</vt:lpstr>
      <vt:lpstr>Лямбды и Map</vt:lpstr>
      <vt:lpstr>Лямбды и компараторы</vt:lpstr>
      <vt:lpstr>Функциональные интерфейсы стандартной библиотеки</vt:lpstr>
      <vt:lpstr>Method reference</vt:lpstr>
      <vt:lpstr>Method reference. Типы</vt:lpstr>
      <vt:lpstr>Method reference. Обзор</vt:lpstr>
      <vt:lpstr>Использование method reference </vt:lpstr>
      <vt:lpstr>Streams (Aggregate Operations)</vt:lpstr>
      <vt:lpstr>Операции</vt:lpstr>
      <vt:lpstr>Collector </vt:lpstr>
      <vt:lpstr>DateTime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Лямбда-выражения Stream</dc:title>
  <dc:creator>Tarasov, Andrey</dc:creator>
  <cp:lastModifiedBy>Tarasov, Andrey</cp:lastModifiedBy>
  <cp:revision>45</cp:revision>
  <dcterms:created xsi:type="dcterms:W3CDTF">2020-06-03T21:45:06Z</dcterms:created>
  <dcterms:modified xsi:type="dcterms:W3CDTF">2020-11-06T12:49:20Z</dcterms:modified>
</cp:coreProperties>
</file>