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7"/>
  </p:notesMasterIdLst>
  <p:sldIdLst>
    <p:sldId id="257" r:id="rId4"/>
    <p:sldId id="259" r:id="rId5"/>
    <p:sldId id="261" r:id="rId6"/>
    <p:sldId id="260" r:id="rId7"/>
    <p:sldId id="262" r:id="rId8"/>
    <p:sldId id="287" r:id="rId9"/>
    <p:sldId id="263" r:id="rId10"/>
    <p:sldId id="268" r:id="rId11"/>
    <p:sldId id="264" r:id="rId12"/>
    <p:sldId id="265" r:id="rId13"/>
    <p:sldId id="286" r:id="rId14"/>
    <p:sldId id="276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94660"/>
  </p:normalViewPr>
  <p:slideViewPr>
    <p:cSldViewPr snapToGrid="0">
      <p:cViewPr>
        <p:scale>
          <a:sx n="66" d="100"/>
          <a:sy n="66" d="100"/>
        </p:scale>
        <p:origin x="1052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C55B1-2F4B-4283-A042-8A5F53C1C2B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339B-D2BB-4181-BC36-928AE9529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3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0AEE50-5194-4E2F-9E63-C1259C2ACA2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68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59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5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29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9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8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397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3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9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5220-7556-9C4F-A48D-136E33377922}" type="datetime1">
              <a:rPr lang="ru-RU" smtClean="0"/>
              <a:t>22.05.2020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0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96A7B-67B3-C440-A8F6-A708C148619B}" type="datetime1">
              <a:rPr lang="ru-RU" smtClean="0"/>
              <a:t>22.05.2020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63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8D48-E338-5C40-8158-161D4682587E}" type="datetime1">
              <a:rPr lang="ru-RU" smtClean="0"/>
              <a:t>22.05.2020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3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D768-D643-BB4E-A6B0-381EA68B76EB}" type="datetime1">
              <a:rPr lang="ru-RU" smtClean="0"/>
              <a:t>22.05.2020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EECBF-635F-0C40-8E4F-E8E278678D12}" type="datetime1">
              <a:rPr lang="ru-RU" smtClean="0"/>
              <a:t>22.05.2020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3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D04B-31C8-524B-8A33-BAE6FBB6A4EC}" type="datetime1">
              <a:rPr lang="ru-RU" smtClean="0"/>
              <a:t>22.05.2020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8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59C1D-8EC2-E24F-9DB1-2BEDC48080D0}" type="datetime1">
              <a:rPr lang="ru-RU" smtClean="0"/>
              <a:t>22.05.2020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700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73A68-1CB6-884B-883D-0C4576FC1E12}" type="datetime1">
              <a:rPr lang="ru-RU" smtClean="0"/>
              <a:t>22.05.2020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62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8E782-4880-E94B-BBBD-31CBC8A096E4}" type="datetime1">
              <a:rPr lang="ru-RU" smtClean="0"/>
              <a:t>22.05.2020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2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0C35-CEAF-2F4D-A820-1723E3A779E6}" type="datetime1">
              <a:rPr lang="ru-RU" smtClean="0"/>
              <a:t>22.05.2020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8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A6FDC-D47E-A444-BC20-48A2E5BFEFC7}" type="datetime1">
              <a:rPr lang="ru-RU" smtClean="0"/>
              <a:t>22.05.2020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04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80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81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581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11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16881AE1-5F7A-2241-8CE1-9196CFCEC980}" type="datetime1">
              <a:rPr lang="ru-RU" smtClean="0"/>
              <a:t>22.05.2020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Еремина Д.В., 196 ПИ, Модифицированная игра "Жизнь" с возможностью выбора параметров,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85281" y="2601515"/>
            <a:ext cx="8373438" cy="1654969"/>
          </a:xfrm>
        </p:spPr>
        <p:txBody>
          <a:bodyPr>
            <a:normAutofit fontScale="90000"/>
          </a:bodyPr>
          <a:lstStyle/>
          <a:p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Факультет компьютерных наук</a:t>
            </a:r>
            <a:b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</a:b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Образовательная программа </a:t>
            </a:r>
            <a:b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</a:b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09.03.04 Программная инженерия</a:t>
            </a:r>
            <a:b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</a:b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Курсовая работа</a:t>
            </a:r>
            <a:b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</a:b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ПРОГРАММА ДЛЯ МОДЕЛИРОВАНИЯ ДВИЖЕНИЯ ТОЧЕК НА</a:t>
            </a:r>
            <a:b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</a:b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ОРИЕНТИРОВАННОМ МЕТРИЧЕСКОМ ГРАФЕ, С УСЛОВИЕМ</a:t>
            </a:r>
            <a:b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</a:b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СИНХРОНИЗАЦИИ В ВЕРШИНАХ</a:t>
            </a:r>
            <a:b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</a:br>
            <a:endParaRPr lang="en-US" sz="2175" dirty="0">
              <a:solidFill>
                <a:srgbClr val="FF0000"/>
              </a:solidFill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928097" y="4110038"/>
            <a:ext cx="4800600" cy="1366277"/>
          </a:xfrm>
        </p:spPr>
        <p:txBody>
          <a:bodyPr>
            <a:noAutofit/>
          </a:bodyPr>
          <a:lstStyle/>
          <a:p>
            <a:pPr algn="r" eaLnBrk="1" hangingPunct="1"/>
            <a:r>
              <a:rPr lang="ru-RU" sz="1100" dirty="0">
                <a:solidFill>
                  <a:srgbClr val="000066"/>
                </a:solidFill>
                <a:latin typeface="+mj-lt"/>
                <a:cs typeface="+mj-lt"/>
              </a:rPr>
              <a:t>Выполнил студент группы БПИ-196</a:t>
            </a:r>
            <a:r>
              <a:rPr lang="en-US" sz="1100" dirty="0">
                <a:solidFill>
                  <a:srgbClr val="FF0000"/>
                </a:solidFill>
                <a:latin typeface="+mj-lt"/>
                <a:cs typeface="+mj-lt"/>
              </a:rPr>
              <a:t> </a:t>
            </a:r>
            <a:endParaRPr lang="ru-RU" sz="1100" dirty="0">
              <a:solidFill>
                <a:srgbClr val="000066"/>
              </a:solidFill>
              <a:latin typeface="+mj-lt"/>
              <a:cs typeface="+mj-lt"/>
            </a:endParaRPr>
          </a:p>
          <a:p>
            <a:pPr algn="r" eaLnBrk="1" hangingPunct="1"/>
            <a:r>
              <a:rPr kumimoji="1" lang="ru-RU" sz="1100" dirty="0">
                <a:solidFill>
                  <a:srgbClr val="21217A"/>
                </a:solidFill>
                <a:latin typeface="+mj-lt"/>
                <a:cs typeface="+mj-lt"/>
              </a:rPr>
              <a:t>Баранова Анастасия </a:t>
            </a:r>
            <a:r>
              <a:rPr kumimoji="1" lang="ru-RU" sz="1100" dirty="0" err="1">
                <a:solidFill>
                  <a:srgbClr val="21217A"/>
                </a:solidFill>
                <a:latin typeface="+mj-lt"/>
                <a:cs typeface="+mj-lt"/>
              </a:rPr>
              <a:t>Андреевана</a:t>
            </a:r>
            <a:endParaRPr kumimoji="1" lang="ru-RU" sz="1100" dirty="0">
              <a:solidFill>
                <a:srgbClr val="21217A"/>
              </a:solidFill>
              <a:latin typeface="+mj-lt"/>
              <a:cs typeface="+mj-lt"/>
            </a:endParaRPr>
          </a:p>
          <a:p>
            <a:pPr algn="r" eaLnBrk="1" hangingPunct="1"/>
            <a:r>
              <a:rPr kumimoji="1" lang="ru-RU" sz="1100" dirty="0">
                <a:solidFill>
                  <a:srgbClr val="000066"/>
                </a:solidFill>
                <a:latin typeface="+mj-lt"/>
                <a:cs typeface="+mj-lt"/>
              </a:rPr>
              <a:t>Научный руководитель: </a:t>
            </a:r>
          </a:p>
          <a:p>
            <a:pPr algn="r"/>
            <a:r>
              <a:rPr kumimoji="1" lang="ru-RU" sz="1100" dirty="0">
                <a:solidFill>
                  <a:srgbClr val="21217A"/>
                </a:solidFill>
                <a:latin typeface="+mj-lt"/>
                <a:cs typeface="+mj-lt"/>
              </a:rPr>
              <a:t>Доцент департамента больших данных и</a:t>
            </a:r>
          </a:p>
          <a:p>
            <a:pPr algn="r"/>
            <a:r>
              <a:rPr kumimoji="1" lang="ru-RU" sz="1100" dirty="0">
                <a:solidFill>
                  <a:srgbClr val="21217A"/>
                </a:solidFill>
                <a:latin typeface="+mj-lt"/>
                <a:cs typeface="+mj-lt"/>
              </a:rPr>
              <a:t>информационного поиска факультета </a:t>
            </a:r>
          </a:p>
          <a:p>
            <a:pPr algn="r"/>
            <a:r>
              <a:rPr kumimoji="1" lang="ru-RU" sz="1100" dirty="0">
                <a:solidFill>
                  <a:srgbClr val="21217A"/>
                </a:solidFill>
                <a:latin typeface="+mj-lt"/>
                <a:cs typeface="+mj-lt"/>
              </a:rPr>
              <a:t>компьютерных наук, к.ф.-м.н.</a:t>
            </a:r>
          </a:p>
          <a:p>
            <a:pPr algn="r"/>
            <a:r>
              <a:rPr kumimoji="1" lang="ru-RU" sz="1100" dirty="0">
                <a:solidFill>
                  <a:srgbClr val="21217A"/>
                </a:solidFill>
                <a:latin typeface="+mj-lt"/>
                <a:cs typeface="+mj-lt"/>
              </a:rPr>
              <a:t>Чернышев Всеволод Леонидович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B4B57FFD-70CD-4C5C-8117-5884EA760DEF}" type="slidenum">
              <a:rPr lang="en-US"/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2171700" y="5707856"/>
            <a:ext cx="480060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defTabSz="342900" fontAlgn="base">
              <a:spcBef>
                <a:spcPct val="20000"/>
              </a:spcBef>
              <a:spcAft>
                <a:spcPct val="0"/>
              </a:spcAft>
            </a:pPr>
            <a:r>
              <a:rPr lang="ru-RU" sz="600" dirty="0">
                <a:solidFill>
                  <a:prstClr val="white"/>
                </a:solidFill>
                <a:latin typeface="Calibri"/>
                <a:ea typeface="MS PGothic" panose="020B0600070205080204" charset="-128"/>
                <a:cs typeface="Calibri"/>
              </a:rPr>
              <a:t>Высшая школа экономики, Москва, 2020</a:t>
            </a:r>
          </a:p>
          <a:p>
            <a:pPr algn="ctr" defTabSz="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600" dirty="0">
                <a:solidFill>
                  <a:prstClr val="white"/>
                </a:solidFill>
                <a:latin typeface="Calibri"/>
                <a:ea typeface="MS PGothic" panose="020B0600070205080204" charset="-128"/>
                <a:cs typeface="Calibri"/>
              </a:rPr>
              <a:t>www.hse.ru</a:t>
            </a:r>
            <a:r>
              <a:rPr lang="ru-RU" sz="600" dirty="0">
                <a:solidFill>
                  <a:prstClr val="white"/>
                </a:solidFill>
                <a:latin typeface="Calibri"/>
                <a:ea typeface="MS PGothic" panose="020B0600070205080204" charset="-128"/>
                <a:cs typeface="Calibri"/>
              </a:rPr>
              <a:t> </a:t>
            </a:r>
            <a:endParaRPr kumimoji="1" lang="ru-RU" sz="600" dirty="0">
              <a:solidFill>
                <a:prstClr val="white"/>
              </a:solidFill>
              <a:latin typeface="Calibri"/>
              <a:ea typeface="MS PGothic" panose="020B0600070205080204" charset="-128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ОСНОВНЫЕ РЕЗУЛЬТАТЫ РАБОТЫ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409E7-507D-4F82-BF44-48E302080F8D}"/>
              </a:ext>
            </a:extLst>
          </p:cNvPr>
          <p:cNvSpPr txBox="1"/>
          <p:nvPr/>
        </p:nvSpPr>
        <p:spPr>
          <a:xfrm>
            <a:off x="310718" y="2829421"/>
            <a:ext cx="8522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3F83"/>
                </a:solidFill>
                <a:latin typeface="Arial-BoldMT"/>
              </a:rPr>
              <a:t>Демонстрация программы</a:t>
            </a:r>
            <a:endParaRPr lang="ru-RU" sz="4400" dirty="0">
              <a:solidFill>
                <a:srgbClr val="21217A"/>
              </a:solidFill>
              <a:latin typeface="Arial-Bold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Пути дальнейшей работы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E9C1C-7C5B-465F-82FF-B1AAB12AB2A3}"/>
              </a:ext>
            </a:extLst>
          </p:cNvPr>
          <p:cNvSpPr txBox="1"/>
          <p:nvPr/>
        </p:nvSpPr>
        <p:spPr>
          <a:xfrm>
            <a:off x="328773" y="1592495"/>
            <a:ext cx="8532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21217A"/>
                </a:solidFill>
                <a:latin typeface="QuattrocentoSans"/>
              </a:rPr>
              <a:t>Улучшить алгоритмы моделирования движения для получения более точных по времени результатов;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21217A"/>
                </a:solidFill>
                <a:latin typeface="QuattrocentoSans"/>
              </a:rPr>
              <a:t>Расширить возможности анализа моделируемого движения и поведения точек на графе;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21217A"/>
                </a:solidFill>
                <a:latin typeface="QuattrocentoSans"/>
              </a:rPr>
              <a:t>Реализовать возможность предоставления справочной информации о моделируемых процессах.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СПИСОК ИСПОЛЬЗОВАННЫХ ИСТОЧНИКОВ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8C716-6E91-443C-8F4D-D5A318888090}"/>
              </a:ext>
            </a:extLst>
          </p:cNvPr>
          <p:cNvSpPr txBox="1"/>
          <p:nvPr/>
        </p:nvSpPr>
        <p:spPr>
          <a:xfrm>
            <a:off x="255588" y="1351062"/>
            <a:ext cx="8606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rgbClr val="21217A"/>
                </a:solidFill>
                <a:latin typeface="QuattrocentoSans"/>
              </a:rPr>
              <a:t>Abelian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sandpile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model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: [Электронный ресурс]: Режим доступа: URL: https://en.wikipedia.org/wiki/Abelian_sandpile_model, свободный. (дата обращения: 17.05.20).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rgbClr val="21217A"/>
                </a:solidFill>
                <a:latin typeface="QuattrocentoSans"/>
              </a:rPr>
              <a:t>Reverse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Polish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notation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: [Электронный ресурс]: Режим доступа: URL: https://en.wikipedia.org/wiki/Reverse_Polish_notation, свободный. (дата обращения: 17.05.20).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rgbClr val="21217A"/>
                </a:solidFill>
                <a:latin typeface="QuattrocentoSans"/>
              </a:rPr>
              <a:t>Winfried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Just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.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Chapter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6.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Neuronal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Networks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: A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Discrete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Model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//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Mathematical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Concepts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and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Methods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in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Modern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Biology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: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Using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Modern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Discrete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Models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/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Winfried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Just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,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Sungwoo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Ahn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и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David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Terman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(авторы), Robeva, R.,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Hodge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, T. (редакторы). – USA: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Academic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Press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, 2013. – 179-211 с.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rgbClr val="21217A"/>
                </a:solidFill>
                <a:latin typeface="QuattrocentoSans"/>
              </a:rPr>
              <a:t>Yerzhan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Kalzhani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. Проект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MathParserTK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: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Math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Parser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 .NET C# [Электронный ресурс] / </a:t>
            </a:r>
            <a:r>
              <a:rPr lang="ru-RU" dirty="0" err="1">
                <a:solidFill>
                  <a:srgbClr val="21217A"/>
                </a:solidFill>
                <a:latin typeface="QuattrocentoSans"/>
              </a:rPr>
              <a:t>GitHub</a:t>
            </a:r>
            <a:r>
              <a:rPr lang="ru-RU" dirty="0">
                <a:solidFill>
                  <a:srgbClr val="21217A"/>
                </a:solidFill>
                <a:latin typeface="QuattrocentoSans"/>
              </a:rPr>
              <a:t>. Режим доступа: URL: https://github.com/kirnbas/MathParserTK, свободный. (дата обращения: 15.05.20).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21217A"/>
                </a:solidFill>
                <a:latin typeface="QuattrocentoSans"/>
              </a:rPr>
              <a:t>Калинин, Н. С. Модель пересыпания песка и дивизоры на графах [Электронный ресурс]: курс лекций — Электрон. дан. — Дубна: Летняя школа «Современная математика», 2017. — Режим доступа: URL: https://www.mccme.ru/dubna/2017/courses/kalinin.html, свободный. (дата обращения: 14.05.20).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</a:rPr>
              <a:t>Баранова Анастасия Андреевна,</a:t>
            </a:r>
          </a:p>
          <a:p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</a:rPr>
              <a:t>aabaranova_3@edu.hse.ru</a:t>
            </a:r>
            <a:endParaRPr lang="ru-RU" sz="1200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- 2020</a:t>
            </a:r>
            <a:endParaRPr lang="en-US" alt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B57FFD-70CD-4C5C-8117-5884EA760DE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396999" y="187421"/>
            <a:ext cx="7874000" cy="845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prstClr val="white"/>
                </a:solidFill>
                <a:latin typeface="Arial" panose="020B0604020202020204" pitchFamily="34" charset="0"/>
                <a:ea typeface="MS PGothic" panose="020B0600070205080204" charset="-128"/>
              </a:rPr>
              <a:t>ОСНОВНЫЕ ПОНЯТИЯ, ОПРЕДЕЛЕНИЯ, ТЕРМИНЫ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4625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2000" b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</a:br>
            <a:endParaRPr kumimoji="0" lang="ru-RU" sz="1200" b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C91C40-61A2-438F-A3D7-0C134199FDD3}"/>
              </a:ext>
            </a:extLst>
          </p:cNvPr>
          <p:cNvSpPr/>
          <p:nvPr/>
        </p:nvSpPr>
        <p:spPr>
          <a:xfrm>
            <a:off x="115655" y="1308814"/>
            <a:ext cx="9042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Вершина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vertex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–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базовое понятие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Точка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где могут сходиться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/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выходить рёбра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Вес ребра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weight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—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значение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поставленное в соответствие данному ребру взвешенного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ребра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Иногда можно интерпретировать как длину ребра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Взвешенный граф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weighted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graph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—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граф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каждому ребру которого поставлено в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соответствие некое значение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(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вес ребра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).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Граф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graph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–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упорядоченная пара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G = (V, E),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где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V -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множество вершин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а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E -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множество пар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вершин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(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подмножество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V x V),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называемых рёбрами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Дуга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directed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edge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—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ориентированное ребро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Сильно связный граф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strongly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connected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graph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-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ориентированный граф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у которого любые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две вершины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s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и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t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являются сильно связными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то есть если существует ориентированный путь из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s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t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и из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t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s.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Путь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маршрут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, 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walk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—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последовательность рёбер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(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 неориентированном графе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и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/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или дуг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(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ориентированном графе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) E1, E2, … </a:t>
            </a:r>
            <a:r>
              <a:rPr lang="ru-RU" sz="1400" dirty="0" err="1">
                <a:solidFill>
                  <a:srgbClr val="003F83"/>
                </a:solidFill>
                <a:latin typeface="QuattrocentoSans"/>
              </a:rPr>
              <a:t>En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такая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что каждая дуга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(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ребро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) </a:t>
            </a:r>
            <a:r>
              <a:rPr lang="ru-RU" sz="1400" dirty="0" err="1">
                <a:solidFill>
                  <a:srgbClr val="003F83"/>
                </a:solidFill>
                <a:latin typeface="QuattrocentoSans"/>
              </a:rPr>
              <a:t>Ei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принадлежит множеству рёбер</a:t>
            </a:r>
          </a:p>
          <a:p>
            <a:r>
              <a:rPr lang="ru-RU" sz="1400" dirty="0">
                <a:solidFill>
                  <a:srgbClr val="003F83"/>
                </a:solidFill>
                <a:latin typeface="QuattrocentoSans"/>
              </a:rPr>
              <a:t>E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графа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и для каждого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i = 1...n - 1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конец дуги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(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ребра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) </a:t>
            </a:r>
            <a:r>
              <a:rPr lang="ru-RU" sz="1400" dirty="0" err="1">
                <a:solidFill>
                  <a:srgbClr val="003F83"/>
                </a:solidFill>
                <a:latin typeface="QuattrocentoSans"/>
              </a:rPr>
              <a:t>Ei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является началом следующей дуги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(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ребра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) Ei+1.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Компонента сильной связности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КСС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, 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strongly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connected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component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, SCC)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-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максимальный по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включению сильно связный подграф ориентированного графа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</a:t>
            </a:r>
          </a:p>
          <a:p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Матрица смежности графа 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(</a:t>
            </a:r>
            <a:r>
              <a:rPr lang="ru-RU" sz="1400" b="1" dirty="0">
                <a:solidFill>
                  <a:srgbClr val="003F83"/>
                </a:solidFill>
                <a:latin typeface="Arial-BoldMT"/>
              </a:rPr>
              <a:t>англ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.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adjacency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 </a:t>
            </a:r>
            <a:r>
              <a:rPr lang="ru-RU" sz="1400" b="1" dirty="0" err="1">
                <a:solidFill>
                  <a:srgbClr val="003F83"/>
                </a:solidFill>
                <a:latin typeface="QuattrocentoSans-Bold"/>
              </a:rPr>
              <a:t>matrix</a:t>
            </a:r>
            <a:r>
              <a:rPr lang="ru-RU" sz="1400" b="1" dirty="0">
                <a:solidFill>
                  <a:srgbClr val="003F83"/>
                </a:solidFill>
                <a:latin typeface="QuattrocentoSans-Bold"/>
              </a:rPr>
              <a:t>)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—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это квадратная матрица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A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размера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|V|,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которой значение элемента </a:t>
            </a:r>
            <a:r>
              <a:rPr lang="ru-RU" sz="1400" dirty="0" err="1">
                <a:solidFill>
                  <a:srgbClr val="003F83"/>
                </a:solidFill>
                <a:latin typeface="QuattrocentoSans"/>
              </a:rPr>
              <a:t>Aij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равно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 случае взвешенного графа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весу ребра из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i-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й вершины в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j-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ю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</a:t>
            </a:r>
          </a:p>
          <a:p>
            <a:r>
              <a:rPr lang="ru-RU" sz="1400" dirty="0">
                <a:solidFill>
                  <a:srgbClr val="003F83"/>
                </a:solidFill>
                <a:latin typeface="ArialMT"/>
              </a:rPr>
              <a:t>или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в случае </a:t>
            </a:r>
            <a:r>
              <a:rPr lang="ru-RU" sz="1400" dirty="0" err="1">
                <a:solidFill>
                  <a:srgbClr val="003F83"/>
                </a:solidFill>
                <a:latin typeface="ArialMT"/>
              </a:rPr>
              <a:t>невзешенного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 графа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единице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если есть ребро из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i-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й вершины в 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j-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ю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, </a:t>
            </a:r>
            <a:r>
              <a:rPr lang="ru-RU" sz="1400" dirty="0">
                <a:solidFill>
                  <a:srgbClr val="003F83"/>
                </a:solidFill>
                <a:latin typeface="ArialMT"/>
              </a:rPr>
              <a:t>и нулю иначе</a:t>
            </a:r>
            <a:r>
              <a:rPr lang="ru-RU" sz="1400" dirty="0">
                <a:solidFill>
                  <a:srgbClr val="003F83"/>
                </a:solidFill>
                <a:latin typeface="QuattrocentoSans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396999" y="187421"/>
            <a:ext cx="7874000" cy="845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ОСНОВНЫЕ ПОНЯТИЯ, ОПРЕДЕЛЕНИЯ, ТЕРМИНЫ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4625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</a:b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C91C40-61A2-438F-A3D7-0C134199FDD3}"/>
              </a:ext>
            </a:extLst>
          </p:cNvPr>
          <p:cNvSpPr/>
          <p:nvPr/>
        </p:nvSpPr>
        <p:spPr>
          <a:xfrm>
            <a:off x="115655" y="1308814"/>
            <a:ext cx="904240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Вершина</a:t>
            </a:r>
            <a:r>
              <a:rPr kumimoji="0" lang="en-US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–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базовое понятие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Точка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где могут сходиться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/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выходить рёбра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Вес ребра</a:t>
            </a:r>
            <a:r>
              <a:rPr kumimoji="0" lang="en-US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—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значение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поставленное в соответствие данному ребру взвешенного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ребра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Иногда можно интерпретировать как длину ребра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</a:t>
            </a:r>
          </a:p>
          <a:p>
            <a:pPr lvl="0"/>
            <a:r>
              <a:rPr lang="ru-RU" sz="1450" b="1" dirty="0">
                <a:solidFill>
                  <a:srgbClr val="003F83"/>
                </a:solidFill>
                <a:latin typeface="Arial-BoldMT"/>
              </a:rPr>
              <a:t>Метрический граф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 – граф, каждое ребро которого имеет заданное вещественное время прохождения. </a:t>
            </a:r>
            <a:endParaRPr kumimoji="0" lang="ru-RU" sz="1450" b="0" i="0" u="none" strike="noStrike" kern="1200" cap="none" spc="0" normalizeH="0" baseline="0" noProof="0" dirty="0">
              <a:ln>
                <a:noFill/>
              </a:ln>
              <a:solidFill>
                <a:srgbClr val="003F83"/>
              </a:solidFill>
              <a:effectLst/>
              <a:uLnTx/>
              <a:uFillTx/>
              <a:latin typeface="QuattrocentoSan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Граф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–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упорядоченная пара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G = (V, E),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где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V -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множество вершин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а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E -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множество пар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вершин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(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подмножество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V x V),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называемых рёбрами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Дуга</a:t>
            </a:r>
            <a:r>
              <a:rPr kumimoji="0" lang="en-US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—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ориентированное ребро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</a:t>
            </a:r>
          </a:p>
          <a:p>
            <a:pPr lvl="0"/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Сильно связный граф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—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ориентированный граф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у которого любые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две вершины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s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t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являются сильно связными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то есть если существует ориентированный путь из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s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 из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t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Путь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—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последовательность рёбер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(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 неориентированном графе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)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/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или дуг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(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ориентированном графе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) E1, E2, … </a:t>
            </a:r>
            <a:r>
              <a:rPr kumimoji="0" lang="ru-RU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En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такая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что каждая дуга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(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ребро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) </a:t>
            </a:r>
            <a:r>
              <a:rPr kumimoji="0" lang="ru-RU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Ei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принадлежит множеству рёбер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E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графа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 для каждого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i = 1...n - 1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конец дуги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(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ребра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) </a:t>
            </a:r>
            <a:r>
              <a:rPr kumimoji="0" lang="ru-RU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Ei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является началом следующей дуги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(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ребра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) Ei+1.</a:t>
            </a:r>
          </a:p>
          <a:p>
            <a:pPr lvl="0"/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Компонента сильной связности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—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максимальный по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включению сильно связный подграф ориентированного графа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</a:t>
            </a:r>
          </a:p>
          <a:p>
            <a:pPr lvl="0"/>
            <a:r>
              <a:rPr lang="ru-RU" sz="1450" b="1" dirty="0">
                <a:solidFill>
                  <a:srgbClr val="003F83"/>
                </a:solidFill>
                <a:latin typeface="Arial-BoldMT"/>
              </a:rPr>
              <a:t>Инцидентность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 — отношение между ребром (дугой) и его концевыми вершинами, т.е. ребро e = (</a:t>
            </a:r>
            <a:r>
              <a:rPr lang="ru-RU" sz="1450" dirty="0" err="1">
                <a:solidFill>
                  <a:srgbClr val="003F83"/>
                </a:solidFill>
                <a:latin typeface="QuattrocentoSans"/>
              </a:rPr>
              <a:t>a,b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) инцидентно вершинам a и b и вершины a, b инцидентны ребру e = (</a:t>
            </a:r>
            <a:r>
              <a:rPr lang="ru-RU" sz="1450" dirty="0" err="1">
                <a:solidFill>
                  <a:srgbClr val="003F83"/>
                </a:solidFill>
                <a:latin typeface="QuattrocentoSans"/>
              </a:rPr>
              <a:t>a,b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).</a:t>
            </a:r>
            <a:endParaRPr kumimoji="0" lang="ru-RU" sz="1450" b="0" i="0" u="none" strike="noStrike" kern="1200" cap="none" spc="0" normalizeH="0" baseline="0" noProof="0" dirty="0">
              <a:ln>
                <a:noFill/>
              </a:ln>
              <a:solidFill>
                <a:srgbClr val="003F83"/>
              </a:solidFill>
              <a:effectLst/>
              <a:uLnTx/>
              <a:uFillTx/>
              <a:latin typeface="QuattrocentoSan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  <a:ea typeface="+mn-ea"/>
                <a:cs typeface="+mn-cs"/>
              </a:rPr>
              <a:t>Матрица смежности графа</a:t>
            </a: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-Bold"/>
                <a:ea typeface="+mn-ea"/>
                <a:cs typeface="+mn-c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—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это квадратная матрица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A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размера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|V|,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которой значение элемента </a:t>
            </a:r>
            <a:r>
              <a:rPr kumimoji="0" lang="ru-RU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Aij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равно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 случае взвешенного графа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весу ребра из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i-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й вершины в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j-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ю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или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в случае </a:t>
            </a:r>
            <a:r>
              <a:rPr kumimoji="0" lang="ru-RU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невзешенного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 графа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единице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если есть ребро из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i-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й вершины в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j-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ю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,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и нулю иначе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  <a:ea typeface="+mn-ea"/>
                <a:cs typeface="+mn-cs"/>
              </a:rPr>
              <a:t>.</a:t>
            </a:r>
            <a:endParaRPr kumimoji="0" lang="ru-RU" sz="1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2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396999" y="187421"/>
            <a:ext cx="7874000" cy="845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ОСНОВНЫЕ ПОНЯТИЯ, ОПРЕДЕЛЕНИЯ, ТЕРМИНЫ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4625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</a:b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C91C40-61A2-438F-A3D7-0C134199FDD3}"/>
              </a:ext>
            </a:extLst>
          </p:cNvPr>
          <p:cNvSpPr/>
          <p:nvPr/>
        </p:nvSpPr>
        <p:spPr>
          <a:xfrm>
            <a:off x="115655" y="1308814"/>
            <a:ext cx="904240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</a:rPr>
              <a:t>Порог</a:t>
            </a: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—</a:t>
            </a:r>
            <a:r>
              <a:rPr kumimoji="0" lang="en-US" sz="145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 </a:t>
            </a:r>
            <a:r>
              <a:rPr kumimoji="0" lang="ru-RU" sz="145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минимальное число точек в вершине, необходимое для того, чтобы вершина выпустила точки.</a:t>
            </a:r>
            <a:endParaRPr kumimoji="0" lang="en-US" sz="1450" i="0" u="none" strike="noStrike" kern="1200" cap="none" spc="0" normalizeH="0" baseline="0" noProof="0" dirty="0">
              <a:ln>
                <a:noFill/>
              </a:ln>
              <a:solidFill>
                <a:srgbClr val="003F83"/>
              </a:solidFill>
              <a:effectLst/>
              <a:uLnTx/>
              <a:uFillTx/>
              <a:latin typeface="QuattrocentoSans"/>
            </a:endParaRPr>
          </a:p>
          <a:p>
            <a:pPr lvl="0"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</a:rPr>
              <a:t>Рефракторный период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— период «</a:t>
            </a:r>
            <a:r>
              <a:rPr kumimoji="0" lang="ru-RU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невозбудимости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» вершины после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выпуска точек, время, в течение которого после выпуска точек, вершина не может выпустить их снова, даже если их количество в ней превышает установленный порог.</a:t>
            </a:r>
            <a:endParaRPr kumimoji="0" lang="ru-RU" sz="1450" b="0" i="0" u="none" strike="noStrike" kern="1200" cap="none" spc="0" normalizeH="0" baseline="0" noProof="0" dirty="0">
              <a:ln>
                <a:noFill/>
              </a:ln>
              <a:solidFill>
                <a:srgbClr val="003F83"/>
              </a:solidFill>
              <a:effectLst/>
              <a:uLnTx/>
              <a:uFillTx/>
              <a:latin typeface="QuattrocentoSan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</a:rPr>
              <a:t>Состояние</a:t>
            </a:r>
            <a:r>
              <a:rPr kumimoji="0" lang="ru-RU" sz="1450" b="1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 </a:t>
            </a:r>
            <a:r>
              <a:rPr kumimoji="0" lang="ru-RU" sz="1450" b="0" i="0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—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количество точек в вершине в данный момент времени.</a:t>
            </a:r>
            <a:endParaRPr lang="en-US" sz="1450" dirty="0">
              <a:solidFill>
                <a:srgbClr val="003F83"/>
              </a:solidFill>
              <a:latin typeface="QuattrocentoSans"/>
            </a:endParaRPr>
          </a:p>
          <a:p>
            <a:pPr lvl="0">
              <a:defRPr/>
            </a:pPr>
            <a:r>
              <a:rPr kumimoji="0" lang="ru-RU" sz="1450" b="1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</a:rPr>
              <a:t>Обвал</a:t>
            </a:r>
            <a:r>
              <a:rPr kumimoji="0" lang="ru-RU" sz="1450" b="1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— операция в песочных моделях, при которой, если количество песчинок в вершине не меньше её степени, вершина отдаёт по одной песчинке каждому из своих соседей. </a:t>
            </a:r>
            <a:endParaRPr lang="en-US" sz="1450" dirty="0">
              <a:solidFill>
                <a:srgbClr val="003F83"/>
              </a:solidFill>
              <a:latin typeface="QuattrocentoSans"/>
            </a:endParaRPr>
          </a:p>
          <a:p>
            <a:pPr>
              <a:defRPr/>
            </a:pPr>
            <a:r>
              <a:rPr lang="ru-RU" sz="1450" dirty="0">
                <a:solidFill>
                  <a:srgbClr val="003F83"/>
                </a:solidFill>
                <a:latin typeface="QuattrocentoSans"/>
              </a:rPr>
              <a:t>Состояние системы называется </a:t>
            </a:r>
            <a:r>
              <a:rPr lang="ru-RU" sz="1450" b="1" dirty="0">
                <a:solidFill>
                  <a:srgbClr val="003F83"/>
                </a:solidFill>
                <a:latin typeface="Arial-BoldMT"/>
              </a:rPr>
              <a:t>стабильным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, если ни в одной точке обвал произойти не может.</a:t>
            </a:r>
          </a:p>
          <a:p>
            <a:pPr lvl="0">
              <a:defRPr/>
            </a:pPr>
            <a:r>
              <a:rPr kumimoji="0" lang="ru-RU" sz="1450" b="1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</a:rPr>
              <a:t>Релаксация</a:t>
            </a:r>
            <a:r>
              <a:rPr kumimoji="0" lang="ru-RU" sz="1450" b="1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– процесс выполнения обвалов пока это возможно, то есть пока система не пришла к стабильному состоянию.</a:t>
            </a:r>
            <a:endParaRPr kumimoji="0" lang="ru-RU" sz="1450" b="1" u="none" strike="noStrike" kern="1200" cap="none" spc="0" normalizeH="0" baseline="0" noProof="0" dirty="0">
              <a:ln>
                <a:noFill/>
              </a:ln>
              <a:solidFill>
                <a:srgbClr val="003F83"/>
              </a:solidFill>
              <a:effectLst/>
              <a:uLnTx/>
              <a:uFillTx/>
              <a:latin typeface="QuattrocentoSans"/>
            </a:endParaRPr>
          </a:p>
          <a:p>
            <a:pPr lvl="0">
              <a:defRPr/>
            </a:pPr>
            <a:r>
              <a:rPr lang="ru-RU" sz="1450" b="1" dirty="0">
                <a:solidFill>
                  <a:srgbClr val="003F83"/>
                </a:solidFill>
                <a:latin typeface="Arial-BoldMT"/>
              </a:rPr>
              <a:t>Размер лавины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– количество вершин, в которых произошли при релаксации обвалы. </a:t>
            </a:r>
            <a:endParaRPr lang="ru-RU" sz="1450" b="1" dirty="0">
              <a:solidFill>
                <a:srgbClr val="003F83"/>
              </a:solidFill>
              <a:latin typeface="QuattrocentoSans"/>
            </a:endParaRPr>
          </a:p>
          <a:p>
            <a:pPr lvl="0">
              <a:defRPr/>
            </a:pPr>
            <a:r>
              <a:rPr kumimoji="0" lang="ru-RU" sz="1450" b="1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Arial-BoldMT"/>
              </a:rPr>
              <a:t>Сток</a:t>
            </a:r>
            <a:r>
              <a:rPr kumimoji="0" lang="ru-RU" sz="1450" b="1" u="none" strike="noStrike" kern="1200" cap="none" spc="0" normalizeH="0" baseline="0" noProof="0" dirty="0">
                <a:ln>
                  <a:noFill/>
                </a:ln>
                <a:solidFill>
                  <a:srgbClr val="003F83"/>
                </a:solidFill>
                <a:effectLst/>
                <a:uLnTx/>
                <a:uFillTx/>
                <a:latin typeface="QuattrocentoSans"/>
              </a:rPr>
              <a:t> </a:t>
            </a:r>
            <a:r>
              <a:rPr lang="ru-RU" sz="1450" dirty="0">
                <a:solidFill>
                  <a:srgbClr val="003F83"/>
                </a:solidFill>
                <a:latin typeface="QuattrocentoSans"/>
              </a:rPr>
              <a:t>– множество вершин, в которых запрещены обвалы, песок, попадающий в одну из стоковых вершин, попросту исчезает.</a:t>
            </a:r>
          </a:p>
        </p:txBody>
      </p:sp>
    </p:spTree>
    <p:extLst>
      <p:ext uri="{BB962C8B-B14F-4D97-AF65-F5344CB8AC3E}">
        <p14:creationId xmlns:p14="http://schemas.microsoft.com/office/powerpoint/2010/main" val="219355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ЦЕЛЬ И ЗАДАЧИ РАБОТЫ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Цель работы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Разработать приложение, позволяющее моделировать движение точек на ориентированном метрическом графе с условием синхронизации в вершинах с целью получения визуализации этого движения и его минимального анализа.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Задачи работы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Реализовать графический редактор графа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Реализовать возможность моделирования на построенном сильно связном графе движения точек двух типов;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Реализовать отображение анимации смоделированного движения и полученных в ходе моделирования данных;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Разработать программную документацию.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ФУНКЦИОНАЛЬНЫЕ ТРЕБОВАНИЯ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4232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Программа должна реализовывать возможности: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Создания нового графа</a:t>
            </a: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 и о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ткрытия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графа из файла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Генерации случайных графов, квадратных и треугольных решеток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Задания параметров графа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Задания параметров моделирования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Запуска моделирования движения точек на построенном графе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Визуализации процесса движения точек на графе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Построения графиков зависимости количества точек на графе в зависимости от времени и распределения размеров лавин при моделировании движения песка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Сохранения построенного графа и всех получаемых в ходе работы результатов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272DD9C7-F58E-DC44-9102-0CCD91D4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02082" y="6538119"/>
            <a:ext cx="8888412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Еремина Д.В., 196 ПИ, Модифицированная игра "Жизнь" с возможностью выбора параметров, 2020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77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ВЫБОР МОДЕЛЕЙ, МЕТОДОВ И АЛГОРИТМОВ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Используемые математические модели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</a:b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М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одифицированная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дискретная модель нейронной сети</a:t>
            </a: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, описанная  американскими математиками </a:t>
            </a:r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Winfried Just, </a:t>
            </a:r>
            <a:r>
              <a:rPr lang="en-US" sz="1200" dirty="0" err="1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Sungwoo</a:t>
            </a:r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lang="en-US" sz="1200" dirty="0" err="1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Ahn</a:t>
            </a:r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и </a:t>
            </a:r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David </a:t>
            </a:r>
            <a:r>
              <a:rPr lang="en-US" sz="1200" dirty="0" err="1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Terman</a:t>
            </a:r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в статье </a:t>
            </a:r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Neuronal Networks: A Discrete Model </a:t>
            </a: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книги </a:t>
            </a:r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Mathematical Concepts and Methods in Modern Biology: Using Modern Discrete Models</a:t>
            </a: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Песочные модели.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Обратная польская нотация.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Используемые алгоритмы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</a:b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Алгоритм </a:t>
            </a:r>
            <a:r>
              <a:rPr lang="ru-RU" sz="1200" dirty="0" err="1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Косарайю</a:t>
            </a: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Алгоритм поиска в глубину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Алгоритм</a:t>
            </a:r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</a:rPr>
              <a:t> перевода математического выражения в обратную польскую нотацию.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ОПИСАНИЕ ВЫБРАННОЙ МОДЕЛИ / алгоритмов и т.д. (заголовок слайда меняем на свой по существу)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Подзаголовок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ИНФОРМАЦИОННЫЕ МОДЕЛИ, АЛГОРИТМЫ И Т.П.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Подзаголовок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текст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Высшая школа экономики, Москва, 2020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ТЕХНОЛОГИИ И ИНСТРУМЕНТЫ РЕАЛИЗАЦИИ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C6672A-CC91-4C5C-BB11-9B50581D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14" y="3636993"/>
            <a:ext cx="2447208" cy="24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CBBDB74E-402E-46DF-AE68-B4641D5C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28" y="4145784"/>
            <a:ext cx="1429627" cy="142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C5333E2-319D-4574-9581-512970978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70" y="4161009"/>
            <a:ext cx="1429628" cy="1429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596F3D-1DF5-4266-88AA-B1901957A907}"/>
              </a:ext>
            </a:extLst>
          </p:cNvPr>
          <p:cNvSpPr txBox="1"/>
          <p:nvPr/>
        </p:nvSpPr>
        <p:spPr>
          <a:xfrm>
            <a:off x="426505" y="1564759"/>
            <a:ext cx="3895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7A"/>
                </a:solidFill>
              </a:rPr>
              <a:t>Visual Studio Community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217A"/>
                </a:solidFill>
              </a:rPr>
              <a:t>Язык программирования </a:t>
            </a:r>
            <a:r>
              <a:rPr lang="en-US" sz="2000" dirty="0">
                <a:solidFill>
                  <a:srgbClr val="21217A"/>
                </a:solidFill>
              </a:rPr>
              <a:t>C#</a:t>
            </a:r>
            <a:r>
              <a:rPr lang="ru-RU" sz="2000" dirty="0">
                <a:solidFill>
                  <a:srgbClr val="21217A"/>
                </a:solidFill>
              </a:rPr>
              <a:t> 7.3</a:t>
            </a:r>
            <a:endParaRPr lang="en-US" sz="2000" dirty="0">
              <a:solidFill>
                <a:srgbClr val="21217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7A"/>
                </a:solidFill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7A"/>
                </a:solidFill>
              </a:rPr>
              <a:t>GitHub</a:t>
            </a:r>
            <a:endParaRPr lang="ru-RU" sz="2000" dirty="0">
              <a:solidFill>
                <a:srgbClr val="21217A"/>
              </a:solidFill>
            </a:endParaRPr>
          </a:p>
        </p:txBody>
      </p:sp>
      <p:pic>
        <p:nvPicPr>
          <p:cNvPr id="26" name="Рисунок 25" descr="Изображение выглядит как знак, сидит, стол, большой&#10;&#10;Автоматически созданное описание">
            <a:extLst>
              <a:ext uri="{FF2B5EF4-FFF2-40B4-BE49-F238E27FC236}">
                <a16:creationId xmlns:a16="http://schemas.microsoft.com/office/drawing/2014/main" id="{DCA94698-24B7-924C-8A92-AB7A271E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45" y="4118655"/>
            <a:ext cx="1483886" cy="14838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1702</Words>
  <Application>Microsoft Office PowerPoint</Application>
  <PresentationFormat>Экран (4:3)</PresentationFormat>
  <Paragraphs>169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Arial-BoldMT</vt:lpstr>
      <vt:lpstr>ArialMT</vt:lpstr>
      <vt:lpstr>Calibri</vt:lpstr>
      <vt:lpstr>Calibri Light</vt:lpstr>
      <vt:lpstr>QuattrocentoSans</vt:lpstr>
      <vt:lpstr>QuattrocentoSans-Bold</vt:lpstr>
      <vt:lpstr>Office Theme</vt:lpstr>
      <vt:lpstr>1_Office Theme</vt:lpstr>
      <vt:lpstr>2_Office Theme</vt:lpstr>
      <vt:lpstr>Факультет компьютерных наук Образовательная программа  09.03.04 Программная инженерия Курсовая работа ПРОГРАММА ДЛЯ МОДЕЛИРОВАНИЯ ДВИЖЕНИЯ ТОЧЕК НА ОРИЕНТИРОВАННОМ МЕТРИЧЕСКОМ ГРАФЕ, С УСЛОВИЕМ СИНХРОНИЗАЦИИ В ВЕРШИНАХ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Факультет компьютерных наук Образовательная программа  09.03.04 Программная инженерия Курсовая работа ПРОГРАММА ДЛЯ МОДЕЛИРОВАНИЯ ДВИЖЕНИЯ ТОЧЕК НА ОРИЕНТИРОВАННОМ МЕТРИЧЕСКОМ ГРАФЕ, С УСЛОВИЕМ СИНХРОНИЗАЦИИ В ВЕРШИНАХ </dc:title>
  <dc:creator>Баранова Анастасия Андреевна</dc:creator>
  <cp:lastModifiedBy>Баранова Анастасия Андреевна</cp:lastModifiedBy>
  <cp:revision>33</cp:revision>
  <dcterms:created xsi:type="dcterms:W3CDTF">2020-05-21T20:34:31Z</dcterms:created>
  <dcterms:modified xsi:type="dcterms:W3CDTF">2020-05-22T21:27:14Z</dcterms:modified>
</cp:coreProperties>
</file>